
<file path=[Content_Types].xml><?xml version="1.0" encoding="utf-8"?>
<Types xmlns="http://schemas.openxmlformats.org/package/2006/content-types">
  <Default Extension="tmp" ContentType="image/png"/>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8" r:id="rId2"/>
    <p:sldId id="270" r:id="rId3"/>
    <p:sldId id="266" r:id="rId4"/>
    <p:sldId id="306" r:id="rId5"/>
    <p:sldId id="351" r:id="rId6"/>
    <p:sldId id="341" r:id="rId7"/>
    <p:sldId id="310" r:id="rId8"/>
    <p:sldId id="311" r:id="rId9"/>
    <p:sldId id="352" r:id="rId10"/>
    <p:sldId id="313" r:id="rId11"/>
    <p:sldId id="312" r:id="rId12"/>
    <p:sldId id="317" r:id="rId13"/>
    <p:sldId id="318" r:id="rId14"/>
    <p:sldId id="319" r:id="rId15"/>
    <p:sldId id="342" r:id="rId16"/>
    <p:sldId id="320" r:id="rId17"/>
    <p:sldId id="322" r:id="rId18"/>
    <p:sldId id="323" r:id="rId19"/>
    <p:sldId id="343" r:id="rId20"/>
    <p:sldId id="353" r:id="rId21"/>
    <p:sldId id="326" r:id="rId22"/>
    <p:sldId id="327" r:id="rId23"/>
    <p:sldId id="325" r:id="rId24"/>
    <p:sldId id="329" r:id="rId25"/>
    <p:sldId id="339" r:id="rId26"/>
    <p:sldId id="330" r:id="rId27"/>
    <p:sldId id="331" r:id="rId28"/>
    <p:sldId id="332" r:id="rId29"/>
    <p:sldId id="334" r:id="rId30"/>
    <p:sldId id="299" r:id="rId31"/>
  </p:sldIdLst>
  <p:sldSz cx="12192000" cy="6858000"/>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79"/>
    <a:srgbClr val="FFCA4F"/>
    <a:srgbClr val="CCECFF"/>
    <a:srgbClr val="E6E6E6"/>
    <a:srgbClr val="FDDDD3"/>
    <a:srgbClr val="FEF0EC"/>
    <a:srgbClr val="507BC8"/>
    <a:srgbClr val="FCBC04"/>
    <a:srgbClr val="954F72"/>
    <a:srgbClr val="FF6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6" autoAdjust="0"/>
    <p:restoredTop sz="32666" autoAdjust="0"/>
  </p:normalViewPr>
  <p:slideViewPr>
    <p:cSldViewPr snapToGrid="0">
      <p:cViewPr varScale="1">
        <p:scale>
          <a:sx n="37" d="100"/>
          <a:sy n="37" d="100"/>
        </p:scale>
        <p:origin x="3372" y="4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110680.NHIH\Desktop\&#33258;&#30740;&#22577;&#21578;&#31777;&#22577;.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C110680.NHIH\Desktop\110&#24180;&#33258;&#34892;&#30740;&#31350;\&#38263;&#26781;&#22294;.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27963;&#38913;&#31807;1"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27963;&#38913;&#31807;1"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110680.NHIH\Desktop\&#33258;&#30740;&#22577;&#21578;&#31777;&#22577;.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110680.NHIH\Desktop\&#33258;&#30740;&#22577;&#21578;&#31777;&#22577;.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110680.NHIH\Desktop\&#33258;&#30740;&#22577;&#21578;&#31777;&#22577;.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110680.NHIH\Desktop\110&#24180;&#33258;&#34892;&#30740;&#31350;\&#38263;&#26781;&#2229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C110680.NHIH\Desktop\110&#24180;&#33258;&#34892;&#30740;&#31350;\&#38263;&#26781;&#2229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C110680.NHIH\Desktop\110&#24180;&#33258;&#34892;&#30740;&#31350;\&#38263;&#26781;&#22294;.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C110680.NHIH\Desktop\110&#24180;&#33258;&#34892;&#30740;&#31350;\&#38263;&#26781;&#22294;.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C110680.NHIH\Desktop\110&#24180;&#33258;&#34892;&#30740;&#31350;\&#38263;&#26781;&#22294;.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1-9D0D-4BBE-B386-3146508DE83B}"/>
              </c:ext>
            </c:extLst>
          </c:dPt>
          <c:dPt>
            <c:idx val="1"/>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3-9D0D-4BBE-B386-3146508DE83B}"/>
              </c:ext>
            </c:extLst>
          </c:dPt>
          <c:dLbls>
            <c:dLbl>
              <c:idx val="0"/>
              <c:layout>
                <c:manualLayout>
                  <c:x val="0.23370811168042543"/>
                  <c:y val="-5.2913860880512108E-3"/>
                </c:manualLayout>
              </c:layout>
              <c:showLegendKey val="0"/>
              <c:showVal val="1"/>
              <c:showCatName val="1"/>
              <c:showSerName val="0"/>
              <c:showPercent val="0"/>
              <c:showBubbleSize val="0"/>
              <c:extLst>
                <c:ext xmlns:c15="http://schemas.microsoft.com/office/drawing/2012/chart" uri="{CE6537A1-D6FC-4f65-9D91-7224C49458BB}">
                  <c15:layout>
                    <c:manualLayout>
                      <c:w val="0.23403821453724527"/>
                      <c:h val="0.39375589363546748"/>
                    </c:manualLayout>
                  </c15:layout>
                </c:ext>
                <c:ext xmlns:c16="http://schemas.microsoft.com/office/drawing/2014/chart" uri="{C3380CC4-5D6E-409C-BE32-E72D297353CC}">
                  <c16:uniqueId val="{00000001-9D0D-4BBE-B386-3146508DE83B}"/>
                </c:ext>
              </c:extLst>
            </c:dLbl>
            <c:dLbl>
              <c:idx val="1"/>
              <c:layout>
                <c:manualLayout>
                  <c:x val="-0.26148857208137422"/>
                  <c:y val="-3.0183251980380337E-2"/>
                </c:manualLayout>
              </c:layout>
              <c:showLegendKey val="0"/>
              <c:showVal val="1"/>
              <c:showCatName val="1"/>
              <c:showSerName val="0"/>
              <c:showPercent val="0"/>
              <c:showBubbleSize val="0"/>
              <c:extLst>
                <c:ext xmlns:c15="http://schemas.microsoft.com/office/drawing/2012/chart" uri="{CE6537A1-D6FC-4f65-9D91-7224C49458BB}">
                  <c15:layout>
                    <c:manualLayout>
                      <c:w val="0.21190146984942801"/>
                      <c:h val="0.39375589363546748"/>
                    </c:manualLayout>
                  </c15:layout>
                </c:ext>
                <c:ext xmlns:c16="http://schemas.microsoft.com/office/drawing/2014/chart" uri="{C3380CC4-5D6E-409C-BE32-E72D297353CC}">
                  <c16:uniqueId val="{00000003-9D0D-4BBE-B386-3146508DE83B}"/>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微軟正黑體" panose="020B0604030504040204" pitchFamily="34" charset="-120"/>
                    <a:ea typeface="微軟正黑體" panose="020B0604030504040204" pitchFamily="34" charset="-120"/>
                    <a:cs typeface="+mn-cs"/>
                  </a:defRPr>
                </a:pPr>
                <a:endParaRPr lang="zh-TW"/>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工作表2!$A$2:$A$3</c:f>
              <c:strCache>
                <c:ptCount val="2"/>
                <c:pt idx="0">
                  <c:v>未結案</c:v>
                </c:pt>
                <c:pt idx="1">
                  <c:v>結案</c:v>
                </c:pt>
              </c:strCache>
            </c:strRef>
          </c:cat>
          <c:val>
            <c:numRef>
              <c:f>工作表2!$B$2:$B$3</c:f>
              <c:numCache>
                <c:formatCode>0.00%</c:formatCode>
                <c:ptCount val="2"/>
                <c:pt idx="0">
                  <c:v>0.36899999999999999</c:v>
                </c:pt>
                <c:pt idx="1">
                  <c:v>0.63100000000000001</c:v>
                </c:pt>
              </c:numCache>
            </c:numRef>
          </c:val>
          <c:extLst>
            <c:ext xmlns:c16="http://schemas.microsoft.com/office/drawing/2014/chart" uri="{C3380CC4-5D6E-409C-BE32-E72D297353CC}">
              <c16:uniqueId val="{00000004-9D0D-4BBE-B386-3146508DE83B}"/>
            </c:ext>
          </c:extLst>
        </c:ser>
        <c:dLbls>
          <c:showLegendKey val="0"/>
          <c:showVal val="1"/>
          <c:showCatName val="1"/>
          <c:showSerName val="0"/>
          <c:showPercent val="0"/>
          <c:showBubbleSize val="0"/>
          <c:showLeaderLines val="1"/>
        </c:dLbls>
        <c:firstSliceAng val="205"/>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微軟正黑體" panose="020B0604030504040204" pitchFamily="34" charset="-120"/>
          <a:ea typeface="微軟正黑體" panose="020B0604030504040204" pitchFamily="34" charset="-120"/>
        </a:defRPr>
      </a:pPr>
      <a:endParaRPr lang="zh-TW"/>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工作表1!$O$25</c:f>
              <c:strCache>
                <c:ptCount val="1"/>
                <c:pt idx="0">
                  <c:v>Original</c:v>
                </c:pt>
              </c:strCache>
            </c:strRef>
          </c:tx>
          <c:spPr>
            <a:solidFill>
              <a:srgbClr val="CAD7EE"/>
            </a:solidFill>
            <a:ln>
              <a:noFill/>
            </a:ln>
            <a:effectLst/>
          </c:spPr>
          <c:invertIfNegative val="0"/>
          <c:cat>
            <c:strRef>
              <c:f>工作表1!$N$26:$N$29</c:f>
              <c:strCache>
                <c:ptCount val="4"/>
                <c:pt idx="0">
                  <c:v>CART</c:v>
                </c:pt>
                <c:pt idx="1">
                  <c:v>MLP</c:v>
                </c:pt>
                <c:pt idx="2">
                  <c:v>SVM</c:v>
                </c:pt>
                <c:pt idx="3">
                  <c:v>RF</c:v>
                </c:pt>
              </c:strCache>
            </c:strRef>
          </c:cat>
          <c:val>
            <c:numRef>
              <c:f>工作表1!$O$26:$O$29</c:f>
              <c:numCache>
                <c:formatCode>General</c:formatCode>
                <c:ptCount val="4"/>
                <c:pt idx="0">
                  <c:v>0.63100000000000001</c:v>
                </c:pt>
                <c:pt idx="1">
                  <c:v>0.77100000000000002</c:v>
                </c:pt>
                <c:pt idx="2">
                  <c:v>0.69199999999999995</c:v>
                </c:pt>
                <c:pt idx="3">
                  <c:v>0.73599999999999999</c:v>
                </c:pt>
              </c:numCache>
            </c:numRef>
          </c:val>
          <c:extLst>
            <c:ext xmlns:c16="http://schemas.microsoft.com/office/drawing/2014/chart" uri="{C3380CC4-5D6E-409C-BE32-E72D297353CC}">
              <c16:uniqueId val="{00000000-0A38-41BF-8A0A-9625C87DBCC2}"/>
            </c:ext>
          </c:extLst>
        </c:ser>
        <c:ser>
          <c:idx val="1"/>
          <c:order val="1"/>
          <c:tx>
            <c:strRef>
              <c:f>工作表1!$P$25</c:f>
              <c:strCache>
                <c:ptCount val="1"/>
                <c:pt idx="0">
                  <c:v>Bagging</c:v>
                </c:pt>
              </c:strCache>
            </c:strRef>
          </c:tx>
          <c:spPr>
            <a:solidFill>
              <a:srgbClr val="678CCF"/>
            </a:solidFill>
            <a:ln>
              <a:noFill/>
            </a:ln>
            <a:effectLst/>
          </c:spPr>
          <c:invertIfNegative val="0"/>
          <c:cat>
            <c:strRef>
              <c:f>工作表1!$N$26:$N$29</c:f>
              <c:strCache>
                <c:ptCount val="4"/>
                <c:pt idx="0">
                  <c:v>CART</c:v>
                </c:pt>
                <c:pt idx="1">
                  <c:v>MLP</c:v>
                </c:pt>
                <c:pt idx="2">
                  <c:v>SVM</c:v>
                </c:pt>
                <c:pt idx="3">
                  <c:v>RF</c:v>
                </c:pt>
              </c:strCache>
            </c:strRef>
          </c:cat>
          <c:val>
            <c:numRef>
              <c:f>工作表1!$P$26:$P$29</c:f>
              <c:numCache>
                <c:formatCode>General</c:formatCode>
                <c:ptCount val="4"/>
                <c:pt idx="0">
                  <c:v>0.67400000000000004</c:v>
                </c:pt>
                <c:pt idx="1">
                  <c:v>0.77100000000000002</c:v>
                </c:pt>
                <c:pt idx="2">
                  <c:v>0.70299999999999996</c:v>
                </c:pt>
              </c:numCache>
            </c:numRef>
          </c:val>
          <c:extLst>
            <c:ext xmlns:c16="http://schemas.microsoft.com/office/drawing/2014/chart" uri="{C3380CC4-5D6E-409C-BE32-E72D297353CC}">
              <c16:uniqueId val="{00000001-0A38-41BF-8A0A-9625C87DBCC2}"/>
            </c:ext>
          </c:extLst>
        </c:ser>
        <c:ser>
          <c:idx val="2"/>
          <c:order val="2"/>
          <c:tx>
            <c:strRef>
              <c:f>工作表1!$Q$25</c:f>
              <c:strCache>
                <c:ptCount val="1"/>
                <c:pt idx="0">
                  <c:v>Adaboost</c:v>
                </c:pt>
              </c:strCache>
            </c:strRef>
          </c:tx>
          <c:spPr>
            <a:solidFill>
              <a:schemeClr val="accent1">
                <a:lumMod val="50000"/>
              </a:schemeClr>
            </a:solidFill>
            <a:ln>
              <a:noFill/>
            </a:ln>
            <a:effectLst/>
          </c:spPr>
          <c:invertIfNegative val="0"/>
          <c:cat>
            <c:strRef>
              <c:f>工作表1!$N$26:$N$29</c:f>
              <c:strCache>
                <c:ptCount val="4"/>
                <c:pt idx="0">
                  <c:v>CART</c:v>
                </c:pt>
                <c:pt idx="1">
                  <c:v>MLP</c:v>
                </c:pt>
                <c:pt idx="2">
                  <c:v>SVM</c:v>
                </c:pt>
                <c:pt idx="3">
                  <c:v>RF</c:v>
                </c:pt>
              </c:strCache>
            </c:strRef>
          </c:cat>
          <c:val>
            <c:numRef>
              <c:f>工作表1!$Q$26:$Q$29</c:f>
              <c:numCache>
                <c:formatCode>General</c:formatCode>
                <c:ptCount val="4"/>
                <c:pt idx="0">
                  <c:v>0.68799999999999994</c:v>
                </c:pt>
                <c:pt idx="1">
                  <c:v>0.752</c:v>
                </c:pt>
                <c:pt idx="2">
                  <c:v>0.76</c:v>
                </c:pt>
              </c:numCache>
            </c:numRef>
          </c:val>
          <c:extLst>
            <c:ext xmlns:c16="http://schemas.microsoft.com/office/drawing/2014/chart" uri="{C3380CC4-5D6E-409C-BE32-E72D297353CC}">
              <c16:uniqueId val="{00000002-0A38-41BF-8A0A-9625C87DBCC2}"/>
            </c:ext>
          </c:extLst>
        </c:ser>
        <c:dLbls>
          <c:showLegendKey val="0"/>
          <c:showVal val="0"/>
          <c:showCatName val="0"/>
          <c:showSerName val="0"/>
          <c:showPercent val="0"/>
          <c:showBubbleSize val="0"/>
        </c:dLbls>
        <c:gapWidth val="300"/>
        <c:axId val="374709888"/>
        <c:axId val="393955360"/>
      </c:barChart>
      <c:catAx>
        <c:axId val="37470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TW"/>
          </a:p>
        </c:txPr>
        <c:crossAx val="393955360"/>
        <c:crosses val="autoZero"/>
        <c:auto val="1"/>
        <c:lblAlgn val="ctr"/>
        <c:lblOffset val="100"/>
        <c:noMultiLvlLbl val="0"/>
      </c:catAx>
      <c:valAx>
        <c:axId val="393955360"/>
        <c:scaling>
          <c:orientation val="minMax"/>
          <c:max val="1"/>
        </c:scaling>
        <c:delete val="1"/>
        <c:axPos val="l"/>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out"/>
        <c:minorTickMark val="none"/>
        <c:tickLblPos val="nextTo"/>
        <c:crossAx val="37470988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explosion val="11"/>
            <c:spPr>
              <a:solidFill>
                <a:srgbClr val="C00000"/>
              </a:solidFill>
              <a:ln w="19050">
                <a:solidFill>
                  <a:schemeClr val="lt1"/>
                </a:solidFill>
              </a:ln>
              <a:effectLst/>
            </c:spPr>
            <c:extLst>
              <c:ext xmlns:c16="http://schemas.microsoft.com/office/drawing/2014/chart" uri="{C3380CC4-5D6E-409C-BE32-E72D297353CC}">
                <c16:uniqueId val="{00000001-654E-4C55-849B-4FDCD701A43B}"/>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654E-4C55-849B-4FDCD701A43B}"/>
              </c:ext>
            </c:extLst>
          </c:dPt>
          <c:dLbls>
            <c:dLbl>
              <c:idx val="0"/>
              <c:layout>
                <c:manualLayout>
                  <c:x val="0.11783457219705933"/>
                  <c:y val="4.8034229804190885E-2"/>
                </c:manualLayout>
              </c:layout>
              <c:tx>
                <c:rich>
                  <a:bodyPr/>
                  <a:lstStyle/>
                  <a:p>
                    <a:fld id="{DC0B88DB-CDB4-4A46-836F-645D869BDE5D}" type="CATEGORYNAME">
                      <a:rPr lang="zh-TW" altLang="en-US" smtClean="0"/>
                      <a:pPr/>
                      <a:t>[類別名稱]</a:t>
                    </a:fld>
                    <a:fld id="{C47F8F50-5DD4-41EF-8D82-9109DD0C7F15}" type="VALUE">
                      <a:rPr lang="en-US" altLang="zh-TW" baseline="0" smtClean="0"/>
                      <a:pPr/>
                      <a:t>[值]</a:t>
                    </a:fld>
                    <a:r>
                      <a:rPr lang="zh-TW" altLang="en-US" baseline="0" dirty="0"/>
                      <a:t>筆</a:t>
                    </a:r>
                    <a:r>
                      <a:rPr lang="en-US" altLang="zh-TW" baseline="0" dirty="0"/>
                      <a:t>(1.96</a:t>
                    </a:r>
                    <a:r>
                      <a:rPr lang="zh-TW" altLang="en-US" baseline="0" dirty="0"/>
                      <a:t>百萬</a:t>
                    </a:r>
                    <a:r>
                      <a:rPr lang="en-US" altLang="zh-TW" baseline="0" dirty="0"/>
                      <a:t>)</a:t>
                    </a:r>
                  </a:p>
                </c:rich>
              </c:tx>
              <c:showLegendKey val="0"/>
              <c:showVal val="1"/>
              <c:showCatName val="1"/>
              <c:showSerName val="0"/>
              <c:showPercent val="0"/>
              <c:showBubbleSize val="0"/>
              <c:extLst>
                <c:ext xmlns:c15="http://schemas.microsoft.com/office/drawing/2012/chart" uri="{CE6537A1-D6FC-4f65-9D91-7224C49458BB}">
                  <c15:layout>
                    <c:manualLayout>
                      <c:w val="0.1950639877586455"/>
                      <c:h val="0.27073838616907592"/>
                    </c:manualLayout>
                  </c15:layout>
                  <c15:dlblFieldTable/>
                  <c15:showDataLabelsRange val="0"/>
                </c:ext>
                <c:ext xmlns:c16="http://schemas.microsoft.com/office/drawing/2014/chart" uri="{C3380CC4-5D6E-409C-BE32-E72D297353CC}">
                  <c16:uniqueId val="{00000001-654E-4C55-849B-4FDCD701A43B}"/>
                </c:ext>
              </c:extLst>
            </c:dLbl>
            <c:dLbl>
              <c:idx val="1"/>
              <c:layout>
                <c:manualLayout>
                  <c:x val="0.21656096077179507"/>
                  <c:y val="-0.20378158098747648"/>
                </c:manualLayout>
              </c:layout>
              <c:tx>
                <c:rich>
                  <a:bodyPr/>
                  <a:lstStyle/>
                  <a:p>
                    <a:fld id="{14FE59E1-C5A5-4D2C-A290-CF138AC5DC94}" type="CATEGORYNAME">
                      <a:rPr lang="zh-TW" altLang="en-US" smtClean="0"/>
                      <a:pPr/>
                      <a:t>[類別名稱]</a:t>
                    </a:fld>
                    <a:fld id="{900AB46B-3D1F-4D5A-807F-6CA0FC9ABF1B}" type="VALUE">
                      <a:rPr lang="en-US" altLang="zh-TW" baseline="0" smtClean="0"/>
                      <a:pPr/>
                      <a:t>[值]</a:t>
                    </a:fld>
                    <a:r>
                      <a:rPr lang="zh-TW" altLang="en-US" baseline="0" dirty="0"/>
                      <a:t>筆</a:t>
                    </a:r>
                    <a:r>
                      <a:rPr lang="en-US" altLang="zh-TW" baseline="0" dirty="0"/>
                      <a:t>(12.59</a:t>
                    </a:r>
                    <a:r>
                      <a:rPr lang="zh-TW" altLang="en-US" baseline="0" dirty="0"/>
                      <a:t>百萬</a:t>
                    </a:r>
                    <a:r>
                      <a:rPr lang="en-US" altLang="zh-TW" baseline="0" dirty="0"/>
                      <a:t>)</a:t>
                    </a:r>
                  </a:p>
                </c:rich>
              </c:tx>
              <c:showLegendKey val="0"/>
              <c:showVal val="1"/>
              <c:showCatName val="1"/>
              <c:showSerName val="0"/>
              <c:showPercent val="0"/>
              <c:showBubbleSize val="0"/>
              <c:extLst>
                <c:ext xmlns:c15="http://schemas.microsoft.com/office/drawing/2012/chart" uri="{CE6537A1-D6FC-4f65-9D91-7224C49458BB}">
                  <c15:layout>
                    <c:manualLayout>
                      <c:w val="0.23566914439411862"/>
                      <c:h val="0.29257212698916268"/>
                    </c:manualLayout>
                  </c15:layout>
                  <c15:dlblFieldTable/>
                  <c15:showDataLabelsRange val="0"/>
                </c:ext>
                <c:ext xmlns:c16="http://schemas.microsoft.com/office/drawing/2014/chart" uri="{C3380CC4-5D6E-409C-BE32-E72D297353CC}">
                  <c16:uniqueId val="{00000003-654E-4C55-849B-4FDCD701A43B}"/>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工作表1!$A$9:$A$10</c:f>
              <c:strCache>
                <c:ptCount val="2"/>
                <c:pt idx="0">
                  <c:v>繳清</c:v>
                </c:pt>
                <c:pt idx="1">
                  <c:v>尚欠</c:v>
                </c:pt>
              </c:strCache>
            </c:strRef>
          </c:cat>
          <c:val>
            <c:numRef>
              <c:f>工作表1!$B$9:$B$10</c:f>
              <c:numCache>
                <c:formatCode>#,##0</c:formatCode>
                <c:ptCount val="2"/>
                <c:pt idx="0" formatCode="General">
                  <c:v>18</c:v>
                </c:pt>
                <c:pt idx="1">
                  <c:v>87</c:v>
                </c:pt>
              </c:numCache>
            </c:numRef>
          </c:val>
          <c:extLst>
            <c:ext xmlns:c16="http://schemas.microsoft.com/office/drawing/2014/chart" uri="{C3380CC4-5D6E-409C-BE32-E72D297353CC}">
              <c16:uniqueId val="{00000004-654E-4C55-849B-4FDCD701A43B}"/>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explosion val="9"/>
            <c:spPr>
              <a:solidFill>
                <a:srgbClr val="C00000"/>
              </a:solidFill>
              <a:ln w="19050">
                <a:solidFill>
                  <a:schemeClr val="lt1"/>
                </a:solidFill>
              </a:ln>
              <a:effectLst/>
            </c:spPr>
            <c:extLst>
              <c:ext xmlns:c16="http://schemas.microsoft.com/office/drawing/2014/chart" uri="{C3380CC4-5D6E-409C-BE32-E72D297353CC}">
                <c16:uniqueId val="{00000001-F407-44D5-8BD1-0CBC769151FC}"/>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F407-44D5-8BD1-0CBC769151FC}"/>
              </c:ext>
            </c:extLst>
          </c:dPt>
          <c:dLbls>
            <c:dLbl>
              <c:idx val="0"/>
              <c:tx>
                <c:rich>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fld id="{789F7C9F-95F7-41AB-B0E6-FEEAE282927D}" type="CATEGORYNAME">
                      <a:rPr lang="zh-TW" altLang="en-US" sz="1200" smtClean="0"/>
                      <a:pPr>
                        <a:defRPr sz="1200"/>
                      </a:pPr>
                      <a:t>[類別名稱]</a:t>
                    </a:fld>
                    <a:fld id="{8B35441F-6F69-422F-A808-4408D496CAC5}" type="VALUE">
                      <a:rPr lang="en-US" altLang="zh-TW" sz="1200" baseline="0" smtClean="0"/>
                      <a:pPr>
                        <a:defRPr sz="1200"/>
                      </a:pPr>
                      <a:t>[值]</a:t>
                    </a:fld>
                    <a:r>
                      <a:rPr lang="zh-TW" altLang="en-US" sz="1200" baseline="0" dirty="0"/>
                      <a:t>筆</a:t>
                    </a:r>
                    <a:r>
                      <a:rPr lang="en-US" altLang="zh-TW" sz="1200" baseline="0" dirty="0"/>
                      <a:t>(0.80</a:t>
                    </a:r>
                    <a:r>
                      <a:rPr lang="zh-TW" altLang="en-US" sz="1200" baseline="0" dirty="0"/>
                      <a:t>百萬</a:t>
                    </a:r>
                    <a:r>
                      <a:rPr lang="en-US" altLang="zh-TW" sz="1200" baseline="0" dirty="0"/>
                      <a:t>)</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407-44D5-8BD1-0CBC769151FC}"/>
                </c:ext>
              </c:extLst>
            </c:dLbl>
            <c:dLbl>
              <c:idx val="1"/>
              <c:layout>
                <c:manualLayout>
                  <c:x val="3.2151504605140081E-2"/>
                  <c:y val="-0.21063339285615573"/>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fld id="{B7C9E4CD-F625-4519-AEC5-C61A96059388}" type="CATEGORYNAME">
                      <a:rPr lang="zh-TW" altLang="en-US" sz="1200" smtClean="0"/>
                      <a:pPr>
                        <a:defRPr sz="1200"/>
                      </a:pPr>
                      <a:t>[類別名稱]</a:t>
                    </a:fld>
                    <a:fld id="{E2DF91A6-D061-44A0-89F3-E7E97782A8B8}" type="VALUE">
                      <a:rPr lang="en-US" altLang="zh-TW" sz="1200" baseline="0" smtClean="0"/>
                      <a:pPr>
                        <a:defRPr sz="1200"/>
                      </a:pPr>
                      <a:t>[值]</a:t>
                    </a:fld>
                    <a:r>
                      <a:rPr lang="zh-TW" altLang="en-US" sz="1200" baseline="0" dirty="0"/>
                      <a:t>筆</a:t>
                    </a:r>
                    <a:r>
                      <a:rPr lang="en-US" altLang="zh-TW" sz="1200" baseline="0" dirty="0"/>
                      <a:t>(42.83</a:t>
                    </a:r>
                    <a:r>
                      <a:rPr lang="zh-TW" altLang="en-US" sz="1200" baseline="0" dirty="0"/>
                      <a:t>百萬</a:t>
                    </a:r>
                    <a:r>
                      <a:rPr lang="en-US" altLang="zh-TW" sz="1200" baseline="0" dirty="0"/>
                      <a:t>)</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1"/>
              <c:showSerName val="0"/>
              <c:showPercent val="0"/>
              <c:showBubbleSize val="0"/>
              <c:extLst>
                <c:ext xmlns:c15="http://schemas.microsoft.com/office/drawing/2012/chart" uri="{CE6537A1-D6FC-4f65-9D91-7224C49458BB}">
                  <c15:layout>
                    <c:manualLayout>
                      <c:w val="0.27497997359659287"/>
                      <c:h val="0.26767993675469781"/>
                    </c:manualLayout>
                  </c15:layout>
                  <c15:dlblFieldTable/>
                  <c15:showDataLabelsRange val="0"/>
                </c:ext>
                <c:ext xmlns:c16="http://schemas.microsoft.com/office/drawing/2014/chart" uri="{C3380CC4-5D6E-409C-BE32-E72D297353CC}">
                  <c16:uniqueId val="{00000003-F407-44D5-8BD1-0CBC769151F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zh-TW"/>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工作表1!$A$13:$A$14</c:f>
              <c:strCache>
                <c:ptCount val="2"/>
                <c:pt idx="0">
                  <c:v>繳清</c:v>
                </c:pt>
                <c:pt idx="1">
                  <c:v>尚欠</c:v>
                </c:pt>
              </c:strCache>
            </c:strRef>
          </c:cat>
          <c:val>
            <c:numRef>
              <c:f>工作表1!$B$13:$B$14</c:f>
              <c:numCache>
                <c:formatCode>#,##0</c:formatCode>
                <c:ptCount val="2"/>
                <c:pt idx="0" formatCode="General">
                  <c:v>72</c:v>
                </c:pt>
                <c:pt idx="1">
                  <c:v>5366</c:v>
                </c:pt>
              </c:numCache>
            </c:numRef>
          </c:val>
          <c:extLst>
            <c:ext xmlns:c16="http://schemas.microsoft.com/office/drawing/2014/chart" uri="{C3380CC4-5D6E-409C-BE32-E72D297353CC}">
              <c16:uniqueId val="{00000004-F407-44D5-8BD1-0CBC769151FC}"/>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31B5-45AE-A42F-C0B157CF38F1}"/>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31B5-45AE-A42F-C0B157CF38F1}"/>
              </c:ext>
            </c:extLst>
          </c:dPt>
          <c:dPt>
            <c:idx val="2"/>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5-31B5-45AE-A42F-C0B157CF38F1}"/>
              </c:ext>
            </c:extLst>
          </c:dPt>
          <c:dLbls>
            <c:dLbl>
              <c:idx val="0"/>
              <c:layout>
                <c:manualLayout>
                  <c:x val="0.18308494832041339"/>
                  <c:y val="-0.3245209643605870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1B5-45AE-A42F-C0B157CF38F1}"/>
                </c:ext>
              </c:extLst>
            </c:dLbl>
            <c:dLbl>
              <c:idx val="1"/>
              <c:layout>
                <c:manualLayout>
                  <c:x val="-0.18503068475452197"/>
                  <c:y val="0.13721855345911951"/>
                </c:manualLayout>
              </c:layout>
              <c:showLegendKey val="0"/>
              <c:showVal val="1"/>
              <c:showCatName val="1"/>
              <c:showSerName val="0"/>
              <c:showPercent val="0"/>
              <c:showBubbleSize val="0"/>
              <c:extLst>
                <c:ext xmlns:c15="http://schemas.microsoft.com/office/drawing/2012/chart" uri="{CE6537A1-D6FC-4f65-9D91-7224C49458BB}">
                  <c15:layout>
                    <c:manualLayout>
                      <c:w val="0.24229166666666666"/>
                      <c:h val="0.46784974458837802"/>
                    </c:manualLayout>
                  </c15:layout>
                </c:ext>
                <c:ext xmlns:c16="http://schemas.microsoft.com/office/drawing/2014/chart" uri="{C3380CC4-5D6E-409C-BE32-E72D297353CC}">
                  <c16:uniqueId val="{00000003-31B5-45AE-A42F-C0B157CF38F1}"/>
                </c:ext>
              </c:extLst>
            </c:dLbl>
            <c:dLbl>
              <c:idx val="2"/>
              <c:layout>
                <c:manualLayout>
                  <c:x val="-1.6666666666666666E-2"/>
                  <c:y val="5.8509299240820704E-2"/>
                </c:manualLayout>
              </c:layout>
              <c:showLegendKey val="0"/>
              <c:showVal val="1"/>
              <c:showCatName val="1"/>
              <c:showSerName val="0"/>
              <c:showPercent val="0"/>
              <c:showBubbleSize val="0"/>
              <c:extLst>
                <c:ext xmlns:c15="http://schemas.microsoft.com/office/drawing/2012/chart" uri="{CE6537A1-D6FC-4f65-9D91-7224C49458BB}">
                  <c15:layout>
                    <c:manualLayout>
                      <c:w val="0.25416666666666665"/>
                      <c:h val="0.46774193548387094"/>
                    </c:manualLayout>
                  </c15:layout>
                </c:ext>
                <c:ext xmlns:c16="http://schemas.microsoft.com/office/drawing/2014/chart" uri="{C3380CC4-5D6E-409C-BE32-E72D297353CC}">
                  <c16:uniqueId val="{00000005-31B5-45AE-A42F-C0B157CF38F1}"/>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mn-cs"/>
                  </a:defRPr>
                </a:pPr>
                <a:endParaRPr lang="zh-TW"/>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工作表2!$A$10:$A$12</c:f>
              <c:strCache>
                <c:ptCount val="3"/>
                <c:pt idx="0">
                  <c:v>繳清</c:v>
                </c:pt>
                <c:pt idx="1">
                  <c:v>取得債證</c:v>
                </c:pt>
                <c:pt idx="2">
                  <c:v>註銷標的</c:v>
                </c:pt>
              </c:strCache>
            </c:strRef>
          </c:cat>
          <c:val>
            <c:numRef>
              <c:f>工作表2!$B$10:$B$12</c:f>
              <c:numCache>
                <c:formatCode>0.00%</c:formatCode>
                <c:ptCount val="3"/>
                <c:pt idx="0">
                  <c:v>0.70720000000000005</c:v>
                </c:pt>
                <c:pt idx="1">
                  <c:v>0.28160000000000002</c:v>
                </c:pt>
                <c:pt idx="2">
                  <c:v>1.12E-2</c:v>
                </c:pt>
              </c:numCache>
            </c:numRef>
          </c:val>
          <c:extLst>
            <c:ext xmlns:c16="http://schemas.microsoft.com/office/drawing/2014/chart" uri="{C3380CC4-5D6E-409C-BE32-E72D297353CC}">
              <c16:uniqueId val="{00000006-31B5-45AE-A42F-C0B157CF38F1}"/>
            </c:ext>
          </c:extLst>
        </c:ser>
        <c:dLbls>
          <c:showLegendKey val="0"/>
          <c:showVal val="0"/>
          <c:showCatName val="1"/>
          <c:showSerName val="0"/>
          <c:showPercent val="1"/>
          <c:showBubbleSize val="0"/>
          <c:showLeaderLines val="1"/>
        </c:dLbls>
        <c:firstSliceAng val="105"/>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微軟正黑體" panose="020B0604030504040204" pitchFamily="34" charset="-120"/>
          <a:ea typeface="微軟正黑體" panose="020B0604030504040204" pitchFamily="34" charset="-120"/>
        </a:defRPr>
      </a:pPr>
      <a:endParaRPr lang="zh-TW"/>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lumMod val="60000"/>
                  <a:lumOff val="40000"/>
                </a:schemeClr>
              </a:solidFill>
              <a:ln w="19050">
                <a:solidFill>
                  <a:schemeClr val="lt1"/>
                </a:solidFill>
              </a:ln>
              <a:effectLst/>
            </c:spPr>
            <c:extLst>
              <c:ext xmlns:c16="http://schemas.microsoft.com/office/drawing/2014/chart" uri="{C3380CC4-5D6E-409C-BE32-E72D297353CC}">
                <c16:uniqueId val="{00000001-82EC-4A08-9399-81E97F8C615C}"/>
              </c:ext>
            </c:extLst>
          </c:dPt>
          <c:dPt>
            <c:idx val="1"/>
            <c:bubble3D val="0"/>
            <c:spPr>
              <a:solidFill>
                <a:schemeClr val="accent1">
                  <a:lumMod val="75000"/>
                </a:schemeClr>
              </a:solidFill>
              <a:ln w="19050">
                <a:solidFill>
                  <a:schemeClr val="lt1"/>
                </a:solidFill>
              </a:ln>
              <a:effectLst/>
            </c:spPr>
            <c:extLst>
              <c:ext xmlns:c16="http://schemas.microsoft.com/office/drawing/2014/chart" uri="{C3380CC4-5D6E-409C-BE32-E72D297353CC}">
                <c16:uniqueId val="{00000003-82EC-4A08-9399-81E97F8C615C}"/>
              </c:ext>
            </c:extLst>
          </c:dPt>
          <c:dLbls>
            <c:dLbl>
              <c:idx val="0"/>
              <c:layout>
                <c:manualLayout>
                  <c:x val="0.21097341309192641"/>
                  <c:y val="1.5082956259427124E-3"/>
                </c:manualLayout>
              </c:layout>
              <c:spPr>
                <a:noFill/>
                <a:ln>
                  <a:noFill/>
                </a:ln>
                <a:effectLst/>
              </c:spPr>
              <c:txPr>
                <a:bodyPr rot="0" spcFirstLastPara="1" vertOverflow="ellipsis" vert="horz" wrap="square" anchor="ctr" anchorCtr="1"/>
                <a:lstStyle/>
                <a:p>
                  <a:pPr>
                    <a:lnSpc>
                      <a:spcPct val="100000"/>
                    </a:lnSpc>
                    <a:defRPr sz="1200" b="0" i="0" u="none" strike="noStrike" kern="1200" baseline="0">
                      <a:solidFill>
                        <a:schemeClr val="bg1"/>
                      </a:solidFill>
                      <a:latin typeface="微軟正黑體" panose="020B0604030504040204" pitchFamily="34" charset="-120"/>
                      <a:ea typeface="微軟正黑體" panose="020B0604030504040204" pitchFamily="34" charset="-120"/>
                      <a:cs typeface="+mn-cs"/>
                    </a:defRPr>
                  </a:pPr>
                  <a:endParaRPr lang="zh-TW"/>
                </a:p>
              </c:txPr>
              <c:showLegendKey val="0"/>
              <c:showVal val="1"/>
              <c:showCatName val="1"/>
              <c:showSerName val="0"/>
              <c:showPercent val="0"/>
              <c:showBubbleSize val="0"/>
              <c:extLst>
                <c:ext xmlns:c15="http://schemas.microsoft.com/office/drawing/2012/chart" uri="{CE6537A1-D6FC-4f65-9D91-7224C49458BB}">
                  <c15:layout>
                    <c:manualLayout>
                      <c:w val="0.24685872304370313"/>
                      <c:h val="0.39375589363546748"/>
                    </c:manualLayout>
                  </c15:layout>
                </c:ext>
                <c:ext xmlns:c16="http://schemas.microsoft.com/office/drawing/2014/chart" uri="{C3380CC4-5D6E-409C-BE32-E72D297353CC}">
                  <c16:uniqueId val="{00000001-82EC-4A08-9399-81E97F8C615C}"/>
                </c:ext>
              </c:extLst>
            </c:dLbl>
            <c:dLbl>
              <c:idx val="1"/>
              <c:layout>
                <c:manualLayout>
                  <c:x val="-0.26439505875393415"/>
                  <c:y val="-5.3089630764480231E-3"/>
                </c:manualLayout>
              </c:layout>
              <c:showLegendKey val="0"/>
              <c:showVal val="1"/>
              <c:showCatName val="1"/>
              <c:showSerName val="0"/>
              <c:showPercent val="0"/>
              <c:showBubbleSize val="0"/>
              <c:extLst>
                <c:ext xmlns:c15="http://schemas.microsoft.com/office/drawing/2012/chart" uri="{CE6537A1-D6FC-4f65-9D91-7224C49458BB}">
                  <c15:layout>
                    <c:manualLayout>
                      <c:w val="0.22472197835588584"/>
                      <c:h val="0.39375589363546748"/>
                    </c:manualLayout>
                  </c15:layout>
                </c:ext>
                <c:ext xmlns:c16="http://schemas.microsoft.com/office/drawing/2014/chart" uri="{C3380CC4-5D6E-409C-BE32-E72D297353CC}">
                  <c16:uniqueId val="{00000003-82EC-4A08-9399-81E97F8C615C}"/>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微軟正黑體" panose="020B0604030504040204" pitchFamily="34" charset="-120"/>
                    <a:ea typeface="微軟正黑體" panose="020B0604030504040204" pitchFamily="34" charset="-120"/>
                    <a:cs typeface="+mn-cs"/>
                  </a:defRPr>
                </a:pPr>
                <a:endParaRPr lang="zh-TW"/>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工作表2!$A$6:$A$7</c:f>
              <c:strCache>
                <c:ptCount val="2"/>
                <c:pt idx="0">
                  <c:v>未結案</c:v>
                </c:pt>
                <c:pt idx="1">
                  <c:v>結案</c:v>
                </c:pt>
              </c:strCache>
            </c:strRef>
          </c:cat>
          <c:val>
            <c:numRef>
              <c:f>工作表2!$B$6:$B$7</c:f>
              <c:numCache>
                <c:formatCode>0.00%</c:formatCode>
                <c:ptCount val="2"/>
                <c:pt idx="0">
                  <c:v>0.16489999999999999</c:v>
                </c:pt>
                <c:pt idx="1">
                  <c:v>0.83509999999999995</c:v>
                </c:pt>
              </c:numCache>
            </c:numRef>
          </c:val>
          <c:extLst>
            <c:ext xmlns:c16="http://schemas.microsoft.com/office/drawing/2014/chart" uri="{C3380CC4-5D6E-409C-BE32-E72D297353CC}">
              <c16:uniqueId val="{00000004-82EC-4A08-9399-81E97F8C615C}"/>
            </c:ext>
          </c:extLst>
        </c:ser>
        <c:dLbls>
          <c:showLegendKey val="0"/>
          <c:showVal val="1"/>
          <c:showCatName val="1"/>
          <c:showSerName val="0"/>
          <c:showPercent val="0"/>
          <c:showBubbleSize val="0"/>
          <c:showLeaderLines val="1"/>
        </c:dLbls>
        <c:firstSliceAng val="24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微軟正黑體" panose="020B0604030504040204" pitchFamily="34" charset="-120"/>
          <a:ea typeface="微軟正黑體" panose="020B0604030504040204" pitchFamily="34" charset="-120"/>
        </a:defRPr>
      </a:pPr>
      <a:endParaRPr lang="zh-TW"/>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0EA-4725-80EB-0263F22AEFDA}"/>
              </c:ext>
            </c:extLst>
          </c:dPt>
          <c:dPt>
            <c:idx val="1"/>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3-10EA-4725-80EB-0263F22AEFDA}"/>
              </c:ext>
            </c:extLst>
          </c:dPt>
          <c:dPt>
            <c:idx val="2"/>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5-10EA-4725-80EB-0263F22AEFDA}"/>
              </c:ext>
            </c:extLst>
          </c:dPt>
          <c:dLbls>
            <c:dLbl>
              <c:idx val="0"/>
              <c:layout>
                <c:manualLayout>
                  <c:x val="0.23171947674418605"/>
                  <c:y val="0.14692767295597481"/>
                </c:manualLayout>
              </c:layout>
              <c:showLegendKey val="0"/>
              <c:showVal val="1"/>
              <c:showCatName val="1"/>
              <c:showSerName val="0"/>
              <c:showPercent val="0"/>
              <c:showBubbleSize val="0"/>
              <c:extLst>
                <c:ext xmlns:c15="http://schemas.microsoft.com/office/drawing/2012/chart" uri="{CE6537A1-D6FC-4f65-9D91-7224C49458BB}">
                  <c15:layout>
                    <c:manualLayout>
                      <c:w val="0.2593917145491948"/>
                      <c:h val="0.48077377068197963"/>
                    </c:manualLayout>
                  </c15:layout>
                </c:ext>
                <c:ext xmlns:c16="http://schemas.microsoft.com/office/drawing/2014/chart" uri="{C3380CC4-5D6E-409C-BE32-E72D297353CC}">
                  <c16:uniqueId val="{00000001-10EA-4725-80EB-0263F22AEFDA}"/>
                </c:ext>
              </c:extLst>
            </c:dLbl>
            <c:dLbl>
              <c:idx val="1"/>
              <c:layout>
                <c:manualLayout>
                  <c:x val="-0.24174919250646001"/>
                  <c:y val="-0.22992714884696019"/>
                </c:manualLayout>
              </c:layout>
              <c:showLegendKey val="0"/>
              <c:showVal val="1"/>
              <c:showCatName val="1"/>
              <c:showSerName val="0"/>
              <c:showPercent val="0"/>
              <c:showBubbleSize val="0"/>
              <c:extLst>
                <c:ext xmlns:c15="http://schemas.microsoft.com/office/drawing/2012/chart" uri="{CE6537A1-D6FC-4f65-9D91-7224C49458BB}">
                  <c15:layout>
                    <c:manualLayout>
                      <c:w val="0.25675675675675674"/>
                      <c:h val="0.48077377068197963"/>
                    </c:manualLayout>
                  </c15:layout>
                </c:ext>
                <c:ext xmlns:c16="http://schemas.microsoft.com/office/drawing/2014/chart" uri="{C3380CC4-5D6E-409C-BE32-E72D297353CC}">
                  <c16:uniqueId val="{00000003-10EA-4725-80EB-0263F22AEFDA}"/>
                </c:ext>
              </c:extLst>
            </c:dLbl>
            <c:dLbl>
              <c:idx val="2"/>
              <c:layout>
                <c:manualLayout>
                  <c:x val="8.2041343669250651E-3"/>
                  <c:y val="-6.6564465408805035E-3"/>
                </c:manualLayout>
              </c:layout>
              <c:showLegendKey val="0"/>
              <c:showVal val="1"/>
              <c:showCatName val="1"/>
              <c:showSerName val="0"/>
              <c:showPercent val="0"/>
              <c:showBubbleSize val="0"/>
              <c:extLst>
                <c:ext xmlns:c15="http://schemas.microsoft.com/office/drawing/2012/chart" uri="{CE6537A1-D6FC-4f65-9D91-7224C49458BB}">
                  <c15:layout>
                    <c:manualLayout>
                      <c:w val="0.30630630630630629"/>
                      <c:h val="0.48066298342541436"/>
                    </c:manualLayout>
                  </c15:layout>
                </c:ext>
                <c:ext xmlns:c16="http://schemas.microsoft.com/office/drawing/2014/chart" uri="{C3380CC4-5D6E-409C-BE32-E72D297353CC}">
                  <c16:uniqueId val="{00000005-10EA-4725-80EB-0263F22AEFDA}"/>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微軟正黑體" panose="020B0604030504040204" pitchFamily="34" charset="-120"/>
                    <a:ea typeface="微軟正黑體" panose="020B0604030504040204" pitchFamily="34" charset="-120"/>
                    <a:cs typeface="+mn-cs"/>
                  </a:defRPr>
                </a:pPr>
                <a:endParaRPr lang="zh-TW"/>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工作表2!$A$14:$A$16</c:f>
              <c:strCache>
                <c:ptCount val="3"/>
                <c:pt idx="0">
                  <c:v>繳清</c:v>
                </c:pt>
                <c:pt idx="1">
                  <c:v>取得債證</c:v>
                </c:pt>
                <c:pt idx="2">
                  <c:v>註銷標的</c:v>
                </c:pt>
              </c:strCache>
            </c:strRef>
          </c:cat>
          <c:val>
            <c:numRef>
              <c:f>工作表2!$B$14:$B$16</c:f>
              <c:numCache>
                <c:formatCode>0.00%</c:formatCode>
                <c:ptCount val="3"/>
                <c:pt idx="0">
                  <c:v>0.37580000000000002</c:v>
                </c:pt>
                <c:pt idx="1">
                  <c:v>0.61870000000000003</c:v>
                </c:pt>
                <c:pt idx="2">
                  <c:v>5.4999999999999997E-3</c:v>
                </c:pt>
              </c:numCache>
            </c:numRef>
          </c:val>
          <c:extLst>
            <c:ext xmlns:c16="http://schemas.microsoft.com/office/drawing/2014/chart" uri="{C3380CC4-5D6E-409C-BE32-E72D297353CC}">
              <c16:uniqueId val="{00000006-10EA-4725-80EB-0263F22AEFDA}"/>
            </c:ext>
          </c:extLst>
        </c:ser>
        <c:dLbls>
          <c:showLegendKey val="0"/>
          <c:showVal val="0"/>
          <c:showCatName val="1"/>
          <c:showSerName val="0"/>
          <c:showPercent val="1"/>
          <c:showBubbleSize val="0"/>
          <c:showLeaderLines val="1"/>
        </c:dLbls>
        <c:firstSliceAng val="225"/>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微軟正黑體" panose="020B0604030504040204" pitchFamily="34" charset="-120"/>
          <a:ea typeface="微軟正黑體" panose="020B0604030504040204" pitchFamily="34" charset="-120"/>
        </a:defRPr>
      </a:pPr>
      <a:endParaRPr lang="zh-TW"/>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工作表1!$B$1</c:f>
              <c:strCache>
                <c:ptCount val="1"/>
                <c:pt idx="0">
                  <c:v>Original</c:v>
                </c:pt>
              </c:strCache>
            </c:strRef>
          </c:tx>
          <c:spPr>
            <a:solidFill>
              <a:srgbClr val="CAD7EE"/>
            </a:solidFill>
            <a:ln>
              <a:noFill/>
            </a:ln>
            <a:effectLst/>
          </c:spPr>
          <c:invertIfNegative val="0"/>
          <c:cat>
            <c:strRef>
              <c:f>工作表1!$A$2:$A$5</c:f>
              <c:strCache>
                <c:ptCount val="4"/>
                <c:pt idx="0">
                  <c:v>CART</c:v>
                </c:pt>
                <c:pt idx="1">
                  <c:v>MLP</c:v>
                </c:pt>
                <c:pt idx="2">
                  <c:v>SVM</c:v>
                </c:pt>
                <c:pt idx="3">
                  <c:v>RF</c:v>
                </c:pt>
              </c:strCache>
            </c:strRef>
          </c:cat>
          <c:val>
            <c:numRef>
              <c:f>工作表1!$B$2:$B$5</c:f>
              <c:numCache>
                <c:formatCode>General</c:formatCode>
                <c:ptCount val="4"/>
                <c:pt idx="0">
                  <c:v>0.94799999999999995</c:v>
                </c:pt>
                <c:pt idx="1">
                  <c:v>0.86499999999999999</c:v>
                </c:pt>
                <c:pt idx="2">
                  <c:v>0.73499999999999999</c:v>
                </c:pt>
                <c:pt idx="3">
                  <c:v>0.97399999999999998</c:v>
                </c:pt>
              </c:numCache>
            </c:numRef>
          </c:val>
          <c:extLst>
            <c:ext xmlns:c16="http://schemas.microsoft.com/office/drawing/2014/chart" uri="{C3380CC4-5D6E-409C-BE32-E72D297353CC}">
              <c16:uniqueId val="{00000000-954C-4EB8-BFDD-8AE454D4A326}"/>
            </c:ext>
          </c:extLst>
        </c:ser>
        <c:ser>
          <c:idx val="1"/>
          <c:order val="1"/>
          <c:tx>
            <c:strRef>
              <c:f>工作表1!$C$1</c:f>
              <c:strCache>
                <c:ptCount val="1"/>
                <c:pt idx="0">
                  <c:v>Bagging</c:v>
                </c:pt>
              </c:strCache>
            </c:strRef>
          </c:tx>
          <c:spPr>
            <a:solidFill>
              <a:srgbClr val="678CCF"/>
            </a:solidFill>
            <a:ln>
              <a:noFill/>
            </a:ln>
            <a:effectLst/>
          </c:spPr>
          <c:invertIfNegative val="0"/>
          <c:cat>
            <c:strRef>
              <c:f>工作表1!$A$2:$A$5</c:f>
              <c:strCache>
                <c:ptCount val="4"/>
                <c:pt idx="0">
                  <c:v>CART</c:v>
                </c:pt>
                <c:pt idx="1">
                  <c:v>MLP</c:v>
                </c:pt>
                <c:pt idx="2">
                  <c:v>SVM</c:v>
                </c:pt>
                <c:pt idx="3">
                  <c:v>RF</c:v>
                </c:pt>
              </c:strCache>
            </c:strRef>
          </c:cat>
          <c:val>
            <c:numRef>
              <c:f>工作表1!$C$2:$C$5</c:f>
              <c:numCache>
                <c:formatCode>General</c:formatCode>
                <c:ptCount val="4"/>
                <c:pt idx="0">
                  <c:v>0.96899999999999997</c:v>
                </c:pt>
                <c:pt idx="1">
                  <c:v>0.89200000000000002</c:v>
                </c:pt>
                <c:pt idx="2">
                  <c:v>0.76400000000000001</c:v>
                </c:pt>
              </c:numCache>
            </c:numRef>
          </c:val>
          <c:extLst>
            <c:ext xmlns:c16="http://schemas.microsoft.com/office/drawing/2014/chart" uri="{C3380CC4-5D6E-409C-BE32-E72D297353CC}">
              <c16:uniqueId val="{00000001-954C-4EB8-BFDD-8AE454D4A326}"/>
            </c:ext>
          </c:extLst>
        </c:ser>
        <c:ser>
          <c:idx val="2"/>
          <c:order val="2"/>
          <c:tx>
            <c:strRef>
              <c:f>工作表1!$D$1</c:f>
              <c:strCache>
                <c:ptCount val="1"/>
                <c:pt idx="0">
                  <c:v>Adaboost</c:v>
                </c:pt>
              </c:strCache>
            </c:strRef>
          </c:tx>
          <c:spPr>
            <a:solidFill>
              <a:schemeClr val="accent1">
                <a:lumMod val="50000"/>
              </a:schemeClr>
            </a:solidFill>
            <a:ln>
              <a:noFill/>
            </a:ln>
            <a:effectLst/>
          </c:spPr>
          <c:invertIfNegative val="0"/>
          <c:cat>
            <c:strRef>
              <c:f>工作表1!$A$2:$A$5</c:f>
              <c:strCache>
                <c:ptCount val="4"/>
                <c:pt idx="0">
                  <c:v>CART</c:v>
                </c:pt>
                <c:pt idx="1">
                  <c:v>MLP</c:v>
                </c:pt>
                <c:pt idx="2">
                  <c:v>SVM</c:v>
                </c:pt>
                <c:pt idx="3">
                  <c:v>RF</c:v>
                </c:pt>
              </c:strCache>
            </c:strRef>
          </c:cat>
          <c:val>
            <c:numRef>
              <c:f>工作表1!$D$2:$D$5</c:f>
              <c:numCache>
                <c:formatCode>General</c:formatCode>
                <c:ptCount val="4"/>
                <c:pt idx="0">
                  <c:v>0.97199999999999998</c:v>
                </c:pt>
                <c:pt idx="1">
                  <c:v>0.88900000000000001</c:v>
                </c:pt>
                <c:pt idx="2">
                  <c:v>0.82599999999999996</c:v>
                </c:pt>
              </c:numCache>
            </c:numRef>
          </c:val>
          <c:extLst>
            <c:ext xmlns:c16="http://schemas.microsoft.com/office/drawing/2014/chart" uri="{C3380CC4-5D6E-409C-BE32-E72D297353CC}">
              <c16:uniqueId val="{00000002-954C-4EB8-BFDD-8AE454D4A326}"/>
            </c:ext>
          </c:extLst>
        </c:ser>
        <c:dLbls>
          <c:showLegendKey val="0"/>
          <c:showVal val="0"/>
          <c:showCatName val="0"/>
          <c:showSerName val="0"/>
          <c:showPercent val="0"/>
          <c:showBubbleSize val="0"/>
        </c:dLbls>
        <c:gapWidth val="300"/>
        <c:axId val="213770752"/>
        <c:axId val="196071936"/>
      </c:barChart>
      <c:catAx>
        <c:axId val="213770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TW"/>
          </a:p>
        </c:txPr>
        <c:crossAx val="196071936"/>
        <c:crosses val="autoZero"/>
        <c:auto val="1"/>
        <c:lblAlgn val="ctr"/>
        <c:lblOffset val="100"/>
        <c:noMultiLvlLbl val="0"/>
      </c:catAx>
      <c:valAx>
        <c:axId val="196071936"/>
        <c:scaling>
          <c:orientation val="minMax"/>
          <c:max val="1"/>
        </c:scaling>
        <c:delete val="0"/>
        <c:axPos val="l"/>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213770752"/>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zh-TW"/>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工作表1!$B$1</c:f>
              <c:strCache>
                <c:ptCount val="1"/>
                <c:pt idx="0">
                  <c:v>Original</c:v>
                </c:pt>
              </c:strCache>
            </c:strRef>
          </c:tx>
          <c:spPr>
            <a:solidFill>
              <a:srgbClr val="CAD7EE"/>
            </a:solidFill>
            <a:ln>
              <a:noFill/>
            </a:ln>
            <a:effectLst/>
          </c:spPr>
          <c:invertIfNegative val="0"/>
          <c:cat>
            <c:strRef>
              <c:f>工作表1!$A$2:$A$5</c:f>
              <c:strCache>
                <c:ptCount val="4"/>
                <c:pt idx="0">
                  <c:v>CART</c:v>
                </c:pt>
                <c:pt idx="1">
                  <c:v>MLP</c:v>
                </c:pt>
                <c:pt idx="2">
                  <c:v>SVM</c:v>
                </c:pt>
                <c:pt idx="3">
                  <c:v>RF</c:v>
                </c:pt>
              </c:strCache>
            </c:strRef>
          </c:cat>
          <c:val>
            <c:numRef>
              <c:f>工作表1!$B$2:$B$5</c:f>
              <c:numCache>
                <c:formatCode>General</c:formatCode>
                <c:ptCount val="4"/>
                <c:pt idx="0">
                  <c:v>0.94799999999999995</c:v>
                </c:pt>
                <c:pt idx="1">
                  <c:v>0.86499999999999999</c:v>
                </c:pt>
                <c:pt idx="2">
                  <c:v>0.73499999999999999</c:v>
                </c:pt>
                <c:pt idx="3">
                  <c:v>0.97399999999999998</c:v>
                </c:pt>
              </c:numCache>
            </c:numRef>
          </c:val>
          <c:extLst>
            <c:ext xmlns:c16="http://schemas.microsoft.com/office/drawing/2014/chart" uri="{C3380CC4-5D6E-409C-BE32-E72D297353CC}">
              <c16:uniqueId val="{00000000-82D8-457F-B6A0-7C0A215AF157}"/>
            </c:ext>
          </c:extLst>
        </c:ser>
        <c:ser>
          <c:idx val="1"/>
          <c:order val="1"/>
          <c:tx>
            <c:strRef>
              <c:f>工作表1!$C$1</c:f>
              <c:strCache>
                <c:ptCount val="1"/>
                <c:pt idx="0">
                  <c:v>Bagging</c:v>
                </c:pt>
              </c:strCache>
            </c:strRef>
          </c:tx>
          <c:spPr>
            <a:solidFill>
              <a:srgbClr val="678CCF"/>
            </a:solidFill>
            <a:ln>
              <a:noFill/>
            </a:ln>
            <a:effectLst/>
          </c:spPr>
          <c:invertIfNegative val="0"/>
          <c:cat>
            <c:strRef>
              <c:f>工作表1!$A$2:$A$5</c:f>
              <c:strCache>
                <c:ptCount val="4"/>
                <c:pt idx="0">
                  <c:v>CART</c:v>
                </c:pt>
                <c:pt idx="1">
                  <c:v>MLP</c:v>
                </c:pt>
                <c:pt idx="2">
                  <c:v>SVM</c:v>
                </c:pt>
                <c:pt idx="3">
                  <c:v>RF</c:v>
                </c:pt>
              </c:strCache>
            </c:strRef>
          </c:cat>
          <c:val>
            <c:numRef>
              <c:f>工作表1!$C$2:$C$5</c:f>
              <c:numCache>
                <c:formatCode>General</c:formatCode>
                <c:ptCount val="4"/>
                <c:pt idx="0">
                  <c:v>0.96899999999999997</c:v>
                </c:pt>
                <c:pt idx="1">
                  <c:v>0.89200000000000002</c:v>
                </c:pt>
                <c:pt idx="2">
                  <c:v>0.76400000000000001</c:v>
                </c:pt>
              </c:numCache>
            </c:numRef>
          </c:val>
          <c:extLst>
            <c:ext xmlns:c16="http://schemas.microsoft.com/office/drawing/2014/chart" uri="{C3380CC4-5D6E-409C-BE32-E72D297353CC}">
              <c16:uniqueId val="{00000001-82D8-457F-B6A0-7C0A215AF157}"/>
            </c:ext>
          </c:extLst>
        </c:ser>
        <c:ser>
          <c:idx val="2"/>
          <c:order val="2"/>
          <c:tx>
            <c:strRef>
              <c:f>工作表1!$D$1</c:f>
              <c:strCache>
                <c:ptCount val="1"/>
                <c:pt idx="0">
                  <c:v>Adaboost</c:v>
                </c:pt>
              </c:strCache>
            </c:strRef>
          </c:tx>
          <c:spPr>
            <a:solidFill>
              <a:schemeClr val="accent1">
                <a:lumMod val="50000"/>
              </a:schemeClr>
            </a:solidFill>
            <a:ln>
              <a:noFill/>
            </a:ln>
            <a:effectLst/>
          </c:spPr>
          <c:invertIfNegative val="0"/>
          <c:cat>
            <c:strRef>
              <c:f>工作表1!$A$2:$A$5</c:f>
              <c:strCache>
                <c:ptCount val="4"/>
                <c:pt idx="0">
                  <c:v>CART</c:v>
                </c:pt>
                <c:pt idx="1">
                  <c:v>MLP</c:v>
                </c:pt>
                <c:pt idx="2">
                  <c:v>SVM</c:v>
                </c:pt>
                <c:pt idx="3">
                  <c:v>RF</c:v>
                </c:pt>
              </c:strCache>
            </c:strRef>
          </c:cat>
          <c:val>
            <c:numRef>
              <c:f>工作表1!$D$2:$D$5</c:f>
              <c:numCache>
                <c:formatCode>General</c:formatCode>
                <c:ptCount val="4"/>
                <c:pt idx="0">
                  <c:v>0.97199999999999998</c:v>
                </c:pt>
                <c:pt idx="1">
                  <c:v>0.88900000000000001</c:v>
                </c:pt>
                <c:pt idx="2">
                  <c:v>0.82599999999999996</c:v>
                </c:pt>
              </c:numCache>
            </c:numRef>
          </c:val>
          <c:extLst>
            <c:ext xmlns:c16="http://schemas.microsoft.com/office/drawing/2014/chart" uri="{C3380CC4-5D6E-409C-BE32-E72D297353CC}">
              <c16:uniqueId val="{00000002-82D8-457F-B6A0-7C0A215AF157}"/>
            </c:ext>
          </c:extLst>
        </c:ser>
        <c:dLbls>
          <c:showLegendKey val="0"/>
          <c:showVal val="0"/>
          <c:showCatName val="0"/>
          <c:showSerName val="0"/>
          <c:showPercent val="0"/>
          <c:showBubbleSize val="0"/>
        </c:dLbls>
        <c:gapWidth val="300"/>
        <c:axId val="213770752"/>
        <c:axId val="196071936"/>
      </c:barChart>
      <c:catAx>
        <c:axId val="213770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TW"/>
          </a:p>
        </c:txPr>
        <c:crossAx val="196071936"/>
        <c:crosses val="autoZero"/>
        <c:auto val="1"/>
        <c:lblAlgn val="ctr"/>
        <c:lblOffset val="100"/>
        <c:noMultiLvlLbl val="0"/>
      </c:catAx>
      <c:valAx>
        <c:axId val="196071936"/>
        <c:scaling>
          <c:orientation val="minMax"/>
          <c:max val="1"/>
        </c:scaling>
        <c:delete val="1"/>
        <c:axPos val="l"/>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out"/>
        <c:minorTickMark val="none"/>
        <c:tickLblPos val="nextTo"/>
        <c:crossAx val="213770752"/>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zh-TW"/>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工作表1!$B$25</c:f>
              <c:strCache>
                <c:ptCount val="1"/>
                <c:pt idx="0">
                  <c:v>Original</c:v>
                </c:pt>
              </c:strCache>
            </c:strRef>
          </c:tx>
          <c:spPr>
            <a:solidFill>
              <a:srgbClr val="CAD7EE"/>
            </a:solidFill>
            <a:ln>
              <a:noFill/>
            </a:ln>
            <a:effectLst/>
          </c:spPr>
          <c:invertIfNegative val="0"/>
          <c:cat>
            <c:strRef>
              <c:f>工作表1!$A$26:$A$29</c:f>
              <c:strCache>
                <c:ptCount val="4"/>
                <c:pt idx="0">
                  <c:v>CART</c:v>
                </c:pt>
                <c:pt idx="1">
                  <c:v>MLP</c:v>
                </c:pt>
                <c:pt idx="2">
                  <c:v>SVM</c:v>
                </c:pt>
                <c:pt idx="3">
                  <c:v>RF</c:v>
                </c:pt>
              </c:strCache>
            </c:strRef>
          </c:cat>
          <c:val>
            <c:numRef>
              <c:f>工作表1!$B$26:$B$29</c:f>
              <c:numCache>
                <c:formatCode>General</c:formatCode>
                <c:ptCount val="4"/>
                <c:pt idx="0">
                  <c:v>0.95799999999999996</c:v>
                </c:pt>
                <c:pt idx="1">
                  <c:v>0.81</c:v>
                </c:pt>
                <c:pt idx="2">
                  <c:v>0.72</c:v>
                </c:pt>
                <c:pt idx="3">
                  <c:v>0.97399999999999998</c:v>
                </c:pt>
              </c:numCache>
            </c:numRef>
          </c:val>
          <c:extLst>
            <c:ext xmlns:c16="http://schemas.microsoft.com/office/drawing/2014/chart" uri="{C3380CC4-5D6E-409C-BE32-E72D297353CC}">
              <c16:uniqueId val="{00000000-FF77-43C4-A3E1-8862E97B950D}"/>
            </c:ext>
          </c:extLst>
        </c:ser>
        <c:ser>
          <c:idx val="1"/>
          <c:order val="1"/>
          <c:tx>
            <c:strRef>
              <c:f>工作表1!$C$25</c:f>
              <c:strCache>
                <c:ptCount val="1"/>
                <c:pt idx="0">
                  <c:v>Bagging</c:v>
                </c:pt>
              </c:strCache>
            </c:strRef>
          </c:tx>
          <c:spPr>
            <a:solidFill>
              <a:srgbClr val="678CCF"/>
            </a:solidFill>
            <a:ln>
              <a:noFill/>
            </a:ln>
            <a:effectLst/>
          </c:spPr>
          <c:invertIfNegative val="0"/>
          <c:cat>
            <c:strRef>
              <c:f>工作表1!$A$26:$A$29</c:f>
              <c:strCache>
                <c:ptCount val="4"/>
                <c:pt idx="0">
                  <c:v>CART</c:v>
                </c:pt>
                <c:pt idx="1">
                  <c:v>MLP</c:v>
                </c:pt>
                <c:pt idx="2">
                  <c:v>SVM</c:v>
                </c:pt>
                <c:pt idx="3">
                  <c:v>RF</c:v>
                </c:pt>
              </c:strCache>
            </c:strRef>
          </c:cat>
          <c:val>
            <c:numRef>
              <c:f>工作表1!$C$26:$C$29</c:f>
              <c:numCache>
                <c:formatCode>General</c:formatCode>
                <c:ptCount val="4"/>
                <c:pt idx="0">
                  <c:v>0.96799999999999997</c:v>
                </c:pt>
                <c:pt idx="1">
                  <c:v>0.82</c:v>
                </c:pt>
                <c:pt idx="2">
                  <c:v>0.73599999999999999</c:v>
                </c:pt>
              </c:numCache>
            </c:numRef>
          </c:val>
          <c:extLst>
            <c:ext xmlns:c16="http://schemas.microsoft.com/office/drawing/2014/chart" uri="{C3380CC4-5D6E-409C-BE32-E72D297353CC}">
              <c16:uniqueId val="{00000001-FF77-43C4-A3E1-8862E97B950D}"/>
            </c:ext>
          </c:extLst>
        </c:ser>
        <c:ser>
          <c:idx val="2"/>
          <c:order val="2"/>
          <c:tx>
            <c:strRef>
              <c:f>工作表1!$D$25</c:f>
              <c:strCache>
                <c:ptCount val="1"/>
                <c:pt idx="0">
                  <c:v>Adaboost</c:v>
                </c:pt>
              </c:strCache>
            </c:strRef>
          </c:tx>
          <c:spPr>
            <a:solidFill>
              <a:schemeClr val="accent1">
                <a:lumMod val="50000"/>
              </a:schemeClr>
            </a:solidFill>
            <a:ln>
              <a:noFill/>
            </a:ln>
            <a:effectLst/>
          </c:spPr>
          <c:invertIfNegative val="0"/>
          <c:cat>
            <c:strRef>
              <c:f>工作表1!$A$26:$A$29</c:f>
              <c:strCache>
                <c:ptCount val="4"/>
                <c:pt idx="0">
                  <c:v>CART</c:v>
                </c:pt>
                <c:pt idx="1">
                  <c:v>MLP</c:v>
                </c:pt>
                <c:pt idx="2">
                  <c:v>SVM</c:v>
                </c:pt>
                <c:pt idx="3">
                  <c:v>RF</c:v>
                </c:pt>
              </c:strCache>
            </c:strRef>
          </c:cat>
          <c:val>
            <c:numRef>
              <c:f>工作表1!$D$26:$D$29</c:f>
              <c:numCache>
                <c:formatCode>General</c:formatCode>
                <c:ptCount val="4"/>
                <c:pt idx="0">
                  <c:v>0.97199999999999998</c:v>
                </c:pt>
                <c:pt idx="1">
                  <c:v>0.80900000000000005</c:v>
                </c:pt>
                <c:pt idx="2">
                  <c:v>0.79200000000000004</c:v>
                </c:pt>
              </c:numCache>
            </c:numRef>
          </c:val>
          <c:extLst>
            <c:ext xmlns:c16="http://schemas.microsoft.com/office/drawing/2014/chart" uri="{C3380CC4-5D6E-409C-BE32-E72D297353CC}">
              <c16:uniqueId val="{00000002-FF77-43C4-A3E1-8862E97B950D}"/>
            </c:ext>
          </c:extLst>
        </c:ser>
        <c:dLbls>
          <c:showLegendKey val="0"/>
          <c:showVal val="0"/>
          <c:showCatName val="0"/>
          <c:showSerName val="0"/>
          <c:showPercent val="0"/>
          <c:showBubbleSize val="0"/>
        </c:dLbls>
        <c:gapWidth val="300"/>
        <c:axId val="215938560"/>
        <c:axId val="194526528"/>
      </c:barChart>
      <c:catAx>
        <c:axId val="215938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TW"/>
          </a:p>
        </c:txPr>
        <c:crossAx val="194526528"/>
        <c:crosses val="autoZero"/>
        <c:auto val="1"/>
        <c:lblAlgn val="ctr"/>
        <c:lblOffset val="100"/>
        <c:noMultiLvlLbl val="0"/>
      </c:catAx>
      <c:valAx>
        <c:axId val="194526528"/>
        <c:scaling>
          <c:orientation val="minMax"/>
          <c:max val="1"/>
        </c:scaling>
        <c:delete val="1"/>
        <c:axPos val="l"/>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out"/>
        <c:minorTickMark val="none"/>
        <c:tickLblPos val="nextTo"/>
        <c:crossAx val="2159385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TW"/>
        </a:p>
      </c:txPr>
    </c:legend>
    <c:plotVisOnly val="1"/>
    <c:dispBlanksAs val="gap"/>
    <c:showDLblsOverMax val="0"/>
  </c:chart>
  <c:spPr>
    <a:solidFill>
      <a:schemeClr val="bg1"/>
    </a:solidFill>
    <a:ln>
      <a:noFill/>
    </a:ln>
    <a:effectLst/>
  </c:spPr>
  <c:txPr>
    <a:bodyPr/>
    <a:lstStyle/>
    <a:p>
      <a:pPr>
        <a:defRPr/>
      </a:pPr>
      <a:endParaRPr lang="zh-TW"/>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工作表1!$O$1</c:f>
              <c:strCache>
                <c:ptCount val="1"/>
                <c:pt idx="0">
                  <c:v>Original</c:v>
                </c:pt>
              </c:strCache>
            </c:strRef>
          </c:tx>
          <c:spPr>
            <a:solidFill>
              <a:srgbClr val="CAD7EE"/>
            </a:solidFill>
            <a:ln>
              <a:noFill/>
            </a:ln>
            <a:effectLst/>
          </c:spPr>
          <c:invertIfNegative val="0"/>
          <c:cat>
            <c:strRef>
              <c:f>工作表1!$N$2:$N$5</c:f>
              <c:strCache>
                <c:ptCount val="4"/>
                <c:pt idx="0">
                  <c:v>CART</c:v>
                </c:pt>
                <c:pt idx="1">
                  <c:v>MLP</c:v>
                </c:pt>
                <c:pt idx="2">
                  <c:v>SVM</c:v>
                </c:pt>
                <c:pt idx="3">
                  <c:v>RF</c:v>
                </c:pt>
              </c:strCache>
            </c:strRef>
          </c:cat>
          <c:val>
            <c:numRef>
              <c:f>工作表1!$O$2:$O$5</c:f>
              <c:numCache>
                <c:formatCode>General</c:formatCode>
                <c:ptCount val="4"/>
                <c:pt idx="0">
                  <c:v>0.66</c:v>
                </c:pt>
                <c:pt idx="1">
                  <c:v>0.80700000000000005</c:v>
                </c:pt>
                <c:pt idx="2">
                  <c:v>0.71599999999999997</c:v>
                </c:pt>
                <c:pt idx="3">
                  <c:v>0.82699999999999996</c:v>
                </c:pt>
              </c:numCache>
            </c:numRef>
          </c:val>
          <c:extLst>
            <c:ext xmlns:c16="http://schemas.microsoft.com/office/drawing/2014/chart" uri="{C3380CC4-5D6E-409C-BE32-E72D297353CC}">
              <c16:uniqueId val="{00000000-CD4C-462F-8AB9-CECD9622F45F}"/>
            </c:ext>
          </c:extLst>
        </c:ser>
        <c:ser>
          <c:idx val="1"/>
          <c:order val="1"/>
          <c:tx>
            <c:strRef>
              <c:f>工作表1!$P$1</c:f>
              <c:strCache>
                <c:ptCount val="1"/>
                <c:pt idx="0">
                  <c:v>Bagging</c:v>
                </c:pt>
              </c:strCache>
            </c:strRef>
          </c:tx>
          <c:spPr>
            <a:solidFill>
              <a:srgbClr val="678CCF"/>
            </a:solidFill>
            <a:ln>
              <a:noFill/>
            </a:ln>
            <a:effectLst/>
          </c:spPr>
          <c:invertIfNegative val="0"/>
          <c:cat>
            <c:strRef>
              <c:f>工作表1!$N$2:$N$5</c:f>
              <c:strCache>
                <c:ptCount val="4"/>
                <c:pt idx="0">
                  <c:v>CART</c:v>
                </c:pt>
                <c:pt idx="1">
                  <c:v>MLP</c:v>
                </c:pt>
                <c:pt idx="2">
                  <c:v>SVM</c:v>
                </c:pt>
                <c:pt idx="3">
                  <c:v>RF</c:v>
                </c:pt>
              </c:strCache>
            </c:strRef>
          </c:cat>
          <c:val>
            <c:numRef>
              <c:f>工作表1!$P$2:$P$5</c:f>
              <c:numCache>
                <c:formatCode>General</c:formatCode>
                <c:ptCount val="4"/>
                <c:pt idx="0">
                  <c:v>0.73099999999999998</c:v>
                </c:pt>
                <c:pt idx="1">
                  <c:v>0.83</c:v>
                </c:pt>
                <c:pt idx="2">
                  <c:v>0.74399999999999999</c:v>
                </c:pt>
              </c:numCache>
            </c:numRef>
          </c:val>
          <c:extLst>
            <c:ext xmlns:c16="http://schemas.microsoft.com/office/drawing/2014/chart" uri="{C3380CC4-5D6E-409C-BE32-E72D297353CC}">
              <c16:uniqueId val="{00000001-CD4C-462F-8AB9-CECD9622F45F}"/>
            </c:ext>
          </c:extLst>
        </c:ser>
        <c:ser>
          <c:idx val="2"/>
          <c:order val="2"/>
          <c:tx>
            <c:strRef>
              <c:f>工作表1!$Q$1</c:f>
              <c:strCache>
                <c:ptCount val="1"/>
                <c:pt idx="0">
                  <c:v>Adaboost</c:v>
                </c:pt>
              </c:strCache>
            </c:strRef>
          </c:tx>
          <c:spPr>
            <a:solidFill>
              <a:schemeClr val="accent1">
                <a:lumMod val="50000"/>
              </a:schemeClr>
            </a:solidFill>
            <a:ln>
              <a:noFill/>
            </a:ln>
            <a:effectLst/>
          </c:spPr>
          <c:invertIfNegative val="0"/>
          <c:cat>
            <c:strRef>
              <c:f>工作表1!$N$2:$N$5</c:f>
              <c:strCache>
                <c:ptCount val="4"/>
                <c:pt idx="0">
                  <c:v>CART</c:v>
                </c:pt>
                <c:pt idx="1">
                  <c:v>MLP</c:v>
                </c:pt>
                <c:pt idx="2">
                  <c:v>SVM</c:v>
                </c:pt>
                <c:pt idx="3">
                  <c:v>RF</c:v>
                </c:pt>
              </c:strCache>
            </c:strRef>
          </c:cat>
          <c:val>
            <c:numRef>
              <c:f>工作表1!$Q$2:$Q$5</c:f>
              <c:numCache>
                <c:formatCode>General</c:formatCode>
                <c:ptCount val="4"/>
                <c:pt idx="0">
                  <c:v>0.753</c:v>
                </c:pt>
                <c:pt idx="1">
                  <c:v>0.80700000000000005</c:v>
                </c:pt>
                <c:pt idx="2">
                  <c:v>0.78100000000000003</c:v>
                </c:pt>
              </c:numCache>
            </c:numRef>
          </c:val>
          <c:extLst>
            <c:ext xmlns:c16="http://schemas.microsoft.com/office/drawing/2014/chart" uri="{C3380CC4-5D6E-409C-BE32-E72D297353CC}">
              <c16:uniqueId val="{00000002-CD4C-462F-8AB9-CECD9622F45F}"/>
            </c:ext>
          </c:extLst>
        </c:ser>
        <c:dLbls>
          <c:showLegendKey val="0"/>
          <c:showVal val="0"/>
          <c:showCatName val="0"/>
          <c:showSerName val="0"/>
          <c:showPercent val="0"/>
          <c:showBubbleSize val="0"/>
        </c:dLbls>
        <c:gapWidth val="300"/>
        <c:axId val="374709888"/>
        <c:axId val="393955360"/>
      </c:barChart>
      <c:catAx>
        <c:axId val="37470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TW"/>
          </a:p>
        </c:txPr>
        <c:crossAx val="393955360"/>
        <c:crosses val="autoZero"/>
        <c:auto val="1"/>
        <c:lblAlgn val="ctr"/>
        <c:lblOffset val="100"/>
        <c:noMultiLvlLbl val="0"/>
      </c:catAx>
      <c:valAx>
        <c:axId val="393955360"/>
        <c:scaling>
          <c:orientation val="minMax"/>
          <c:max val="1"/>
        </c:scaling>
        <c:delete val="0"/>
        <c:axPos val="l"/>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TW"/>
          </a:p>
        </c:txPr>
        <c:crossAx val="374709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工作表1!$O$13</c:f>
              <c:strCache>
                <c:ptCount val="1"/>
                <c:pt idx="0">
                  <c:v>Original</c:v>
                </c:pt>
              </c:strCache>
            </c:strRef>
          </c:tx>
          <c:spPr>
            <a:solidFill>
              <a:srgbClr val="CAD7EE"/>
            </a:solidFill>
            <a:ln>
              <a:noFill/>
            </a:ln>
            <a:effectLst/>
          </c:spPr>
          <c:invertIfNegative val="0"/>
          <c:cat>
            <c:strRef>
              <c:f>工作表1!$N$14:$N$17</c:f>
              <c:strCache>
                <c:ptCount val="4"/>
                <c:pt idx="0">
                  <c:v>CART</c:v>
                </c:pt>
                <c:pt idx="1">
                  <c:v>MLP</c:v>
                </c:pt>
                <c:pt idx="2">
                  <c:v>SVM</c:v>
                </c:pt>
                <c:pt idx="3">
                  <c:v>RF</c:v>
                </c:pt>
              </c:strCache>
            </c:strRef>
          </c:cat>
          <c:val>
            <c:numRef>
              <c:f>工作表1!$O$14:$O$17</c:f>
              <c:numCache>
                <c:formatCode>General</c:formatCode>
                <c:ptCount val="4"/>
                <c:pt idx="0">
                  <c:v>0.66200000000000003</c:v>
                </c:pt>
                <c:pt idx="1">
                  <c:v>0.79800000000000004</c:v>
                </c:pt>
                <c:pt idx="2">
                  <c:v>0.71299999999999997</c:v>
                </c:pt>
                <c:pt idx="3">
                  <c:v>0.82799999999999996</c:v>
                </c:pt>
              </c:numCache>
            </c:numRef>
          </c:val>
          <c:extLst>
            <c:ext xmlns:c16="http://schemas.microsoft.com/office/drawing/2014/chart" uri="{C3380CC4-5D6E-409C-BE32-E72D297353CC}">
              <c16:uniqueId val="{00000000-02CC-4F74-AC21-DE27C2FC7F38}"/>
            </c:ext>
          </c:extLst>
        </c:ser>
        <c:ser>
          <c:idx val="1"/>
          <c:order val="1"/>
          <c:tx>
            <c:strRef>
              <c:f>工作表1!$P$13</c:f>
              <c:strCache>
                <c:ptCount val="1"/>
                <c:pt idx="0">
                  <c:v>Bagging</c:v>
                </c:pt>
              </c:strCache>
            </c:strRef>
          </c:tx>
          <c:spPr>
            <a:solidFill>
              <a:srgbClr val="678CCF"/>
            </a:solidFill>
            <a:ln>
              <a:noFill/>
            </a:ln>
            <a:effectLst/>
          </c:spPr>
          <c:invertIfNegative val="0"/>
          <c:cat>
            <c:strRef>
              <c:f>工作表1!$N$14:$N$17</c:f>
              <c:strCache>
                <c:ptCount val="4"/>
                <c:pt idx="0">
                  <c:v>CART</c:v>
                </c:pt>
                <c:pt idx="1">
                  <c:v>MLP</c:v>
                </c:pt>
                <c:pt idx="2">
                  <c:v>SVM</c:v>
                </c:pt>
                <c:pt idx="3">
                  <c:v>RF</c:v>
                </c:pt>
              </c:strCache>
            </c:strRef>
          </c:cat>
          <c:val>
            <c:numRef>
              <c:f>工作表1!$P$14:$P$17</c:f>
              <c:numCache>
                <c:formatCode>General</c:formatCode>
                <c:ptCount val="4"/>
                <c:pt idx="0">
                  <c:v>0.72399999999999998</c:v>
                </c:pt>
                <c:pt idx="1">
                  <c:v>0.81899999999999995</c:v>
                </c:pt>
                <c:pt idx="2">
                  <c:v>0.73899999999999999</c:v>
                </c:pt>
              </c:numCache>
            </c:numRef>
          </c:val>
          <c:extLst>
            <c:ext xmlns:c16="http://schemas.microsoft.com/office/drawing/2014/chart" uri="{C3380CC4-5D6E-409C-BE32-E72D297353CC}">
              <c16:uniqueId val="{00000001-02CC-4F74-AC21-DE27C2FC7F38}"/>
            </c:ext>
          </c:extLst>
        </c:ser>
        <c:ser>
          <c:idx val="2"/>
          <c:order val="2"/>
          <c:tx>
            <c:strRef>
              <c:f>工作表1!$Q$13</c:f>
              <c:strCache>
                <c:ptCount val="1"/>
                <c:pt idx="0">
                  <c:v>Adaboost</c:v>
                </c:pt>
              </c:strCache>
            </c:strRef>
          </c:tx>
          <c:spPr>
            <a:solidFill>
              <a:schemeClr val="accent1">
                <a:lumMod val="50000"/>
              </a:schemeClr>
            </a:solidFill>
            <a:ln>
              <a:noFill/>
            </a:ln>
            <a:effectLst/>
          </c:spPr>
          <c:invertIfNegative val="0"/>
          <c:cat>
            <c:strRef>
              <c:f>工作表1!$N$14:$N$17</c:f>
              <c:strCache>
                <c:ptCount val="4"/>
                <c:pt idx="0">
                  <c:v>CART</c:v>
                </c:pt>
                <c:pt idx="1">
                  <c:v>MLP</c:v>
                </c:pt>
                <c:pt idx="2">
                  <c:v>SVM</c:v>
                </c:pt>
                <c:pt idx="3">
                  <c:v>RF</c:v>
                </c:pt>
              </c:strCache>
            </c:strRef>
          </c:cat>
          <c:val>
            <c:numRef>
              <c:f>工作表1!$Q$14:$Q$17</c:f>
              <c:numCache>
                <c:formatCode>General</c:formatCode>
                <c:ptCount val="4"/>
                <c:pt idx="0">
                  <c:v>0.74299999999999999</c:v>
                </c:pt>
                <c:pt idx="1">
                  <c:v>0.79300000000000004</c:v>
                </c:pt>
                <c:pt idx="2">
                  <c:v>0.78</c:v>
                </c:pt>
              </c:numCache>
            </c:numRef>
          </c:val>
          <c:extLst>
            <c:ext xmlns:c16="http://schemas.microsoft.com/office/drawing/2014/chart" uri="{C3380CC4-5D6E-409C-BE32-E72D297353CC}">
              <c16:uniqueId val="{00000002-02CC-4F74-AC21-DE27C2FC7F38}"/>
            </c:ext>
          </c:extLst>
        </c:ser>
        <c:dLbls>
          <c:showLegendKey val="0"/>
          <c:showVal val="0"/>
          <c:showCatName val="0"/>
          <c:showSerName val="0"/>
          <c:showPercent val="0"/>
          <c:showBubbleSize val="0"/>
        </c:dLbls>
        <c:gapWidth val="300"/>
        <c:axId val="374709888"/>
        <c:axId val="393955360"/>
      </c:barChart>
      <c:catAx>
        <c:axId val="37470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zh-TW"/>
          </a:p>
        </c:txPr>
        <c:crossAx val="393955360"/>
        <c:crosses val="autoZero"/>
        <c:auto val="1"/>
        <c:lblAlgn val="ctr"/>
        <c:lblOffset val="100"/>
        <c:noMultiLvlLbl val="0"/>
      </c:catAx>
      <c:valAx>
        <c:axId val="393955360"/>
        <c:scaling>
          <c:orientation val="minMax"/>
          <c:max val="1"/>
        </c:scaling>
        <c:delete val="1"/>
        <c:axPos val="l"/>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out"/>
        <c:minorTickMark val="none"/>
        <c:tickLblPos val="nextTo"/>
        <c:crossAx val="374709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9AD5BF-17CF-4D0B-A63C-DC7408AFCC70}" type="datetimeFigureOut">
              <a:rPr lang="zh-TW" altLang="en-US" smtClean="0"/>
              <a:t>2022/5/9</a:t>
            </a:fld>
            <a:endParaRPr lang="zh-TW" altLang="en-US"/>
          </a:p>
        </p:txBody>
      </p:sp>
      <p:sp>
        <p:nvSpPr>
          <p:cNvPr id="4" name="投影片影像版面配置區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F2AFD7D-7311-44A2-9C00-05AC575EFC59}" type="slidenum">
              <a:rPr lang="zh-TW" altLang="en-US" smtClean="0"/>
              <a:t>‹#›</a:t>
            </a:fld>
            <a:endParaRPr lang="zh-TW" altLang="en-US"/>
          </a:p>
        </p:txBody>
      </p:sp>
    </p:spTree>
    <p:extLst>
      <p:ext uri="{BB962C8B-B14F-4D97-AF65-F5344CB8AC3E}">
        <p14:creationId xmlns:p14="http://schemas.microsoft.com/office/powerpoint/2010/main" val="2178673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400" b="1" kern="1200" dirty="0">
                <a:solidFill>
                  <a:schemeClr val="tx1"/>
                </a:solidFill>
                <a:effectLst/>
                <a:latin typeface="微軟正黑體" panose="020B0604030504040204" pitchFamily="34" charset="-120"/>
                <a:ea typeface="微軟正黑體" panose="020B0604030504040204" pitchFamily="34" charset="-120"/>
                <a:cs typeface="+mn-cs"/>
              </a:rPr>
              <a:t>王宗曦組長：</a:t>
            </a:r>
          </a:p>
          <a:p>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　　今天署長到國會聯繫會報去，所以早上</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8</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點就在開會，所以署長指派我來主持今天的讀書會，今天我們讀書會是一個非常優秀的同仁，是北區業務組，聽說是</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8</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年級生，然後她下個月就預產期了，所以剛剛看到她是孕味十足，那她本科是醫管，後來又是非常上進，高考財稅金融通過，現在又在念資管，所以她今天要跟我們分享的是她自行研究，也是非常優秀，能夠推薦到衛福部去，那主要的題目就是在運用機器學習建立單位健保欠費催繳後繳納預測模型，這等一下請她分享的時候，我想先預告一下，不然大家就覺得不知道誰會被點名，所以在我左手邊的就是温温組長，也是特別從北區過來，對面的那個玉美專門委員，以前在承保組的同仁，也是特別陪著王耘過來，那在我右手邊的就是資訊組的吳淑慧組長，所以等一下，她講完之後，可能就要麻煩大家多</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comment</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，那是不是就請那個王耘開始，那大家就鼓掌歡迎。</a:t>
            </a:r>
          </a:p>
          <a:p>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 </a:t>
            </a:r>
            <a:endPar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endParaRPr>
          </a:p>
          <a:p>
            <a:r>
              <a:rPr lang="zh-TW" altLang="zh-TW" sz="1400" b="1" kern="1200" dirty="0">
                <a:solidFill>
                  <a:schemeClr val="tx1"/>
                </a:solidFill>
                <a:effectLst/>
                <a:latin typeface="微軟正黑體" panose="020B0604030504040204" pitchFamily="34" charset="-120"/>
                <a:ea typeface="微軟正黑體" panose="020B0604030504040204" pitchFamily="34" charset="-120"/>
                <a:cs typeface="+mn-cs"/>
              </a:rPr>
              <a:t>王耘專員：</a:t>
            </a:r>
          </a:p>
          <a:p>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　　各位長官、同仁以及線上的與會者大家好，我是北區業務組承保三科的王耘，今天要來跟大家分享的一個主題，為我們北區業務組去年度的自行研究計畫，榮獲佳作獎，主題為應用機器學習建立單位健保欠費催繳後的繳納預測模型，那主要就是在探討有關健保欠費的一個議題，屬於承保收入面的一個研究，那我們是用現在很夯的一個機器學習的方法來建立一套最佳的預測模型，希望可以預測說，這個保費的欠費在特定的期間內是否會繳納，那如果說是預測為不繳納者，我們後續也會提出業務的一個精進的策略，希望可以藉由我們及早的來預測這個投保單位欠費的一個繳納行為，然後及早的採取一些因應措施來把握欠費收回的一個先機。</a:t>
            </a:r>
          </a:p>
        </p:txBody>
      </p:sp>
      <p:sp>
        <p:nvSpPr>
          <p:cNvPr id="4" name="投影片編號版面配置區 3"/>
          <p:cNvSpPr>
            <a:spLocks noGrp="1"/>
          </p:cNvSpPr>
          <p:nvPr>
            <p:ph type="sldNum" sz="quarter" idx="5"/>
          </p:nvPr>
        </p:nvSpPr>
        <p:spPr/>
        <p:txBody>
          <a:bodyPr/>
          <a:lstStyle/>
          <a:p>
            <a:fld id="{AF2AFD7D-7311-44A2-9C00-05AC575EFC59}" type="slidenum">
              <a:rPr lang="zh-TW" altLang="en-US" smtClean="0"/>
              <a:t>1</a:t>
            </a:fld>
            <a:endParaRPr lang="zh-TW" altLang="en-US"/>
          </a:p>
        </p:txBody>
      </p:sp>
    </p:spTree>
    <p:extLst>
      <p:ext uri="{BB962C8B-B14F-4D97-AF65-F5344CB8AC3E}">
        <p14:creationId xmlns:p14="http://schemas.microsoft.com/office/powerpoint/2010/main" val="1012842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　　</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由於本研究我們是使用這個機器學習裡面的一個監督式學習，將我們想要分析的結果做一個二分類，也就是分類成繳納跟不繳納，那他是屬於一個分類問題，所以我們就是有去看了有關於分類問題他使用機器學習方法，那他也有不錯的一個預測效果，就是有包括像是剛剛提到的支援向量機、多層感知器，那其實在最後所列的這一篇，他有講到就是</a:t>
            </a:r>
            <a:r>
              <a:rPr lang="en-US" altLang="zh-TW" sz="1400" kern="1200" dirty="0" err="1">
                <a:solidFill>
                  <a:schemeClr val="tx1"/>
                </a:solidFill>
                <a:effectLst/>
                <a:latin typeface="微軟正黑體" panose="020B0604030504040204" pitchFamily="34" charset="-120"/>
                <a:ea typeface="微軟正黑體" panose="020B0604030504040204" pitchFamily="34" charset="-120"/>
                <a:cs typeface="+mn-cs"/>
              </a:rPr>
              <a:t>Adaboost</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它是一個集成式學習的方法，跟隨機森林，這兩種方法的準確度其實最後來看是幾乎相同的，但隨機森林他的訓練速度是更快的，那這個部分也和我們的研究最後結果相呼應，其實可以看到說，像這邊他的研究議題，機器學習他還蠻多是應用在醫療疾病的診斷，像是他這邊有預測這個疾病是否會發生，那是跟否就是一個二分類的問題，然後還有預測說，這個心臟病問題的分類，他可能是分成多種種類，所以這樣子的一個技術其實近年來滿多是應用在醫療領域上，那當然就是我們所提的這些，他就是一個人工智慧下的一個集合，就是機器學習，那另外一方面，其實不只機器學習，就是另外還有一個領域是深度學習的部分，其實也很常被運用在醫療的領域上。</a:t>
            </a:r>
            <a:endPar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5"/>
          </p:nvPr>
        </p:nvSpPr>
        <p:spPr/>
        <p:txBody>
          <a:bodyPr/>
          <a:lstStyle/>
          <a:p>
            <a:fld id="{AF2AFD7D-7311-44A2-9C00-05AC575EFC59}" type="slidenum">
              <a:rPr lang="zh-TW" altLang="en-US" smtClean="0"/>
              <a:t>10</a:t>
            </a:fld>
            <a:endParaRPr lang="zh-TW" altLang="en-US"/>
          </a:p>
        </p:txBody>
      </p:sp>
    </p:spTree>
    <p:extLst>
      <p:ext uri="{BB962C8B-B14F-4D97-AF65-F5344CB8AC3E}">
        <p14:creationId xmlns:p14="http://schemas.microsoft.com/office/powerpoint/2010/main" val="2405213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　　</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那我們參考了過去的這些文獻，就是選取了一些方法，然後來作為本研究所使用的研究方法，包括了我們用了兩種的特徵選取的方式，分別為資訊增益和基因演算法，所謂的特徵選舉就是，我們研究剛剛參考的前面的文獻其實研究最後歸納出了</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22</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個變數，但是這</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22</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個變數不見得全部都是適合用來建立模型的，因為他可能是根據我們的業務經驗所找出來的變數，所以我們會先經過特徵選取來看看說，哪些變數才是真的值得然後是重要的，拿來建立模型，所以我們會有做一個特徵選取的這個步驟，那在建立預測模型的部分，我們就是使用分類器用了</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3</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種方式，分別為決策樹，然後類神經網路跟支援向量機，然後，另外我們就是有再進一步的去使用這個集成式的學習方法，包括了</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Bagging</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400" kern="1200" dirty="0" err="1">
                <a:solidFill>
                  <a:schemeClr val="tx1"/>
                </a:solidFill>
                <a:effectLst/>
                <a:latin typeface="微軟正黑體" panose="020B0604030504040204" pitchFamily="34" charset="-120"/>
                <a:ea typeface="微軟正黑體" panose="020B0604030504040204" pitchFamily="34" charset="-120"/>
                <a:cs typeface="+mn-cs"/>
              </a:rPr>
              <a:t>Adaboost</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跟隨身森林。</a:t>
            </a:r>
            <a:endPar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5"/>
          </p:nvPr>
        </p:nvSpPr>
        <p:spPr/>
        <p:txBody>
          <a:bodyPr/>
          <a:lstStyle/>
          <a:p>
            <a:fld id="{AF2AFD7D-7311-44A2-9C00-05AC575EFC59}" type="slidenum">
              <a:rPr lang="zh-TW" altLang="en-US" smtClean="0"/>
              <a:t>11</a:t>
            </a:fld>
            <a:endParaRPr lang="zh-TW" altLang="en-US"/>
          </a:p>
        </p:txBody>
      </p:sp>
    </p:spTree>
    <p:extLst>
      <p:ext uri="{BB962C8B-B14F-4D97-AF65-F5344CB8AC3E}">
        <p14:creationId xmlns:p14="http://schemas.microsoft.com/office/powerpoint/2010/main" val="2524673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a:solidFill>
                  <a:schemeClr val="tx1"/>
                </a:solidFill>
                <a:effectLst/>
                <a:latin typeface="+mn-lt"/>
                <a:ea typeface="+mn-ea"/>
                <a:cs typeface="+mn-cs"/>
              </a:rPr>
              <a:t>　　</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看一下我們整體的一個研究方法跟架構。</a:t>
            </a:r>
          </a:p>
          <a:p>
            <a:endParaRPr lang="zh-TW" altLang="en-US" dirty="0"/>
          </a:p>
        </p:txBody>
      </p:sp>
      <p:sp>
        <p:nvSpPr>
          <p:cNvPr id="4" name="投影片編號版面配置區 3"/>
          <p:cNvSpPr>
            <a:spLocks noGrp="1"/>
          </p:cNvSpPr>
          <p:nvPr>
            <p:ph type="sldNum" sz="quarter" idx="5"/>
          </p:nvPr>
        </p:nvSpPr>
        <p:spPr/>
        <p:txBody>
          <a:bodyPr/>
          <a:lstStyle/>
          <a:p>
            <a:fld id="{AF2AFD7D-7311-44A2-9C00-05AC575EFC59}" type="slidenum">
              <a:rPr lang="zh-TW" altLang="en-US" smtClean="0"/>
              <a:t>12</a:t>
            </a:fld>
            <a:endParaRPr lang="zh-TW" altLang="en-US"/>
          </a:p>
        </p:txBody>
      </p:sp>
    </p:spTree>
    <p:extLst>
      <p:ext uri="{BB962C8B-B14F-4D97-AF65-F5344CB8AC3E}">
        <p14:creationId xmlns:p14="http://schemas.microsoft.com/office/powerpoint/2010/main" val="2458779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　　</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那首先就是將我們所擷取，從健保資料庫擷取的原始資料，先進行了一個資料的前處理，那這個資料的前處理他是機器學習裡面，其實還蠻重要的一個步驟，它是會先經過離群值的剔除、把資料做標準化、正</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規化</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等等，讓資料呈現是一個比較好的，他就會產生比較好的一個探勘結果，那接下來，我們就是分別使用特徵選取的方式，我們是先將全部的，我們所設想的</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22</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個變數都不要去選重要變數，直接</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22</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個開始建立分類器，然後跟使用了兩種不同的特徵選取方式，找出重要的特徵，再來建各個分類器，因為我們希望去比較說哪一種方式所建的這個分類器的預測效果是最好的，那才可以決定說，最好的一個模型是比較適合應用在我們的實務上，我們分類器的部分，就是剛剛所提單一分類器，我們用的是決策樹，然後他是裡面的一個</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CART</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的這種方法，然後還有多層感知器及支援向量機，那再多重分類器的部分，我們則是使用</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Bagging</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400" kern="1200" dirty="0" err="1">
                <a:solidFill>
                  <a:schemeClr val="tx1"/>
                </a:solidFill>
                <a:effectLst/>
                <a:latin typeface="微軟正黑體" panose="020B0604030504040204" pitchFamily="34" charset="-120"/>
                <a:ea typeface="微軟正黑體" panose="020B0604030504040204" pitchFamily="34" charset="-120"/>
                <a:cs typeface="+mn-cs"/>
              </a:rPr>
              <a:t>Adaboost</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分別去搭配前述</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3</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種的單一分類器，以及最後用了一種叫隨機森林的方法，他主要也是建構在決策樹底下的一種方式，那並且我們是使用它有一種方法叫十摺交叉法來驗證模型的效益。</a:t>
            </a:r>
            <a:endPar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5"/>
          </p:nvPr>
        </p:nvSpPr>
        <p:spPr/>
        <p:txBody>
          <a:bodyPr/>
          <a:lstStyle/>
          <a:p>
            <a:fld id="{AF2AFD7D-7311-44A2-9C00-05AC575EFC59}" type="slidenum">
              <a:rPr lang="zh-TW" altLang="en-US" smtClean="0"/>
              <a:t>13</a:t>
            </a:fld>
            <a:endParaRPr lang="zh-TW" altLang="en-US"/>
          </a:p>
        </p:txBody>
      </p:sp>
    </p:spTree>
    <p:extLst>
      <p:ext uri="{BB962C8B-B14F-4D97-AF65-F5344CB8AC3E}">
        <p14:creationId xmlns:p14="http://schemas.microsoft.com/office/powerpoint/2010/main" val="597861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　</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　那我們的資料來源就是擷取自這個健保署的一個資料庫，是先用我們北區業務組，也就是隸屬與桃竹苗的第一類的投保單位，那保費的欠費的資料是</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108</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年</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月到</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12</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月的一般保費的資料，總共是</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47,727</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筆。</a:t>
            </a:r>
            <a:endPar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5"/>
          </p:nvPr>
        </p:nvSpPr>
        <p:spPr/>
        <p:txBody>
          <a:bodyPr/>
          <a:lstStyle/>
          <a:p>
            <a:fld id="{AF2AFD7D-7311-44A2-9C00-05AC575EFC59}" type="slidenum">
              <a:rPr lang="zh-TW" altLang="en-US" smtClean="0"/>
              <a:t>14</a:t>
            </a:fld>
            <a:endParaRPr lang="zh-TW" altLang="en-US"/>
          </a:p>
        </p:txBody>
      </p:sp>
    </p:spTree>
    <p:extLst>
      <p:ext uri="{BB962C8B-B14F-4D97-AF65-F5344CB8AC3E}">
        <p14:creationId xmlns:p14="http://schemas.microsoft.com/office/powerpoint/2010/main" val="635231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　　</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那在自變數的部分，我們總共就是擷取了</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22</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項的自變數，包括了欠費特徵的</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2</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項，那就是欠費金額、分期註記，還有單位特徵</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14</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項，包括了大業別、單位性質、單位狀態等等，就是常見我們承保資料會分析的這些變數，然後還有像負責人特徵，包括性別、年齡等等，那因為我們在建立模型的過程中，其實我們有一直在去做測試，一開始的這個模型其實他的預測效果沒有到真的非常好，所以後來我們就是有再繼續將資料庫的一些欄位做串接，然後自行有再去生成一些變數，舉例來說，就是我們紅框處的地方，像是單位規模的變動情形，我們就可以去了解說，我們是用他被保險人數去看，就可以去了解說這個單位是否有擴編或裁員的跡象，那還有像是前一個年度這個單位的一個欠費的情況，包括了欠費筆數、欠費金額、欠費催繳記錄等等，就是想要去了解說這個單位他前一年度的欠費情況是否可以有助於預測他未來的一個繳納行為。</a:t>
            </a:r>
            <a:endPar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5"/>
          </p:nvPr>
        </p:nvSpPr>
        <p:spPr/>
        <p:txBody>
          <a:bodyPr/>
          <a:lstStyle/>
          <a:p>
            <a:fld id="{AF2AFD7D-7311-44A2-9C00-05AC575EFC59}" type="slidenum">
              <a:rPr lang="zh-TW" altLang="en-US" smtClean="0"/>
              <a:t>15</a:t>
            </a:fld>
            <a:endParaRPr lang="zh-TW" altLang="en-US"/>
          </a:p>
        </p:txBody>
      </p:sp>
    </p:spTree>
    <p:extLst>
      <p:ext uri="{BB962C8B-B14F-4D97-AF65-F5344CB8AC3E}">
        <p14:creationId xmlns:p14="http://schemas.microsoft.com/office/powerpoint/2010/main" val="3935369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　　</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那再來我們的依變數的部分，我們就是做一個分類標記，因為我們剛有提到我們研究其實是想要去預測它在寬限期限後一年內，會繳納跟不繳納這兩種，所以他就是一個二分類的一個標記，那舉例來說，醫院的一個欠費寬限期限就是</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108</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年的</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3</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月</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15</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號，所以我們就是去看他到一年後，</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109</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年</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3</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月</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15</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號的這一段區間，它是屬於會繳納還是不繳納的一個情況，那我們就把資料分別做一個標記，分別為</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3</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萬多筆跟</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萬</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7</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千多筆。</a:t>
            </a:r>
            <a:endPar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5"/>
          </p:nvPr>
        </p:nvSpPr>
        <p:spPr/>
        <p:txBody>
          <a:bodyPr/>
          <a:lstStyle/>
          <a:p>
            <a:fld id="{AF2AFD7D-7311-44A2-9C00-05AC575EFC59}" type="slidenum">
              <a:rPr lang="zh-TW" altLang="en-US" smtClean="0"/>
              <a:t>16</a:t>
            </a:fld>
            <a:endParaRPr lang="zh-TW" altLang="en-US"/>
          </a:p>
        </p:txBody>
      </p:sp>
    </p:spTree>
    <p:extLst>
      <p:ext uri="{BB962C8B-B14F-4D97-AF65-F5344CB8AC3E}">
        <p14:creationId xmlns:p14="http://schemas.microsoft.com/office/powerpoint/2010/main" val="1478701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　　接下來看到我們的研究結果。</a:t>
            </a:r>
          </a:p>
          <a:p>
            <a:endParaRPr lang="zh-TW" altLang="en-US" dirty="0"/>
          </a:p>
        </p:txBody>
      </p:sp>
      <p:sp>
        <p:nvSpPr>
          <p:cNvPr id="4" name="投影片編號版面配置區 3"/>
          <p:cNvSpPr>
            <a:spLocks noGrp="1"/>
          </p:cNvSpPr>
          <p:nvPr>
            <p:ph type="sldNum" sz="quarter" idx="5"/>
          </p:nvPr>
        </p:nvSpPr>
        <p:spPr/>
        <p:txBody>
          <a:bodyPr/>
          <a:lstStyle/>
          <a:p>
            <a:fld id="{AF2AFD7D-7311-44A2-9C00-05AC575EFC59}" type="slidenum">
              <a:rPr lang="zh-TW" altLang="en-US" smtClean="0"/>
              <a:t>17</a:t>
            </a:fld>
            <a:endParaRPr lang="zh-TW" altLang="en-US"/>
          </a:p>
        </p:txBody>
      </p:sp>
    </p:spTree>
    <p:extLst>
      <p:ext uri="{BB962C8B-B14F-4D97-AF65-F5344CB8AC3E}">
        <p14:creationId xmlns:p14="http://schemas.microsoft.com/office/powerpoint/2010/main" val="3002495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　　</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我們整個在做這個資料的一個探勘的時候，我們都是使用</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Weka</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這個軟體，它是一個紐西蘭大學</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用</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java</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開發的的一個軟體，那他是免費的，我們在做資料前處理，或是做特徵選取，還有做這個分類器的建立，都是使用這一套軟體。那這個前處理的一個步驟就是包含了，剔除離群值、標準化跟正規化，那在剔除離群值後的一個繳納跟不繳納的比數分別為</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2</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萬</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3</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千多筆跟</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萬</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3</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千多筆，他的資料兩個是不一致的，所以他就是一個不平衡的資料集。</a:t>
            </a:r>
            <a:endPar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5"/>
          </p:nvPr>
        </p:nvSpPr>
        <p:spPr/>
        <p:txBody>
          <a:bodyPr/>
          <a:lstStyle/>
          <a:p>
            <a:fld id="{AF2AFD7D-7311-44A2-9C00-05AC575EFC59}" type="slidenum">
              <a:rPr lang="zh-TW" altLang="en-US" smtClean="0"/>
              <a:t>18</a:t>
            </a:fld>
            <a:endParaRPr lang="zh-TW" altLang="en-US"/>
          </a:p>
        </p:txBody>
      </p:sp>
    </p:spTree>
    <p:extLst>
      <p:ext uri="{BB962C8B-B14F-4D97-AF65-F5344CB8AC3E}">
        <p14:creationId xmlns:p14="http://schemas.microsoft.com/office/powerpoint/2010/main" val="1359937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　　</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那由於我們的這個兩個分類，它是屬於不平衡的資料集，因此他就不適合用準確率去做一個評估，那所謂的準確率就是指，我們預測出來跟實際上他的一個情況，比較他的比率，那為什麼不適合用準確率去做為評估呢？舉例來說，譬如說我今天有一大群樣本，可能裡面是有男生跟女生這兩種分類，那今天他都已經是不平衡的，比如說，男生佔了</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90</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個人，女生佔了</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10</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個人，那這樣子假設我今天用這個分類器，我全部把它預測為他是男生，這樣他的準確率就高達</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0.9</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，所以只要是不平衡資料集，我們就不太適合用準確率作為評估，因此我們就拿另外一個指標，就是</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ROC</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曲線下的</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AUC</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這個作為指標，那這個</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AUC</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是什麼，我們可以看到，右下角的這個圖，就是這個資料它是分成兩類的時候，如果要比較好的將這兩類的資料做一個鑑別的時候，那這個</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AUC</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他通常的值是界在</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0.5</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到</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之間，那假設說他越接近</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的話，表示這個模型的鑑別力越好，也就是它可以將這兩類的資料更好的做一個區分開來，所以像是右下角這個圖，然後左上這邊它的</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AUC</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就高達</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0.9</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，表示說它可以很接近</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了，那就表示，他可以把這個這兩類的資料很好的做一個分開，做一個區別這樣子。</a:t>
            </a:r>
            <a:endPar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5"/>
          </p:nvPr>
        </p:nvSpPr>
        <p:spPr/>
        <p:txBody>
          <a:bodyPr/>
          <a:lstStyle/>
          <a:p>
            <a:fld id="{AF2AFD7D-7311-44A2-9C00-05AC575EFC59}" type="slidenum">
              <a:rPr lang="zh-TW" altLang="en-US" smtClean="0"/>
              <a:t>19</a:t>
            </a:fld>
            <a:endParaRPr lang="zh-TW" altLang="en-US"/>
          </a:p>
        </p:txBody>
      </p:sp>
    </p:spTree>
    <p:extLst>
      <p:ext uri="{BB962C8B-B14F-4D97-AF65-F5344CB8AC3E}">
        <p14:creationId xmlns:p14="http://schemas.microsoft.com/office/powerpoint/2010/main" val="812600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　　</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那這是我們的報告大綱，就是研究大綱，會從緒論、文獻探討、研究方法、研究結果與分析、及研究結論與建議等</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5</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個章節進行。</a:t>
            </a:r>
            <a:endPar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5"/>
          </p:nvPr>
        </p:nvSpPr>
        <p:spPr/>
        <p:txBody>
          <a:bodyPr/>
          <a:lstStyle/>
          <a:p>
            <a:fld id="{AF2AFD7D-7311-44A2-9C00-05AC575EFC59}" type="slidenum">
              <a:rPr lang="zh-TW" altLang="en-US" smtClean="0"/>
              <a:t>2</a:t>
            </a:fld>
            <a:endParaRPr lang="zh-TW" altLang="en-US"/>
          </a:p>
        </p:txBody>
      </p:sp>
    </p:spTree>
    <p:extLst>
      <p:ext uri="{BB962C8B-B14F-4D97-AF65-F5344CB8AC3E}">
        <p14:creationId xmlns:p14="http://schemas.microsoft.com/office/powerpoint/2010/main" val="1725413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　　</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那接下來我們就要來看到，首先我們是將我們這個自變數</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22</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個維度全部納進來，然後來建立各項的一個分類器，那可以看到在這個</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AUC</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的一個表現上來說，有</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4</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個模型的這個</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AUC</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都有達到</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0.9</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以上，其實在達到</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0.9</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以上，他的成效就已經算是滿好的，表示他的鑑別力真的已經算蠻高，那其實中最高的就是</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Random Forest </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它就是隨機森林的這種方法，然後可以發現它整個建模的時間也是裡面最短的，就等於說我再去跑的時候，不用花太久的時間，因為有的一個就是要跑到</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2</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千多秒，其實還滿久的，因為我們剛剛有提到我們是用十摺交叉法，所以他其實把那個資料分成</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10</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次去跑，所以實際上跑出來的秒數，這個是一次的秒數，所以是要乘以</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10</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次才是真的我們電腦去</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run</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出來的秒數，所以有的都可能要跑到將近一整天，將近</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24</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小時都有可能，那如果是像這個 </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Random Forest</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它就是只要</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12</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秒，再乘以</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10</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次，大概是</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120</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秒，可能兩分多鐘就跑完這個模型了，就他花費的時間其實也還滿短的。</a:t>
            </a:r>
            <a:endPar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5"/>
          </p:nvPr>
        </p:nvSpPr>
        <p:spPr/>
        <p:txBody>
          <a:bodyPr/>
          <a:lstStyle/>
          <a:p>
            <a:fld id="{AF2AFD7D-7311-44A2-9C00-05AC575EFC59}" type="slidenum">
              <a:rPr lang="zh-TW" altLang="en-US" smtClean="0"/>
              <a:t>20</a:t>
            </a:fld>
            <a:endParaRPr lang="zh-TW" altLang="en-US"/>
          </a:p>
        </p:txBody>
      </p:sp>
    </p:spTree>
    <p:extLst>
      <p:ext uri="{BB962C8B-B14F-4D97-AF65-F5344CB8AC3E}">
        <p14:creationId xmlns:p14="http://schemas.microsoft.com/office/powerpoint/2010/main" val="153943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　　</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第二種方法，就是拿我們所取得</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22</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個特徵，然後用資訊增益的這種方式，那他可以看出說，每一個變數的一個資訊量，那我們研究設定說，我們是取前</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80%</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資訊量比較重要的一個特徵，所以我們就取了</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18</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個維度，那當然說這個東西取多少</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的特徵，其實可以再去做一個嘗試，那我們的研究是設定取</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80</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，也許可以取到</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70%</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的特徵再去試試看，那這都是一個研究的過程，那本研究就是取</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80%</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潛力比較大的資訊量的特徵，因此取</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18</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個維度，再來進行分類器的一個模型的建立，那可以發現剛好，就是一樣以這個隨機森林</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Random Forest</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它的 </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AUC</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達到</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0.974</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是整體效益最佳模型，就是跟我們剛剛前面還沒有取重要特徵的那個維度的</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AUC</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是一模一樣的。</a:t>
            </a:r>
            <a:endPar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5"/>
          </p:nvPr>
        </p:nvSpPr>
        <p:spPr/>
        <p:txBody>
          <a:bodyPr/>
          <a:lstStyle/>
          <a:p>
            <a:fld id="{AF2AFD7D-7311-44A2-9C00-05AC575EFC59}" type="slidenum">
              <a:rPr lang="zh-TW" altLang="en-US" smtClean="0"/>
              <a:t>21</a:t>
            </a:fld>
            <a:endParaRPr lang="zh-TW" altLang="en-US"/>
          </a:p>
        </p:txBody>
      </p:sp>
    </p:spTree>
    <p:extLst>
      <p:ext uri="{BB962C8B-B14F-4D97-AF65-F5344CB8AC3E}">
        <p14:creationId xmlns:p14="http://schemas.microsoft.com/office/powerpoint/2010/main" val="2486826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　　</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那再來下一個部分，我們用的是基因演算法的這種方式取了</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10</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個維度，那取得這</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10</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個維度，再去建立的模型也可以看到，真的很剛好，就是它都是有比這個</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Random Forest</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隨機森林它</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AUC</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達</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0.974</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，然後可以看到它的建模時間，其實又再更下降了，因為它的維度只要越少，他跑那個模型的速度就會更快。</a:t>
            </a:r>
            <a:endPar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5"/>
          </p:nvPr>
        </p:nvSpPr>
        <p:spPr/>
        <p:txBody>
          <a:bodyPr/>
          <a:lstStyle/>
          <a:p>
            <a:fld id="{AF2AFD7D-7311-44A2-9C00-05AC575EFC59}" type="slidenum">
              <a:rPr lang="zh-TW" altLang="en-US" smtClean="0"/>
              <a:t>22</a:t>
            </a:fld>
            <a:endParaRPr lang="zh-TW" altLang="en-US"/>
          </a:p>
        </p:txBody>
      </p:sp>
    </p:spTree>
    <p:extLst>
      <p:ext uri="{BB962C8B-B14F-4D97-AF65-F5344CB8AC3E}">
        <p14:creationId xmlns:p14="http://schemas.microsoft.com/office/powerpoint/2010/main" val="3791942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　</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　那因此我們就將上述總共建立的這個</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30</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個模型的</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AUC</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來繪成一個直方圖，那可以來看到說，在</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AUC</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的表現上會比較容易，可以看到我們不管是有沒有去作維度的一個簡化，都是以隨機森林的</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0.974</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達最佳，因此我們想要進一步再去做一個確認，就是這</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3</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者之間到底有沒有差異，因為肉眼看是沒有差異的，那我們還是有去做了一個獨立樣本</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 t </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檢定，然後檢定看看在</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95%</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的信心水準下，確實</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3</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者是沒有差異的，所以我們進一步就是可以下一個結論，我們簡化到</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10</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個維度，這樣最少的一個維度下，他還是可以達一樣好的鑑別力，因此我們就是在這個部分所下的結論，就是以基因演算法簡化這</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10</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個維度的這個隨機森林模型是本研究的最佳模型。</a:t>
            </a:r>
            <a:endPar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5"/>
          </p:nvPr>
        </p:nvSpPr>
        <p:spPr/>
        <p:txBody>
          <a:bodyPr/>
          <a:lstStyle/>
          <a:p>
            <a:fld id="{AF2AFD7D-7311-44A2-9C00-05AC575EFC59}" type="slidenum">
              <a:rPr lang="zh-TW" altLang="en-US" smtClean="0"/>
              <a:t>23</a:t>
            </a:fld>
            <a:endParaRPr lang="zh-TW" altLang="en-US"/>
          </a:p>
        </p:txBody>
      </p:sp>
    </p:spTree>
    <p:extLst>
      <p:ext uri="{BB962C8B-B14F-4D97-AF65-F5344CB8AC3E}">
        <p14:creationId xmlns:p14="http://schemas.microsoft.com/office/powerpoint/2010/main" val="3302531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　</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　那再來下一個部分的話，因為我們剛剛所提到，建立預測模型的部分都是拿</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108</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年度的一個欠費資料，那我們希望再去進一步的來看看說用</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108</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年度所建的欠費資料的這個預測模型，是否可以適用於預測未來年度的一個欠費資料呢？因此我們就再拿這個</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109</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年新的兩個月的欠費資料，來當作一個測試的資料集，然後看看這個預測模型在這</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30</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個預測模型中的一個表現，那我們就特別看了這個隨機森林的部分，可以發現到說，雖然我們剛剛建立預測模型的部分是以基因演算法表現比較好，但是其實在預測未來年度的一個資料的時候，反而是以資訊增益簡化維度到</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18</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個維度的這一個隨機森林的模型，是裡面表現最好的，他的</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AUC</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有達</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0.828</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，那達到</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0.8</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以上，雖然他的鑑別力不是極佳，但是也是有一個還不錯的鑑別力的，那可以發現到說，雖然他用未來的年度的資料，鑑別力會稍微下降一點，所以其實假設真的未來再做進一步的這個實務的應用上，會建議可以再納入新年度的一個資料，重新跑一次模型，來看看他的預測效果，整體的訓練效果是否更好，然後再來定義應該要用哪一個年度的資料的預測模型。</a:t>
            </a:r>
            <a:endPar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5"/>
          </p:nvPr>
        </p:nvSpPr>
        <p:spPr/>
        <p:txBody>
          <a:bodyPr/>
          <a:lstStyle/>
          <a:p>
            <a:fld id="{AF2AFD7D-7311-44A2-9C00-05AC575EFC59}" type="slidenum">
              <a:rPr lang="zh-TW" altLang="en-US" smtClean="0"/>
              <a:t>24</a:t>
            </a:fld>
            <a:endParaRPr lang="zh-TW" altLang="en-US"/>
          </a:p>
        </p:txBody>
      </p:sp>
    </p:spTree>
    <p:extLst>
      <p:ext uri="{BB962C8B-B14F-4D97-AF65-F5344CB8AC3E}">
        <p14:creationId xmlns:p14="http://schemas.microsoft.com/office/powerpoint/2010/main" val="38949027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　　</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那在這個部分的話，預期效益我們是想要去看說，我們所提的這個業務的一個改善策略，就是將我們預測為不繳納者，那我們希望是以雙掛號來取代平信催繳的這樣的一個對策，是否可以確實將這個欠費給提早收回來呢？因此，我們就拿我們最佳的一個預測模型，就是剛剛前面提到以資訊增益簡化維度至</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18</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個維度的那個隨機森林，然後把他預測為不繳納者，那在</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110</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年</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到</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6</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月，本來是有</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2</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萬</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4</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千多筆，預測為不繳納者大概是</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5</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千多筆的一個資料，然後跟我們署本部每個月都會下傳給業務組有一個欠費預警名單，那在我們業務組，目前的做法就是這個欠費預警名單，我們是會直接用雙掛號去做催繳，就是沒有再用平信了，那我們就去分析看看說，已經目前有再以雙掛號做催繳這個方式，跟其他就是被我們模型預測為不繳納者，但我們現在還沒有去做什麼特別的動作的這些，還是以平信寄發的，來比較看看他的一個雙掛號跟平信的一個催繳的這個繳清率，那可以發現，不論是在繳清的比數跟繳清的金額上，雙掛號的表現都比較好，所以也可以發現雙掛號確實他有一定的一個催繳效益，那因此我們研究就是建議說，在針對我們模型有預測出不繳納的這個部分，但現行仍然是以平信先做這個優先寄發的這一群的投保單位，可以直接改用雙掛號來催繳，那它的好處就是他可以提早取得雙掛號的送達證明，那後續就可以比較快進入移送行政執行的階段，可以提早將欠費給收回來，預估每年就是可以，經過這個繳清率、繳清金額的換算，每年大概就可以提早收回</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千多萬元的一個欠費，那就可以降低這個投保單位發生壞帳的一個風險。</a:t>
            </a:r>
            <a:endPar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5"/>
          </p:nvPr>
        </p:nvSpPr>
        <p:spPr/>
        <p:txBody>
          <a:bodyPr/>
          <a:lstStyle/>
          <a:p>
            <a:fld id="{AF2AFD7D-7311-44A2-9C00-05AC575EFC59}" type="slidenum">
              <a:rPr lang="zh-TW" altLang="en-US" smtClean="0"/>
              <a:t>25</a:t>
            </a:fld>
            <a:endParaRPr lang="zh-TW" altLang="en-US"/>
          </a:p>
        </p:txBody>
      </p:sp>
    </p:spTree>
    <p:extLst>
      <p:ext uri="{BB962C8B-B14F-4D97-AF65-F5344CB8AC3E}">
        <p14:creationId xmlns:p14="http://schemas.microsoft.com/office/powerpoint/2010/main" val="2559886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a:solidFill>
                  <a:schemeClr val="tx1"/>
                </a:solidFill>
                <a:effectLst/>
                <a:latin typeface="+mn-lt"/>
                <a:ea typeface="+mn-ea"/>
                <a:cs typeface="+mn-cs"/>
              </a:rPr>
              <a:t>　　</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那最後在這個研究結論與建議的部分。</a:t>
            </a:r>
          </a:p>
          <a:p>
            <a:endParaRPr lang="zh-TW" altLang="en-US" dirty="0"/>
          </a:p>
        </p:txBody>
      </p:sp>
      <p:sp>
        <p:nvSpPr>
          <p:cNvPr id="4" name="投影片編號版面配置區 3"/>
          <p:cNvSpPr>
            <a:spLocks noGrp="1"/>
          </p:cNvSpPr>
          <p:nvPr>
            <p:ph type="sldNum" sz="quarter" idx="5"/>
          </p:nvPr>
        </p:nvSpPr>
        <p:spPr/>
        <p:txBody>
          <a:bodyPr/>
          <a:lstStyle/>
          <a:p>
            <a:fld id="{AF2AFD7D-7311-44A2-9C00-05AC575EFC59}" type="slidenum">
              <a:rPr lang="zh-TW" altLang="en-US" smtClean="0"/>
              <a:t>26</a:t>
            </a:fld>
            <a:endParaRPr lang="zh-TW" altLang="en-US"/>
          </a:p>
        </p:txBody>
      </p:sp>
    </p:spTree>
    <p:extLst>
      <p:ext uri="{BB962C8B-B14F-4D97-AF65-F5344CB8AC3E}">
        <p14:creationId xmlns:p14="http://schemas.microsoft.com/office/powerpoint/2010/main" val="704613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　　</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我們的研究結論就是，我們裡面使用了兩種的特徵選取方法，那這兩種方法我們再取它的交集來看，就是真的非常重要的特徵才會被兩種方法都共同選出來，那可以發現還滿有趣的是，其中投保單位前一年度的欠費行為特徵，也就是包含他的一個欠費的比數、金額、催繳紀錄這些，都有被兩種方法共同選出，也就是表示投保單位以前的一個欠費的行為確實還蠻可以作為預測未來他是否會去做一個繳納的一個情況，也許將來可以再把更多年度的一個欠費行為特徵納進來，也許會對這個預測會再更有幫助。</a:t>
            </a:r>
          </a:p>
          <a:p>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　　那在第二個結論的部分，就是我們建了這麼多種的一個模式，那其實這些模型在各個過去的一個文獻上，都顯示有不錯的一個預測效果，但是在我們研究的這個欠費資料集的部分，預測效果從效益最好到效益差的分別為隨機森林，然後決策樹、多層感知器跟支援向量機</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SVM</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，那</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SVM</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其實在我們研究資料集是最差的，但其實他在很多文獻上都有講到這個</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SVM</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其實是一個可以做出很好的分類的一個預測模型，所以我們就有再去研究，看看為什麼他會反而在我們的研究上表現是比較差的，是因為這個</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SVM</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大概是比較適用在小規模的資料集，而健保資料集來說，因為我們的資料量高達</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3</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4</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萬筆，其實還算不小，所以可能是因為這樣的原因導致</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SVM</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的這個分類效果，大概就是在</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0.7</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到</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0.8</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之間。</a:t>
            </a:r>
          </a:p>
          <a:p>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　　那再來最後就是我們建的預測模型，如果是以同樣這個</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108</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年度自己跟自己比的預測模型，鑑別力其實是很高的，有達到</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0.974</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，但是進一步就是拿下一個年度的前兩個月的資料來做驗證的話，反而是有稍微下降一些些，達</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0.828</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，但是還是具有優良的一個鑑別力。</a:t>
            </a:r>
          </a:p>
        </p:txBody>
      </p:sp>
      <p:sp>
        <p:nvSpPr>
          <p:cNvPr id="4" name="投影片編號版面配置區 3"/>
          <p:cNvSpPr>
            <a:spLocks noGrp="1"/>
          </p:cNvSpPr>
          <p:nvPr>
            <p:ph type="sldNum" sz="quarter" idx="5"/>
          </p:nvPr>
        </p:nvSpPr>
        <p:spPr/>
        <p:txBody>
          <a:bodyPr/>
          <a:lstStyle/>
          <a:p>
            <a:fld id="{AF2AFD7D-7311-44A2-9C00-05AC575EFC59}" type="slidenum">
              <a:rPr lang="zh-TW" altLang="en-US" smtClean="0"/>
              <a:t>27</a:t>
            </a:fld>
            <a:endParaRPr lang="zh-TW" altLang="en-US"/>
          </a:p>
        </p:txBody>
      </p:sp>
    </p:spTree>
    <p:extLst>
      <p:ext uri="{BB962C8B-B14F-4D97-AF65-F5344CB8AC3E}">
        <p14:creationId xmlns:p14="http://schemas.microsoft.com/office/powerpoint/2010/main" val="299859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　</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　那再來研究貢獻的部分，這是有關健保欠費議題首次用機器學習作為研究方法的，那我們的研究總共建立了多達</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30</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個預測模型，再用</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AUC</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去評估哪一個效益最佳，而不是只使用某一種特定的模型就當作研究成果，因此有具有一定的嚴謹性。那第二個部分就是我們預測模型的</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AUC</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，就是我們判斷的這個方式他其實非常的接近</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，表示他的鑑別力其實真的是還不錯的，那我們期望可以就是透過</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AI</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的這些新的方法，可以輔佐我們的業務。那所提出的一個業務的改善策略，也就是當我們的模型預測他是寬限期後一年內不繳納者，其實也就是他已經經過好長的一段時間都還不繳納，我們其實就可以建議不要再以平信然後雙掛號這樣漫長的方式，所以我們希望直接以雙掛號來取代平信的催繳，希望這個對策在未來也可以提早的將欠費給收回來。</a:t>
            </a:r>
            <a:endPar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5"/>
          </p:nvPr>
        </p:nvSpPr>
        <p:spPr/>
        <p:txBody>
          <a:bodyPr/>
          <a:lstStyle/>
          <a:p>
            <a:fld id="{AF2AFD7D-7311-44A2-9C00-05AC575EFC59}" type="slidenum">
              <a:rPr lang="zh-TW" altLang="en-US" smtClean="0"/>
              <a:t>28</a:t>
            </a:fld>
            <a:endParaRPr lang="zh-TW" altLang="en-US"/>
          </a:p>
        </p:txBody>
      </p:sp>
    </p:spTree>
    <p:extLst>
      <p:ext uri="{BB962C8B-B14F-4D97-AF65-F5344CB8AC3E}">
        <p14:creationId xmlns:p14="http://schemas.microsoft.com/office/powerpoint/2010/main" val="38323960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　　</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那在未來研究的方向與建議的話，就是我們這次是只用</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108</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年度的資料去做建模，將來也許可以拿更多年度的資料一起加入，或者是可以再添加其他的維度來進行研究，因為機器學習裡面的方法其實很廣，那我們這次只是選擇了兩種的特徵選取方法，模型的建立的分類器的方法，其實也是還有非常多的方式可以做選擇，這都是要仰賴就是再去跑跑看模型，然後看看會不會有更好的一個效果。那再來就是現在</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COVID-19</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疫情日趨嚴峻，已經大大影響到我們的民生經濟，也許這個也都會對欠費行為有一些影響，這個也是也可以拿來作為以後的一個分析的議題。再來就是這個機器學習的方法，他是</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AI</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裡面的一環，這樣子的一個方法其實比較多是應用在醫療領域上，作為輔助醫療判斷的一個工具，但是其實我們也可以思考看看說我們身為健保署，是健保的一個管理者，我們可以如何的利用這些</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AI</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的一些新方法來輔佐我們去管理這些欠費議題，還有其他的健保議題，那例如說，這個機器學習它就是可以發揮這樣精準預測的特性，如何善用這樣子的一個新的</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AI</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的方法提升我們健保的行政效率，以上是我的報告，感謝各位長官以及同仁的聆聽，謝謝。</a:t>
            </a:r>
            <a:endPar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5"/>
          </p:nvPr>
        </p:nvSpPr>
        <p:spPr/>
        <p:txBody>
          <a:bodyPr/>
          <a:lstStyle/>
          <a:p>
            <a:fld id="{AF2AFD7D-7311-44A2-9C00-05AC575EFC59}" type="slidenum">
              <a:rPr lang="zh-TW" altLang="en-US" smtClean="0"/>
              <a:t>29</a:t>
            </a:fld>
            <a:endParaRPr lang="zh-TW" altLang="en-US"/>
          </a:p>
        </p:txBody>
      </p:sp>
    </p:spTree>
    <p:extLst>
      <p:ext uri="{BB962C8B-B14F-4D97-AF65-F5344CB8AC3E}">
        <p14:creationId xmlns:p14="http://schemas.microsoft.com/office/powerpoint/2010/main" val="1069303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　　</a:t>
            </a:r>
            <a:r>
              <a:rPr lang="zh-TW" altLang="zh-TW" sz="1400" dirty="0">
                <a:effectLst/>
                <a:latin typeface="微軟正黑體" panose="020B0604030504040204" pitchFamily="34" charset="-120"/>
                <a:ea typeface="微軟正黑體" panose="020B0604030504040204" pitchFamily="34" charset="-120"/>
                <a:cs typeface="Times New Roman" panose="02020603050405020304" pitchFamily="18" charset="0"/>
              </a:rPr>
              <a:t>首先在緒論研究背景的部分</a:t>
            </a:r>
            <a:r>
              <a:rPr lang="zh-TW" altLang="en-US" sz="1400" dirty="0">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1200" dirty="0">
              <a:effectLst/>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4" name="投影片編號版面配置區 3"/>
          <p:cNvSpPr>
            <a:spLocks noGrp="1"/>
          </p:cNvSpPr>
          <p:nvPr>
            <p:ph type="sldNum" sz="quarter" idx="5"/>
          </p:nvPr>
        </p:nvSpPr>
        <p:spPr/>
        <p:txBody>
          <a:bodyPr/>
          <a:lstStyle/>
          <a:p>
            <a:fld id="{AF2AFD7D-7311-44A2-9C00-05AC575EFC59}" type="slidenum">
              <a:rPr lang="zh-TW" altLang="en-US" smtClean="0"/>
              <a:t>3</a:t>
            </a:fld>
            <a:endParaRPr lang="zh-TW" altLang="en-US"/>
          </a:p>
        </p:txBody>
      </p:sp>
    </p:spTree>
    <p:extLst>
      <p:ext uri="{BB962C8B-B14F-4D97-AF65-F5344CB8AC3E}">
        <p14:creationId xmlns:p14="http://schemas.microsoft.com/office/powerpoint/2010/main" val="2959790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以上報告，感謝</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各位長官、同仁及在座與會者的聆聽</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endParaRPr lang="zh-TW" altLang="en-US" sz="1400"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5"/>
          </p:nvPr>
        </p:nvSpPr>
        <p:spPr/>
        <p:txBody>
          <a:bodyPr/>
          <a:lstStyle/>
          <a:p>
            <a:fld id="{AF2AFD7D-7311-44A2-9C00-05AC575EFC59}" type="slidenum">
              <a:rPr lang="zh-TW" altLang="en-US" smtClean="0"/>
              <a:t>30</a:t>
            </a:fld>
            <a:endParaRPr lang="zh-TW" altLang="en-US"/>
          </a:p>
        </p:txBody>
      </p:sp>
    </p:spTree>
    <p:extLst>
      <p:ext uri="{BB962C8B-B14F-4D97-AF65-F5344CB8AC3E}">
        <p14:creationId xmlns:p14="http://schemas.microsoft.com/office/powerpoint/2010/main" val="1964225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　　</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我們可以觀察，就是最近</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6</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年的一個全民健保財務資金的流量，那可以發現醫療費用的成長其實是高於保費收入的，那這是因為近年來人口結構變化所導致的醫療需求增加，導致收支缺口逐年擴大，健保財務拉警報。</a:t>
            </a:r>
          </a:p>
          <a:p>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　　那下一個部分，就是我們全民健保其實納保率已經幾乎達到人人納保，高達</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99.9%</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，而我們實際上的保費的收繳卻低於此，約為</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98.47%</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因此這個中間就是產生了，有加保但卻沒有繳納保費的一個不公平的情形，所以我們健保署身為一個保險人，我們應該要去處理這樣的一個欠費議題，那希望就是保費的收入，可以在現行的一個費率的基準下，可以收回更多，縮小財務收支的缺口，所以我們期望可以運用這個健保的大數據，然後導入機器學習這樣子的一個技術，那可以把握我們欠費的一個收回的效益。</a:t>
            </a:r>
          </a:p>
        </p:txBody>
      </p:sp>
      <p:sp>
        <p:nvSpPr>
          <p:cNvPr id="4" name="投影片編號版面配置區 3"/>
          <p:cNvSpPr>
            <a:spLocks noGrp="1"/>
          </p:cNvSpPr>
          <p:nvPr>
            <p:ph type="sldNum" sz="quarter" idx="5"/>
          </p:nvPr>
        </p:nvSpPr>
        <p:spPr/>
        <p:txBody>
          <a:bodyPr/>
          <a:lstStyle/>
          <a:p>
            <a:fld id="{AF2AFD7D-7311-44A2-9C00-05AC575EFC59}" type="slidenum">
              <a:rPr lang="zh-TW" altLang="en-US" smtClean="0"/>
              <a:t>4</a:t>
            </a:fld>
            <a:endParaRPr lang="zh-TW" altLang="en-US"/>
          </a:p>
        </p:txBody>
      </p:sp>
    </p:spTree>
    <p:extLst>
      <p:ext uri="{BB962C8B-B14F-4D97-AF65-F5344CB8AC3E}">
        <p14:creationId xmlns:p14="http://schemas.microsoft.com/office/powerpoint/2010/main" val="3657788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　　</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那為什麼我們的這個研究的一個對象，我們會這次先選擇以投保單位作為研究對象呢？從我們過去</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6</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年欠費以上執行的結案的比較可以觀察到，因為我們的這個投保單位承保的部分，其實我們的服務對象主要是分為兩大類，也就是投保單位跟保險對象的部分。</a:t>
            </a:r>
          </a:p>
          <a:p>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　　那由於這個投保單位可以看到，雖然他的一個結案率比保險對象相較為低的，但是他的一個結案的情形則是以繳清為主，也就是它可以實際收回欠費金額這樣的情況是比較好的。相較於保險對象來說，它的結案情形雖然高，但他的結案情形中主要是以取得債證為主，也就是屬於他大多數是沒有財產供執行而取得債證結案，對於保費實際收回的效益是比較差的，所以本研究才優先選擇，這次是先做這個投保單位的一個部分，因為後續如果要對其下對策，可以收回欠費金額的情形是較佳的。</a:t>
            </a:r>
          </a:p>
        </p:txBody>
      </p:sp>
      <p:sp>
        <p:nvSpPr>
          <p:cNvPr id="4" name="投影片編號版面配置區 3"/>
          <p:cNvSpPr>
            <a:spLocks noGrp="1"/>
          </p:cNvSpPr>
          <p:nvPr>
            <p:ph type="sldNum" sz="quarter" idx="5"/>
          </p:nvPr>
        </p:nvSpPr>
        <p:spPr/>
        <p:txBody>
          <a:bodyPr/>
          <a:lstStyle/>
          <a:p>
            <a:fld id="{AF2AFD7D-7311-44A2-9C00-05AC575EFC59}" type="slidenum">
              <a:rPr lang="zh-TW" altLang="en-US" smtClean="0"/>
              <a:t>5</a:t>
            </a:fld>
            <a:endParaRPr lang="zh-TW" altLang="en-US"/>
          </a:p>
        </p:txBody>
      </p:sp>
    </p:spTree>
    <p:extLst>
      <p:ext uri="{BB962C8B-B14F-4D97-AF65-F5344CB8AC3E}">
        <p14:creationId xmlns:p14="http://schemas.microsoft.com/office/powerpoint/2010/main" val="272676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　　</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接下來的部分，就是我們想要精進的一個研究的目的，就是希望去精進投保單位現行的一個催收作業流程，也就是說，當這個投保單位，他的保費產生欠費，舉例來說，我們醫院的保費</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3</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月</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15</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號就是寬限期限，那在</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3</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月</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15</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號這個時候未繳納者，他就叫欠費，那這個欠費，他一開始會先以平信的方式做一個催繳的通知，那因為我們每年現在大批進行那個專案的時候，大概是每年做</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3</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次的一個大批的催繳，就是落在每年的</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1</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5</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9</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月，那如果說，經過平信催繳後，他還是不繳納的話，就是最快他如果有落到我們雙掛號的一個催繳條件，就是會在至少</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4</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個月後，我們會再以具有這個可以取得送達證明雙掛號的方式做催繳，那如果說他在經過雙掛號催繳，他還是不予理會，就是沒有去繳納這一筆保費，仍然是屬於欠費的一個情況，後續就會進入這個冗長的一個移送行政執行的階段，那首先會先對這個投保單位做一個移送，那如果說，這個移送執行無實益的時候，依照法規的規定，就是會由負責人來負清償責任，所以就是會再對負責人移送行政執行，那這個部分整個行政執行流程，依照我們的規定是無法簡化的，所以我們希望去改善行政執行前的這一段的催繳流程，那因此我們就運用了這個機器學習他可以做出精準預測的一個特性，他的優勢就是他不用去編寫程式，只要透過使用一定的數據讓機器進行學習，那我們的研究就是設定說，這個模型就是把它設定在，他預測寬限期後一年內，他是否會繳納，就是把它區分為兩類繳納跟不繳納，那如果是預測為不繳納的這個部分，我們就建議，採取的對策也就是，省略平信，然後直接用雙掛號的方式直接寄這個催繳通知，就可以提早取得送達證明，那這樣的效應，當然不只是把這個前面的這個平信郵資給減少，那其實比較重要的就是，我們把雙掛號的這個催繳的時程整個向前提，就是可以及早取得這個送達證明，可以確保優先受償，然後後續送執行，這個債權回收的機率也會提高，就可以及早把握這個受償的先機，然後降低單位可能發生</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壞帳</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的風險。</a:t>
            </a:r>
          </a:p>
          <a:p>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　　那我們剛剛提到這個</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3</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萬元的郵資又是怎麼計算出來的，我們在統計我們業務組在寄送這個雙掛號催繳之前，其實大多數的案件大概是寄過一次到兩次的平信，那我們就看它的件數大概分別為</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3200</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件跟</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700</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件，那乘以他的平信郵資整個算下來大概就是</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3</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萬多塊，那其實這個部分對於一個行政機關來說，它的經費其實是，節省來說是不太算高的，但我們的研究其實主要是希望就是透過將這個雙掛號的時程給提前，然後取得這個送達證明，後續行政執行的效益也會比較好。</a:t>
            </a:r>
          </a:p>
          <a:p>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5"/>
          </p:nvPr>
        </p:nvSpPr>
        <p:spPr/>
        <p:txBody>
          <a:bodyPr/>
          <a:lstStyle/>
          <a:p>
            <a:fld id="{AF2AFD7D-7311-44A2-9C00-05AC575EFC59}" type="slidenum">
              <a:rPr lang="zh-TW" altLang="en-US" smtClean="0"/>
              <a:t>6</a:t>
            </a:fld>
            <a:endParaRPr lang="zh-TW" altLang="en-US"/>
          </a:p>
        </p:txBody>
      </p:sp>
    </p:spTree>
    <p:extLst>
      <p:ext uri="{BB962C8B-B14F-4D97-AF65-F5344CB8AC3E}">
        <p14:creationId xmlns:p14="http://schemas.microsoft.com/office/powerpoint/2010/main" val="2680234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200" kern="1200" dirty="0">
                <a:solidFill>
                  <a:schemeClr val="tx1"/>
                </a:solidFill>
                <a:effectLst/>
                <a:latin typeface="+mn-lt"/>
                <a:ea typeface="+mn-ea"/>
                <a:cs typeface="+mn-cs"/>
              </a:rPr>
              <a:t>　　</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那再接下來，第二個章節就是文獻探討的一個部分。</a:t>
            </a:r>
          </a:p>
          <a:p>
            <a:endParaRPr lang="zh-TW" altLang="en-US" dirty="0"/>
          </a:p>
        </p:txBody>
      </p:sp>
      <p:sp>
        <p:nvSpPr>
          <p:cNvPr id="4" name="投影片編號版面配置區 3"/>
          <p:cNvSpPr>
            <a:spLocks noGrp="1"/>
          </p:cNvSpPr>
          <p:nvPr>
            <p:ph type="sldNum" sz="quarter" idx="5"/>
          </p:nvPr>
        </p:nvSpPr>
        <p:spPr/>
        <p:txBody>
          <a:bodyPr/>
          <a:lstStyle/>
          <a:p>
            <a:fld id="{AF2AFD7D-7311-44A2-9C00-05AC575EFC59}" type="slidenum">
              <a:rPr lang="zh-TW" altLang="en-US" smtClean="0"/>
              <a:t>7</a:t>
            </a:fld>
            <a:endParaRPr lang="zh-TW" altLang="en-US"/>
          </a:p>
        </p:txBody>
      </p:sp>
    </p:spTree>
    <p:extLst>
      <p:ext uri="{BB962C8B-B14F-4D97-AF65-F5344CB8AC3E}">
        <p14:creationId xmlns:p14="http://schemas.microsoft.com/office/powerpoint/2010/main" val="486880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　　</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由於我們是就是針對一個健保單位欠費的一個議題，因此我們有去看了過去有關這個投保單位欠費的研究的一個主題來說，過去的一個主題大多是在分析這個投保單位欠費的一個特性，或者是說他欠費催繳後有沒有送行政執行的一些相關的因子等等，那還沒有對這個催繳後的繳納行為去做出預測的相關研究。</a:t>
            </a:r>
          </a:p>
          <a:p>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　　那另外來說，過去所使用的一些研究方法主要還是著重在敘述性統</a:t>
            </a:r>
            <a:r>
              <a:rPr lang="zh-TW" altLang="en-US" sz="1400" kern="1200" dirty="0">
                <a:solidFill>
                  <a:schemeClr val="tx1"/>
                </a:solidFill>
                <a:effectLst/>
                <a:latin typeface="微軟正黑體" panose="020B0604030504040204" pitchFamily="34" charset="-120"/>
                <a:ea typeface="微軟正黑體" panose="020B0604030504040204" pitchFamily="34" charset="-120"/>
                <a:cs typeface="+mn-cs"/>
              </a:rPr>
              <a:t>計</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或是羅吉斯回歸為主，也還沒有用機器學習來作為相關的研究方法，但是雖然如此，我們還是可以看到，過去的一些研究成果，像是剛剛提到他們有在分析過去單位欠費的特性，有包括像是行業別、單位規模、營運的時間、負責人年齡，然後還有像欠費月數、或者是分期的一個記錄、催繳的紀錄等等的。那這些其實也是我們承保面常用來做資料分析的一些因子，那也都可以作為本研究變數在建立模型的一個參考依據。</a:t>
            </a:r>
          </a:p>
        </p:txBody>
      </p:sp>
      <p:sp>
        <p:nvSpPr>
          <p:cNvPr id="4" name="投影片編號版面配置區 3"/>
          <p:cNvSpPr>
            <a:spLocks noGrp="1"/>
          </p:cNvSpPr>
          <p:nvPr>
            <p:ph type="sldNum" sz="quarter" idx="5"/>
          </p:nvPr>
        </p:nvSpPr>
        <p:spPr/>
        <p:txBody>
          <a:bodyPr/>
          <a:lstStyle/>
          <a:p>
            <a:fld id="{AF2AFD7D-7311-44A2-9C00-05AC575EFC59}" type="slidenum">
              <a:rPr lang="zh-TW" altLang="en-US" smtClean="0"/>
              <a:t>8</a:t>
            </a:fld>
            <a:endParaRPr lang="zh-TW" altLang="en-US"/>
          </a:p>
        </p:txBody>
      </p:sp>
    </p:spTree>
    <p:extLst>
      <p:ext uri="{BB962C8B-B14F-4D97-AF65-F5344CB8AC3E}">
        <p14:creationId xmlns:p14="http://schemas.microsoft.com/office/powerpoint/2010/main" val="1225667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kern="1200" dirty="0">
                <a:solidFill>
                  <a:schemeClr val="tx1"/>
                </a:solidFill>
                <a:effectLst/>
                <a:latin typeface="+mn-lt"/>
                <a:ea typeface="+mn-ea"/>
                <a:cs typeface="+mn-cs"/>
              </a:rPr>
              <a:t>　</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　由於我們是在探討有關健保單位欠費的一個議題，所以這個就是比較像是財務風險相關的，所以我們去看了這些其他使用機器學習技術，然後分析財務風險的相關議題，我們來看看說這些機器學習裡面哪些方法，其實用在這些財務風險他也有很不錯的一個預測的效果，那我們可以看到像是第一篇這個是一個銀行，他們在預測他們延遲欠款的部分，他也是同樣把它預測為他是延遲者或違約者，就是一個二分類的方式，那其實跟我們這個研究的架構跟他的那個想法其實有一點類似，那他最後所顯現出的一個研究結果，他有用一種叫做集成式的一個方法，那他確實有提高分類器性能，那其中集成式學習方法，有一個叫隨機森林，就是表現最佳的，那這個部分其實也和我們這個研究最後的結果有相呼應，那另外來說，財務風險其他議題還有像是電費、破產、信用評分等等，他所用到的方法有包括了，像是</a:t>
            </a:r>
            <a:r>
              <a:rPr lang="en-US" altLang="zh-TW" sz="1400" kern="1200" dirty="0">
                <a:solidFill>
                  <a:schemeClr val="tx1"/>
                </a:solidFill>
                <a:effectLst/>
                <a:latin typeface="微軟正黑體" panose="020B0604030504040204" pitchFamily="34" charset="-120"/>
                <a:ea typeface="微軟正黑體" panose="020B0604030504040204" pitchFamily="34" charset="-120"/>
                <a:cs typeface="+mn-cs"/>
              </a:rPr>
              <a:t>CART</a:t>
            </a:r>
            <a:r>
              <a:rPr lang="zh-TW" altLang="zh-TW" sz="1400" kern="1200" dirty="0">
                <a:solidFill>
                  <a:schemeClr val="tx1"/>
                </a:solidFill>
                <a:effectLst/>
                <a:latin typeface="微軟正黑體" panose="020B0604030504040204" pitchFamily="34" charset="-120"/>
                <a:ea typeface="微軟正黑體" panose="020B0604030504040204" pitchFamily="34" charset="-120"/>
                <a:cs typeface="+mn-cs"/>
              </a:rPr>
              <a:t>決策樹、支援向量機、神經網路等等的，那在這些研究中也都顯示，他有不錯的一個預測效果。</a:t>
            </a:r>
            <a:endParaRPr lang="zh-TW" altLang="zh-TW" sz="1200" kern="1200" dirty="0">
              <a:solidFill>
                <a:schemeClr val="tx1"/>
              </a:solidFill>
              <a:effectLst/>
              <a:latin typeface="微軟正黑體" panose="020B0604030504040204" pitchFamily="34" charset="-120"/>
              <a:ea typeface="微軟正黑體" panose="020B0604030504040204" pitchFamily="34" charset="-120"/>
              <a:cs typeface="+mn-cs"/>
            </a:endParaRPr>
          </a:p>
        </p:txBody>
      </p:sp>
      <p:sp>
        <p:nvSpPr>
          <p:cNvPr id="4" name="投影片編號版面配置區 3"/>
          <p:cNvSpPr>
            <a:spLocks noGrp="1"/>
          </p:cNvSpPr>
          <p:nvPr>
            <p:ph type="sldNum" sz="quarter" idx="5"/>
          </p:nvPr>
        </p:nvSpPr>
        <p:spPr/>
        <p:txBody>
          <a:bodyPr/>
          <a:lstStyle/>
          <a:p>
            <a:fld id="{AF2AFD7D-7311-44A2-9C00-05AC575EFC59}" type="slidenum">
              <a:rPr lang="zh-TW" altLang="en-US" smtClean="0"/>
              <a:t>9</a:t>
            </a:fld>
            <a:endParaRPr lang="zh-TW" altLang="en-US"/>
          </a:p>
        </p:txBody>
      </p:sp>
    </p:spTree>
    <p:extLst>
      <p:ext uri="{BB962C8B-B14F-4D97-AF65-F5344CB8AC3E}">
        <p14:creationId xmlns:p14="http://schemas.microsoft.com/office/powerpoint/2010/main" val="2522818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pic>
        <p:nvPicPr>
          <p:cNvPr id="9" name="圖片 8">
            <a:extLst>
              <a:ext uri="{FF2B5EF4-FFF2-40B4-BE49-F238E27FC236}">
                <a16:creationId xmlns:a16="http://schemas.microsoft.com/office/drawing/2014/main" id="{EFFB1C8D-84DB-44D8-9B97-187CB248B0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 y="0"/>
            <a:ext cx="12192000" cy="6874041"/>
          </a:xfrm>
          <a:prstGeom prst="rect">
            <a:avLst/>
          </a:prstGeom>
        </p:spPr>
      </p:pic>
      <p:sp>
        <p:nvSpPr>
          <p:cNvPr id="8" name="矩形 7">
            <a:extLst>
              <a:ext uri="{FF2B5EF4-FFF2-40B4-BE49-F238E27FC236}">
                <a16:creationId xmlns:a16="http://schemas.microsoft.com/office/drawing/2014/main" id="{DAFBC83C-CF6D-4609-B175-3319E469E165}"/>
              </a:ext>
            </a:extLst>
          </p:cNvPr>
          <p:cNvSpPr/>
          <p:nvPr userDrawn="1"/>
        </p:nvSpPr>
        <p:spPr>
          <a:xfrm>
            <a:off x="-10" y="0"/>
            <a:ext cx="12192000" cy="6874041"/>
          </a:xfrm>
          <a:prstGeom prst="rect">
            <a:avLst/>
          </a:prstGeom>
          <a:solidFill>
            <a:schemeClr val="tx2">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 name="標題 1">
            <a:extLst>
              <a:ext uri="{FF2B5EF4-FFF2-40B4-BE49-F238E27FC236}">
                <a16:creationId xmlns:a16="http://schemas.microsoft.com/office/drawing/2014/main" id="{2A1DF0B2-ED3C-4B5A-B861-C7006C845EC0}"/>
              </a:ext>
            </a:extLst>
          </p:cNvPr>
          <p:cNvSpPr>
            <a:spLocks noGrp="1"/>
          </p:cNvSpPr>
          <p:nvPr>
            <p:ph type="title"/>
          </p:nvPr>
        </p:nvSpPr>
        <p:spPr/>
        <p:txBody>
          <a:bodyPr/>
          <a:lstStyle>
            <a:lvl1pPr>
              <a:defRPr>
                <a:latin typeface="微軟正黑體" panose="020B0604030504040204" pitchFamily="34" charset="-120"/>
                <a:ea typeface="微軟正黑體" panose="020B0604030504040204" pitchFamily="34" charset="-120"/>
              </a:defRPr>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B0C7FC19-E7E5-4FA3-B99F-12E185A27C20}"/>
              </a:ext>
            </a:extLst>
          </p:cNvPr>
          <p:cNvSpPr>
            <a:spLocks noGrp="1"/>
          </p:cNvSpPr>
          <p:nvPr>
            <p:ph idx="1"/>
          </p:nvPr>
        </p:nvSpPr>
        <p:spPr/>
        <p:txBody>
          <a:bodyPr/>
          <a:lstStyle/>
          <a:p>
            <a:pPr lvl="0"/>
            <a:r>
              <a:rPr lang="zh-TW" altLang="en-US" dirty="0"/>
              <a:t>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a:extLst>
              <a:ext uri="{FF2B5EF4-FFF2-40B4-BE49-F238E27FC236}">
                <a16:creationId xmlns:a16="http://schemas.microsoft.com/office/drawing/2014/main" id="{DB6131E1-4EA7-42C1-A48E-B57002D16798}"/>
              </a:ext>
            </a:extLst>
          </p:cNvPr>
          <p:cNvSpPr>
            <a:spLocks noGrp="1"/>
          </p:cNvSpPr>
          <p:nvPr>
            <p:ph type="dt" sz="half" idx="10"/>
          </p:nvPr>
        </p:nvSpPr>
        <p:spPr/>
        <p:txBody>
          <a:bodyPr/>
          <a:lstStyle/>
          <a:p>
            <a:fld id="{969F0D1F-238C-432C-AB2F-C2173214A6D8}" type="datetime1">
              <a:rPr lang="zh-TW" altLang="en-US" smtClean="0"/>
              <a:t>2022/5/9</a:t>
            </a:fld>
            <a:endParaRPr lang="zh-TW" altLang="en-US"/>
          </a:p>
        </p:txBody>
      </p:sp>
      <p:sp>
        <p:nvSpPr>
          <p:cNvPr id="5" name="頁尾版面配置區 4">
            <a:extLst>
              <a:ext uri="{FF2B5EF4-FFF2-40B4-BE49-F238E27FC236}">
                <a16:creationId xmlns:a16="http://schemas.microsoft.com/office/drawing/2014/main" id="{740AD74A-A598-4F44-8398-5708FE026ACA}"/>
              </a:ext>
            </a:extLst>
          </p:cNvPr>
          <p:cNvSpPr>
            <a:spLocks noGrp="1"/>
          </p:cNvSpPr>
          <p:nvPr>
            <p:ph type="ftr" sz="quarter" idx="11"/>
          </p:nvPr>
        </p:nvSpPr>
        <p:spPr/>
        <p:txBody>
          <a:bodyPr/>
          <a:lstStyle/>
          <a:p>
            <a:endParaRPr lang="zh-TW" altLang="en-US"/>
          </a:p>
        </p:txBody>
      </p:sp>
      <p:cxnSp>
        <p:nvCxnSpPr>
          <p:cNvPr id="10" name="直線接點 9">
            <a:extLst>
              <a:ext uri="{FF2B5EF4-FFF2-40B4-BE49-F238E27FC236}">
                <a16:creationId xmlns:a16="http://schemas.microsoft.com/office/drawing/2014/main" id="{CCC2F73E-1B34-4965-9283-FF54C423A517}"/>
              </a:ext>
            </a:extLst>
          </p:cNvPr>
          <p:cNvCxnSpPr/>
          <p:nvPr userDrawn="1"/>
        </p:nvCxnSpPr>
        <p:spPr>
          <a:xfrm>
            <a:off x="0" y="6737684"/>
            <a:ext cx="1219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線接點 10">
            <a:extLst>
              <a:ext uri="{FF2B5EF4-FFF2-40B4-BE49-F238E27FC236}">
                <a16:creationId xmlns:a16="http://schemas.microsoft.com/office/drawing/2014/main" id="{BCE5C540-D77E-4DE9-8454-6A6E928CA969}"/>
              </a:ext>
            </a:extLst>
          </p:cNvPr>
          <p:cNvCxnSpPr>
            <a:cxnSpLocks/>
          </p:cNvCxnSpPr>
          <p:nvPr userDrawn="1"/>
        </p:nvCxnSpPr>
        <p:spPr>
          <a:xfrm>
            <a:off x="0" y="128337"/>
            <a:ext cx="1219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手繪多邊形: 圖案 11">
            <a:extLst>
              <a:ext uri="{FF2B5EF4-FFF2-40B4-BE49-F238E27FC236}">
                <a16:creationId xmlns:a16="http://schemas.microsoft.com/office/drawing/2014/main" id="{1DAC7176-69A9-467B-BF0C-E61456723C90}"/>
              </a:ext>
            </a:extLst>
          </p:cNvPr>
          <p:cNvSpPr/>
          <p:nvPr userDrawn="1"/>
        </p:nvSpPr>
        <p:spPr>
          <a:xfrm>
            <a:off x="11710456" y="6376192"/>
            <a:ext cx="481545" cy="486576"/>
          </a:xfrm>
          <a:custGeom>
            <a:avLst/>
            <a:gdLst>
              <a:gd name="connsiteX0" fmla="*/ 481545 w 481545"/>
              <a:gd name="connsiteY0" fmla="*/ 0 h 486576"/>
              <a:gd name="connsiteX1" fmla="*/ 481545 w 481545"/>
              <a:gd name="connsiteY1" fmla="*/ 486576 h 486576"/>
              <a:gd name="connsiteX2" fmla="*/ 103 w 481545"/>
              <a:gd name="connsiteY2" fmla="*/ 486576 h 486576"/>
              <a:gd name="connsiteX3" fmla="*/ 0 w 481545"/>
              <a:gd name="connsiteY3" fmla="*/ 485551 h 486576"/>
              <a:gd name="connsiteX4" fmla="*/ 388054 w 481545"/>
              <a:gd name="connsiteY4" fmla="*/ 9425 h 48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545" h="486576">
                <a:moveTo>
                  <a:pt x="481545" y="0"/>
                </a:moveTo>
                <a:lnTo>
                  <a:pt x="481545" y="486576"/>
                </a:lnTo>
                <a:lnTo>
                  <a:pt x="103" y="486576"/>
                </a:lnTo>
                <a:lnTo>
                  <a:pt x="0" y="485551"/>
                </a:lnTo>
                <a:cubicBezTo>
                  <a:pt x="0" y="250693"/>
                  <a:pt x="166592" y="54743"/>
                  <a:pt x="388054" y="9425"/>
                </a:cubicBezTo>
                <a:close/>
              </a:path>
            </a:pathLst>
          </a:custGeom>
          <a:solidFill>
            <a:srgbClr val="1E4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投影片編號版面配置區 5">
            <a:extLst>
              <a:ext uri="{FF2B5EF4-FFF2-40B4-BE49-F238E27FC236}">
                <a16:creationId xmlns:a16="http://schemas.microsoft.com/office/drawing/2014/main" id="{18A5BA17-D963-4564-8B34-5B3263710B39}"/>
              </a:ext>
            </a:extLst>
          </p:cNvPr>
          <p:cNvSpPr>
            <a:spLocks noGrp="1"/>
          </p:cNvSpPr>
          <p:nvPr>
            <p:ph type="sldNum" sz="quarter" idx="12"/>
          </p:nvPr>
        </p:nvSpPr>
        <p:spPr>
          <a:xfrm>
            <a:off x="9392656" y="6468811"/>
            <a:ext cx="2743200" cy="365125"/>
          </a:xfrm>
        </p:spPr>
        <p:txBody>
          <a:bodyPr/>
          <a:lstStyle>
            <a:lvl1pPr>
              <a:defRPr sz="1600">
                <a:solidFill>
                  <a:schemeClr val="bg1"/>
                </a:solidFill>
                <a:latin typeface="微軟正黑體" panose="020B0604030504040204" pitchFamily="34" charset="-120"/>
                <a:ea typeface="微軟正黑體" panose="020B0604030504040204" pitchFamily="34" charset="-120"/>
              </a:defRPr>
            </a:lvl1pPr>
          </a:lstStyle>
          <a:p>
            <a:fld id="{FB3E9B49-1012-49AA-8081-ABB306612549}" type="slidenum">
              <a:rPr lang="zh-TW" altLang="en-US" smtClean="0"/>
              <a:pPr/>
              <a:t>‹#›</a:t>
            </a:fld>
            <a:endParaRPr lang="zh-TW" altLang="en-US" dirty="0"/>
          </a:p>
        </p:txBody>
      </p:sp>
    </p:spTree>
    <p:extLst>
      <p:ext uri="{BB962C8B-B14F-4D97-AF65-F5344CB8AC3E}">
        <p14:creationId xmlns:p14="http://schemas.microsoft.com/office/powerpoint/2010/main" val="2835713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5F1C60-0557-4D79-A74F-35D1E7700F74}"/>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F5CDE3DD-4573-4215-8BBD-73DA3053F9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F38B5C92-D44C-45F5-9669-7BF6BD7A6D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A072C723-F740-469F-9689-FC491710D0AD}"/>
              </a:ext>
            </a:extLst>
          </p:cNvPr>
          <p:cNvSpPr>
            <a:spLocks noGrp="1"/>
          </p:cNvSpPr>
          <p:nvPr>
            <p:ph type="dt" sz="half" idx="10"/>
          </p:nvPr>
        </p:nvSpPr>
        <p:spPr/>
        <p:txBody>
          <a:bodyPr/>
          <a:lstStyle/>
          <a:p>
            <a:fld id="{FA6DA7F4-75FA-4DB9-BCBD-B257C348227A}" type="datetime1">
              <a:rPr lang="zh-TW" altLang="en-US" smtClean="0"/>
              <a:t>2022/5/9</a:t>
            </a:fld>
            <a:endParaRPr lang="zh-TW" altLang="en-US"/>
          </a:p>
        </p:txBody>
      </p:sp>
      <p:sp>
        <p:nvSpPr>
          <p:cNvPr id="6" name="頁尾版面配置區 5">
            <a:extLst>
              <a:ext uri="{FF2B5EF4-FFF2-40B4-BE49-F238E27FC236}">
                <a16:creationId xmlns:a16="http://schemas.microsoft.com/office/drawing/2014/main" id="{3D409307-FBAF-4759-BB3D-E113CD23234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F0F25129-95D2-46AC-B483-118B588C18C5}"/>
              </a:ext>
            </a:extLst>
          </p:cNvPr>
          <p:cNvSpPr>
            <a:spLocks noGrp="1"/>
          </p:cNvSpPr>
          <p:nvPr>
            <p:ph type="sldNum" sz="quarter" idx="12"/>
          </p:nvPr>
        </p:nvSpPr>
        <p:spPr/>
        <p:txBody>
          <a:bodyPr/>
          <a:lstStyle/>
          <a:p>
            <a:fld id="{FB3E9B49-1012-49AA-8081-ABB306612549}" type="slidenum">
              <a:rPr lang="zh-TW" altLang="en-US" smtClean="0"/>
              <a:t>‹#›</a:t>
            </a:fld>
            <a:endParaRPr lang="zh-TW" altLang="en-US"/>
          </a:p>
        </p:txBody>
      </p:sp>
    </p:spTree>
    <p:extLst>
      <p:ext uri="{BB962C8B-B14F-4D97-AF65-F5344CB8AC3E}">
        <p14:creationId xmlns:p14="http://schemas.microsoft.com/office/powerpoint/2010/main" val="936642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CEDDF28-A72E-42DF-8198-BEF47CD8257E}"/>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1806536E-7350-4BFA-A621-8C175DAD0F47}"/>
              </a:ext>
            </a:extLst>
          </p:cNvPr>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9E1F80C-F45F-4B55-96BE-94E3785606E1}"/>
              </a:ext>
            </a:extLst>
          </p:cNvPr>
          <p:cNvSpPr>
            <a:spLocks noGrp="1"/>
          </p:cNvSpPr>
          <p:nvPr>
            <p:ph type="dt" sz="half" idx="10"/>
          </p:nvPr>
        </p:nvSpPr>
        <p:spPr/>
        <p:txBody>
          <a:bodyPr/>
          <a:lstStyle/>
          <a:p>
            <a:fld id="{F8F62DEE-9FB5-4534-8A24-30D1473F3876}" type="datetime1">
              <a:rPr lang="zh-TW" altLang="en-US" smtClean="0"/>
              <a:t>2022/5/9</a:t>
            </a:fld>
            <a:endParaRPr lang="zh-TW" altLang="en-US"/>
          </a:p>
        </p:txBody>
      </p:sp>
      <p:sp>
        <p:nvSpPr>
          <p:cNvPr id="5" name="頁尾版面配置區 4">
            <a:extLst>
              <a:ext uri="{FF2B5EF4-FFF2-40B4-BE49-F238E27FC236}">
                <a16:creationId xmlns:a16="http://schemas.microsoft.com/office/drawing/2014/main" id="{A974DB1A-B509-4A21-B0A9-CB6CEDE7B5D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6E72113-F892-470E-B9C4-441649892FEF}"/>
              </a:ext>
            </a:extLst>
          </p:cNvPr>
          <p:cNvSpPr>
            <a:spLocks noGrp="1"/>
          </p:cNvSpPr>
          <p:nvPr>
            <p:ph type="sldNum" sz="quarter" idx="12"/>
          </p:nvPr>
        </p:nvSpPr>
        <p:spPr/>
        <p:txBody>
          <a:bodyPr/>
          <a:lstStyle/>
          <a:p>
            <a:fld id="{FB3E9B49-1012-49AA-8081-ABB306612549}" type="slidenum">
              <a:rPr lang="zh-TW" altLang="en-US" smtClean="0"/>
              <a:t>‹#›</a:t>
            </a:fld>
            <a:endParaRPr lang="zh-TW" altLang="en-US"/>
          </a:p>
        </p:txBody>
      </p:sp>
    </p:spTree>
    <p:extLst>
      <p:ext uri="{BB962C8B-B14F-4D97-AF65-F5344CB8AC3E}">
        <p14:creationId xmlns:p14="http://schemas.microsoft.com/office/powerpoint/2010/main" val="1518249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ADF8E7A4-7A99-48EC-B32E-91FDF8A7654E}"/>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3FB5FCD6-6C58-40D9-85A0-815F1B44C285}"/>
              </a:ext>
            </a:extLst>
          </p:cNvPr>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0110A07-0E34-422F-94DF-1E29055E337F}"/>
              </a:ext>
            </a:extLst>
          </p:cNvPr>
          <p:cNvSpPr>
            <a:spLocks noGrp="1"/>
          </p:cNvSpPr>
          <p:nvPr>
            <p:ph type="dt" sz="half" idx="10"/>
          </p:nvPr>
        </p:nvSpPr>
        <p:spPr/>
        <p:txBody>
          <a:bodyPr/>
          <a:lstStyle/>
          <a:p>
            <a:fld id="{F8C93516-2397-4A7A-8076-C29C2D744CE7}" type="datetime1">
              <a:rPr lang="zh-TW" altLang="en-US" smtClean="0"/>
              <a:t>2022/5/9</a:t>
            </a:fld>
            <a:endParaRPr lang="zh-TW" altLang="en-US"/>
          </a:p>
        </p:txBody>
      </p:sp>
      <p:sp>
        <p:nvSpPr>
          <p:cNvPr id="5" name="頁尾版面配置區 4">
            <a:extLst>
              <a:ext uri="{FF2B5EF4-FFF2-40B4-BE49-F238E27FC236}">
                <a16:creationId xmlns:a16="http://schemas.microsoft.com/office/drawing/2014/main" id="{C1C5339D-4027-45B2-807A-516414E5796B}"/>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BF2E5F30-101D-40D3-A0A8-0CD90E9FE84E}"/>
              </a:ext>
            </a:extLst>
          </p:cNvPr>
          <p:cNvSpPr>
            <a:spLocks noGrp="1"/>
          </p:cNvSpPr>
          <p:nvPr>
            <p:ph type="sldNum" sz="quarter" idx="12"/>
          </p:nvPr>
        </p:nvSpPr>
        <p:spPr/>
        <p:txBody>
          <a:bodyPr/>
          <a:lstStyle/>
          <a:p>
            <a:fld id="{FB3E9B49-1012-49AA-8081-ABB306612549}" type="slidenum">
              <a:rPr lang="zh-TW" altLang="en-US" smtClean="0"/>
              <a:t>‹#›</a:t>
            </a:fld>
            <a:endParaRPr lang="zh-TW" altLang="en-US"/>
          </a:p>
        </p:txBody>
      </p:sp>
    </p:spTree>
    <p:extLst>
      <p:ext uri="{BB962C8B-B14F-4D97-AF65-F5344CB8AC3E}">
        <p14:creationId xmlns:p14="http://schemas.microsoft.com/office/powerpoint/2010/main" val="2273048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ECC0C905-712B-42DE-BF03-2632A88532AB}"/>
              </a:ext>
            </a:extLst>
          </p:cNvPr>
          <p:cNvSpPr/>
          <p:nvPr userDrawn="1"/>
        </p:nvSpPr>
        <p:spPr>
          <a:xfrm rot="16200000" flipH="1">
            <a:off x="2666999" y="-2666999"/>
            <a:ext cx="6858001" cy="1219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 name="標題 1">
            <a:extLst>
              <a:ext uri="{FF2B5EF4-FFF2-40B4-BE49-F238E27FC236}">
                <a16:creationId xmlns:a16="http://schemas.microsoft.com/office/drawing/2014/main" id="{F6892058-E4DF-422B-B0D7-7A463B43BB5D}"/>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F93B44F1-8C7A-4E89-9327-BCD69C5905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a:extLst>
              <a:ext uri="{FF2B5EF4-FFF2-40B4-BE49-F238E27FC236}">
                <a16:creationId xmlns:a16="http://schemas.microsoft.com/office/drawing/2014/main" id="{DD6351EF-3D05-415F-9F3A-7251D1C33062}"/>
              </a:ext>
            </a:extLst>
          </p:cNvPr>
          <p:cNvSpPr>
            <a:spLocks noGrp="1"/>
          </p:cNvSpPr>
          <p:nvPr>
            <p:ph type="dt" sz="half" idx="10"/>
          </p:nvPr>
        </p:nvSpPr>
        <p:spPr/>
        <p:txBody>
          <a:bodyPr/>
          <a:lstStyle/>
          <a:p>
            <a:fld id="{32D7940D-3A91-41B4-9519-F85DF5DEB6DF}" type="datetime1">
              <a:rPr lang="zh-TW" altLang="en-US" smtClean="0"/>
              <a:t>2022/5/9</a:t>
            </a:fld>
            <a:endParaRPr lang="zh-TW" altLang="en-US"/>
          </a:p>
        </p:txBody>
      </p:sp>
      <p:sp>
        <p:nvSpPr>
          <p:cNvPr id="5" name="頁尾版面配置區 4">
            <a:extLst>
              <a:ext uri="{FF2B5EF4-FFF2-40B4-BE49-F238E27FC236}">
                <a16:creationId xmlns:a16="http://schemas.microsoft.com/office/drawing/2014/main" id="{D8520F64-29D2-4469-8409-99764CF69D78}"/>
              </a:ext>
            </a:extLst>
          </p:cNvPr>
          <p:cNvSpPr>
            <a:spLocks noGrp="1"/>
          </p:cNvSpPr>
          <p:nvPr>
            <p:ph type="ftr" sz="quarter" idx="11"/>
          </p:nvPr>
        </p:nvSpPr>
        <p:spPr/>
        <p:txBody>
          <a:bodyPr/>
          <a:lstStyle/>
          <a:p>
            <a:endParaRPr lang="zh-TW" altLang="en-US"/>
          </a:p>
        </p:txBody>
      </p:sp>
      <p:cxnSp>
        <p:nvCxnSpPr>
          <p:cNvPr id="10" name="直線接點 9">
            <a:extLst>
              <a:ext uri="{FF2B5EF4-FFF2-40B4-BE49-F238E27FC236}">
                <a16:creationId xmlns:a16="http://schemas.microsoft.com/office/drawing/2014/main" id="{769564B7-54AC-4870-9A98-3516019C17E7}"/>
              </a:ext>
            </a:extLst>
          </p:cNvPr>
          <p:cNvCxnSpPr/>
          <p:nvPr userDrawn="1"/>
        </p:nvCxnSpPr>
        <p:spPr>
          <a:xfrm>
            <a:off x="0" y="6737684"/>
            <a:ext cx="1219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手繪多邊形: 圖案 7">
            <a:extLst>
              <a:ext uri="{FF2B5EF4-FFF2-40B4-BE49-F238E27FC236}">
                <a16:creationId xmlns:a16="http://schemas.microsoft.com/office/drawing/2014/main" id="{60ABF7C3-C712-406F-B6CE-67B21383A842}"/>
              </a:ext>
            </a:extLst>
          </p:cNvPr>
          <p:cNvSpPr/>
          <p:nvPr userDrawn="1"/>
        </p:nvSpPr>
        <p:spPr>
          <a:xfrm>
            <a:off x="11710456" y="6376192"/>
            <a:ext cx="481545" cy="486576"/>
          </a:xfrm>
          <a:custGeom>
            <a:avLst/>
            <a:gdLst>
              <a:gd name="connsiteX0" fmla="*/ 481545 w 481545"/>
              <a:gd name="connsiteY0" fmla="*/ 0 h 486576"/>
              <a:gd name="connsiteX1" fmla="*/ 481545 w 481545"/>
              <a:gd name="connsiteY1" fmla="*/ 486576 h 486576"/>
              <a:gd name="connsiteX2" fmla="*/ 103 w 481545"/>
              <a:gd name="connsiteY2" fmla="*/ 486576 h 486576"/>
              <a:gd name="connsiteX3" fmla="*/ 0 w 481545"/>
              <a:gd name="connsiteY3" fmla="*/ 485551 h 486576"/>
              <a:gd name="connsiteX4" fmla="*/ 388054 w 481545"/>
              <a:gd name="connsiteY4" fmla="*/ 9425 h 48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545" h="486576">
                <a:moveTo>
                  <a:pt x="481545" y="0"/>
                </a:moveTo>
                <a:lnTo>
                  <a:pt x="481545" y="486576"/>
                </a:lnTo>
                <a:lnTo>
                  <a:pt x="103" y="486576"/>
                </a:lnTo>
                <a:lnTo>
                  <a:pt x="0" y="485551"/>
                </a:lnTo>
                <a:cubicBezTo>
                  <a:pt x="0" y="250693"/>
                  <a:pt x="166592" y="54743"/>
                  <a:pt x="388054" y="9425"/>
                </a:cubicBezTo>
                <a:close/>
              </a:path>
            </a:pathLst>
          </a:custGeom>
          <a:solidFill>
            <a:srgbClr val="1E4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投影片編號版面配置區 5">
            <a:extLst>
              <a:ext uri="{FF2B5EF4-FFF2-40B4-BE49-F238E27FC236}">
                <a16:creationId xmlns:a16="http://schemas.microsoft.com/office/drawing/2014/main" id="{63B1E1E8-4624-4DA4-B291-C6244169187B}"/>
              </a:ext>
            </a:extLst>
          </p:cNvPr>
          <p:cNvSpPr>
            <a:spLocks noGrp="1"/>
          </p:cNvSpPr>
          <p:nvPr>
            <p:ph type="sldNum" sz="quarter" idx="12"/>
          </p:nvPr>
        </p:nvSpPr>
        <p:spPr>
          <a:xfrm>
            <a:off x="9392656" y="6468811"/>
            <a:ext cx="2743200" cy="365125"/>
          </a:xfrm>
        </p:spPr>
        <p:txBody>
          <a:bodyPr/>
          <a:lstStyle>
            <a:lvl1pPr>
              <a:defRPr sz="1600">
                <a:solidFill>
                  <a:schemeClr val="bg1"/>
                </a:solidFill>
                <a:latin typeface="微軟正黑體" panose="020B0604030504040204" pitchFamily="34" charset="-120"/>
                <a:ea typeface="微軟正黑體" panose="020B0604030504040204" pitchFamily="34" charset="-120"/>
              </a:defRPr>
            </a:lvl1pPr>
          </a:lstStyle>
          <a:p>
            <a:fld id="{FB3E9B49-1012-49AA-8081-ABB306612549}" type="slidenum">
              <a:rPr lang="zh-TW" altLang="en-US" smtClean="0"/>
              <a:pPr/>
              <a:t>‹#›</a:t>
            </a:fld>
            <a:endParaRPr lang="zh-TW" altLang="en-US" dirty="0"/>
          </a:p>
        </p:txBody>
      </p:sp>
      <p:cxnSp>
        <p:nvCxnSpPr>
          <p:cNvPr id="11" name="直線接點 10">
            <a:extLst>
              <a:ext uri="{FF2B5EF4-FFF2-40B4-BE49-F238E27FC236}">
                <a16:creationId xmlns:a16="http://schemas.microsoft.com/office/drawing/2014/main" id="{6C87889A-760A-46A0-84FF-61C1028E73E8}"/>
              </a:ext>
            </a:extLst>
          </p:cNvPr>
          <p:cNvCxnSpPr>
            <a:cxnSpLocks/>
          </p:cNvCxnSpPr>
          <p:nvPr userDrawn="1"/>
        </p:nvCxnSpPr>
        <p:spPr>
          <a:xfrm>
            <a:off x="0" y="128337"/>
            <a:ext cx="1219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967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BA1087B-F3B8-473D-99E9-2D8C4DD7BEF5}"/>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5D678360-9444-467C-992A-D96C31B49B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3D547D96-AF03-474E-BA3D-B5BC0EC607E5}"/>
              </a:ext>
            </a:extLst>
          </p:cNvPr>
          <p:cNvSpPr>
            <a:spLocks noGrp="1"/>
          </p:cNvSpPr>
          <p:nvPr>
            <p:ph type="dt" sz="half" idx="10"/>
          </p:nvPr>
        </p:nvSpPr>
        <p:spPr/>
        <p:txBody>
          <a:bodyPr/>
          <a:lstStyle/>
          <a:p>
            <a:fld id="{389A8A48-7FCC-4033-94D8-C8361DA494FD}" type="datetime1">
              <a:rPr lang="zh-TW" altLang="en-US" smtClean="0"/>
              <a:t>2022/5/9</a:t>
            </a:fld>
            <a:endParaRPr lang="zh-TW" altLang="en-US"/>
          </a:p>
        </p:txBody>
      </p:sp>
      <p:sp>
        <p:nvSpPr>
          <p:cNvPr id="5" name="頁尾版面配置區 4">
            <a:extLst>
              <a:ext uri="{FF2B5EF4-FFF2-40B4-BE49-F238E27FC236}">
                <a16:creationId xmlns:a16="http://schemas.microsoft.com/office/drawing/2014/main" id="{080B893C-37D7-44C2-BC23-E43B110F359D}"/>
              </a:ext>
            </a:extLst>
          </p:cNvPr>
          <p:cNvSpPr>
            <a:spLocks noGrp="1"/>
          </p:cNvSpPr>
          <p:nvPr>
            <p:ph type="ftr" sz="quarter" idx="11"/>
          </p:nvPr>
        </p:nvSpPr>
        <p:spPr/>
        <p:txBody>
          <a:bodyPr/>
          <a:lstStyle/>
          <a:p>
            <a:endParaRPr lang="zh-TW" altLang="en-US"/>
          </a:p>
        </p:txBody>
      </p:sp>
      <p:cxnSp>
        <p:nvCxnSpPr>
          <p:cNvPr id="9" name="直線接點 8">
            <a:extLst>
              <a:ext uri="{FF2B5EF4-FFF2-40B4-BE49-F238E27FC236}">
                <a16:creationId xmlns:a16="http://schemas.microsoft.com/office/drawing/2014/main" id="{2FC1F918-D3A4-4475-8DC1-78C076814C1B}"/>
              </a:ext>
            </a:extLst>
          </p:cNvPr>
          <p:cNvCxnSpPr/>
          <p:nvPr userDrawn="1"/>
        </p:nvCxnSpPr>
        <p:spPr>
          <a:xfrm>
            <a:off x="0" y="6737684"/>
            <a:ext cx="1219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手繪多邊形: 圖案 7">
            <a:extLst>
              <a:ext uri="{FF2B5EF4-FFF2-40B4-BE49-F238E27FC236}">
                <a16:creationId xmlns:a16="http://schemas.microsoft.com/office/drawing/2014/main" id="{94EF71E8-B570-4A62-AC16-FA177A73B813}"/>
              </a:ext>
            </a:extLst>
          </p:cNvPr>
          <p:cNvSpPr/>
          <p:nvPr userDrawn="1"/>
        </p:nvSpPr>
        <p:spPr>
          <a:xfrm>
            <a:off x="11710456" y="6376192"/>
            <a:ext cx="481545" cy="486576"/>
          </a:xfrm>
          <a:custGeom>
            <a:avLst/>
            <a:gdLst>
              <a:gd name="connsiteX0" fmla="*/ 481545 w 481545"/>
              <a:gd name="connsiteY0" fmla="*/ 0 h 486576"/>
              <a:gd name="connsiteX1" fmla="*/ 481545 w 481545"/>
              <a:gd name="connsiteY1" fmla="*/ 486576 h 486576"/>
              <a:gd name="connsiteX2" fmla="*/ 103 w 481545"/>
              <a:gd name="connsiteY2" fmla="*/ 486576 h 486576"/>
              <a:gd name="connsiteX3" fmla="*/ 0 w 481545"/>
              <a:gd name="connsiteY3" fmla="*/ 485551 h 486576"/>
              <a:gd name="connsiteX4" fmla="*/ 388054 w 481545"/>
              <a:gd name="connsiteY4" fmla="*/ 9425 h 48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545" h="486576">
                <a:moveTo>
                  <a:pt x="481545" y="0"/>
                </a:moveTo>
                <a:lnTo>
                  <a:pt x="481545" y="486576"/>
                </a:lnTo>
                <a:lnTo>
                  <a:pt x="103" y="486576"/>
                </a:lnTo>
                <a:lnTo>
                  <a:pt x="0" y="485551"/>
                </a:lnTo>
                <a:cubicBezTo>
                  <a:pt x="0" y="250693"/>
                  <a:pt x="166592" y="54743"/>
                  <a:pt x="388054" y="9425"/>
                </a:cubicBezTo>
                <a:close/>
              </a:path>
            </a:pathLst>
          </a:custGeom>
          <a:solidFill>
            <a:srgbClr val="1E4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a:extLst>
              <a:ext uri="{FF2B5EF4-FFF2-40B4-BE49-F238E27FC236}">
                <a16:creationId xmlns:a16="http://schemas.microsoft.com/office/drawing/2014/main" id="{1D2EB87C-6D33-4052-B033-D67D1ACE6FD4}"/>
              </a:ext>
            </a:extLst>
          </p:cNvPr>
          <p:cNvSpPr>
            <a:spLocks noGrp="1"/>
          </p:cNvSpPr>
          <p:nvPr>
            <p:ph type="sldNum" sz="quarter" idx="12"/>
          </p:nvPr>
        </p:nvSpPr>
        <p:spPr>
          <a:xfrm>
            <a:off x="9392656" y="6468811"/>
            <a:ext cx="2743200" cy="365125"/>
          </a:xfrm>
        </p:spPr>
        <p:txBody>
          <a:bodyPr/>
          <a:lstStyle>
            <a:lvl1pPr>
              <a:defRPr sz="1600">
                <a:solidFill>
                  <a:schemeClr val="bg1"/>
                </a:solidFill>
                <a:latin typeface="微軟正黑體" panose="020B0604030504040204" pitchFamily="34" charset="-120"/>
                <a:ea typeface="微軟正黑體" panose="020B0604030504040204" pitchFamily="34" charset="-120"/>
              </a:defRPr>
            </a:lvl1pPr>
          </a:lstStyle>
          <a:p>
            <a:fld id="{FB3E9B49-1012-49AA-8081-ABB306612549}" type="slidenum">
              <a:rPr lang="zh-TW" altLang="en-US" smtClean="0"/>
              <a:pPr/>
              <a:t>‹#›</a:t>
            </a:fld>
            <a:endParaRPr lang="zh-TW" altLang="en-US" dirty="0"/>
          </a:p>
        </p:txBody>
      </p:sp>
      <p:cxnSp>
        <p:nvCxnSpPr>
          <p:cNvPr id="10" name="直線接點 9">
            <a:extLst>
              <a:ext uri="{FF2B5EF4-FFF2-40B4-BE49-F238E27FC236}">
                <a16:creationId xmlns:a16="http://schemas.microsoft.com/office/drawing/2014/main" id="{C54CAB05-1357-4517-9F19-AADC6BD81077}"/>
              </a:ext>
            </a:extLst>
          </p:cNvPr>
          <p:cNvCxnSpPr>
            <a:cxnSpLocks/>
          </p:cNvCxnSpPr>
          <p:nvPr userDrawn="1"/>
        </p:nvCxnSpPr>
        <p:spPr>
          <a:xfrm>
            <a:off x="0" y="128337"/>
            <a:ext cx="1219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491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BA1087B-F3B8-473D-99E9-2D8C4DD7BEF5}"/>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5D678360-9444-467C-992A-D96C31B49B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3D547D96-AF03-474E-BA3D-B5BC0EC607E5}"/>
              </a:ext>
            </a:extLst>
          </p:cNvPr>
          <p:cNvSpPr>
            <a:spLocks noGrp="1"/>
          </p:cNvSpPr>
          <p:nvPr>
            <p:ph type="dt" sz="half" idx="10"/>
          </p:nvPr>
        </p:nvSpPr>
        <p:spPr/>
        <p:txBody>
          <a:bodyPr/>
          <a:lstStyle/>
          <a:p>
            <a:fld id="{389A8A48-7FCC-4033-94D8-C8361DA494FD}" type="datetime1">
              <a:rPr lang="zh-TW" altLang="en-US" smtClean="0"/>
              <a:t>2022/5/9</a:t>
            </a:fld>
            <a:endParaRPr lang="zh-TW" altLang="en-US"/>
          </a:p>
        </p:txBody>
      </p:sp>
      <p:sp>
        <p:nvSpPr>
          <p:cNvPr id="5" name="頁尾版面配置區 4">
            <a:extLst>
              <a:ext uri="{FF2B5EF4-FFF2-40B4-BE49-F238E27FC236}">
                <a16:creationId xmlns:a16="http://schemas.microsoft.com/office/drawing/2014/main" id="{080B893C-37D7-44C2-BC23-E43B110F359D}"/>
              </a:ext>
            </a:extLst>
          </p:cNvPr>
          <p:cNvSpPr>
            <a:spLocks noGrp="1"/>
          </p:cNvSpPr>
          <p:nvPr>
            <p:ph type="ftr" sz="quarter" idx="11"/>
          </p:nvPr>
        </p:nvSpPr>
        <p:spPr/>
        <p:txBody>
          <a:bodyPr/>
          <a:lstStyle/>
          <a:p>
            <a:endParaRPr lang="zh-TW" altLang="en-US"/>
          </a:p>
        </p:txBody>
      </p:sp>
      <p:cxnSp>
        <p:nvCxnSpPr>
          <p:cNvPr id="9" name="直線接點 8">
            <a:extLst>
              <a:ext uri="{FF2B5EF4-FFF2-40B4-BE49-F238E27FC236}">
                <a16:creationId xmlns:a16="http://schemas.microsoft.com/office/drawing/2014/main" id="{2FC1F918-D3A4-4475-8DC1-78C076814C1B}"/>
              </a:ext>
            </a:extLst>
          </p:cNvPr>
          <p:cNvCxnSpPr/>
          <p:nvPr userDrawn="1"/>
        </p:nvCxnSpPr>
        <p:spPr>
          <a:xfrm>
            <a:off x="0" y="6737684"/>
            <a:ext cx="1219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手繪多邊形: 圖案 7">
            <a:extLst>
              <a:ext uri="{FF2B5EF4-FFF2-40B4-BE49-F238E27FC236}">
                <a16:creationId xmlns:a16="http://schemas.microsoft.com/office/drawing/2014/main" id="{94EF71E8-B570-4A62-AC16-FA177A73B813}"/>
              </a:ext>
            </a:extLst>
          </p:cNvPr>
          <p:cNvSpPr/>
          <p:nvPr userDrawn="1"/>
        </p:nvSpPr>
        <p:spPr>
          <a:xfrm>
            <a:off x="11710456" y="6376192"/>
            <a:ext cx="481545" cy="486576"/>
          </a:xfrm>
          <a:custGeom>
            <a:avLst/>
            <a:gdLst>
              <a:gd name="connsiteX0" fmla="*/ 481545 w 481545"/>
              <a:gd name="connsiteY0" fmla="*/ 0 h 486576"/>
              <a:gd name="connsiteX1" fmla="*/ 481545 w 481545"/>
              <a:gd name="connsiteY1" fmla="*/ 486576 h 486576"/>
              <a:gd name="connsiteX2" fmla="*/ 103 w 481545"/>
              <a:gd name="connsiteY2" fmla="*/ 486576 h 486576"/>
              <a:gd name="connsiteX3" fmla="*/ 0 w 481545"/>
              <a:gd name="connsiteY3" fmla="*/ 485551 h 486576"/>
              <a:gd name="connsiteX4" fmla="*/ 388054 w 481545"/>
              <a:gd name="connsiteY4" fmla="*/ 9425 h 48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545" h="486576">
                <a:moveTo>
                  <a:pt x="481545" y="0"/>
                </a:moveTo>
                <a:lnTo>
                  <a:pt x="481545" y="486576"/>
                </a:lnTo>
                <a:lnTo>
                  <a:pt x="103" y="486576"/>
                </a:lnTo>
                <a:lnTo>
                  <a:pt x="0" y="485551"/>
                </a:lnTo>
                <a:cubicBezTo>
                  <a:pt x="0" y="250693"/>
                  <a:pt x="166592" y="54743"/>
                  <a:pt x="388054" y="9425"/>
                </a:cubicBezTo>
                <a:close/>
              </a:path>
            </a:pathLst>
          </a:custGeom>
          <a:solidFill>
            <a:srgbClr val="1E4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投影片編號版面配置區 5">
            <a:extLst>
              <a:ext uri="{FF2B5EF4-FFF2-40B4-BE49-F238E27FC236}">
                <a16:creationId xmlns:a16="http://schemas.microsoft.com/office/drawing/2014/main" id="{1D2EB87C-6D33-4052-B033-D67D1ACE6FD4}"/>
              </a:ext>
            </a:extLst>
          </p:cNvPr>
          <p:cNvSpPr>
            <a:spLocks noGrp="1"/>
          </p:cNvSpPr>
          <p:nvPr>
            <p:ph type="sldNum" sz="quarter" idx="12"/>
          </p:nvPr>
        </p:nvSpPr>
        <p:spPr>
          <a:xfrm>
            <a:off x="9392656" y="6468811"/>
            <a:ext cx="2743200" cy="365125"/>
          </a:xfrm>
        </p:spPr>
        <p:txBody>
          <a:bodyPr/>
          <a:lstStyle>
            <a:lvl1pPr>
              <a:defRPr sz="1600">
                <a:solidFill>
                  <a:schemeClr val="bg1"/>
                </a:solidFill>
                <a:latin typeface="微軟正黑體" panose="020B0604030504040204" pitchFamily="34" charset="-120"/>
                <a:ea typeface="微軟正黑體" panose="020B0604030504040204" pitchFamily="34" charset="-120"/>
              </a:defRPr>
            </a:lvl1pPr>
          </a:lstStyle>
          <a:p>
            <a:fld id="{FB3E9B49-1012-49AA-8081-ABB306612549}" type="slidenum">
              <a:rPr lang="zh-TW" altLang="en-US" smtClean="0"/>
              <a:pPr/>
              <a:t>‹#›</a:t>
            </a:fld>
            <a:endParaRPr lang="zh-TW" altLang="en-US" dirty="0"/>
          </a:p>
        </p:txBody>
      </p:sp>
      <p:cxnSp>
        <p:nvCxnSpPr>
          <p:cNvPr id="10" name="直線接點 9">
            <a:extLst>
              <a:ext uri="{FF2B5EF4-FFF2-40B4-BE49-F238E27FC236}">
                <a16:creationId xmlns:a16="http://schemas.microsoft.com/office/drawing/2014/main" id="{C54CAB05-1357-4517-9F19-AADC6BD81077}"/>
              </a:ext>
            </a:extLst>
          </p:cNvPr>
          <p:cNvCxnSpPr>
            <a:cxnSpLocks/>
          </p:cNvCxnSpPr>
          <p:nvPr userDrawn="1"/>
        </p:nvCxnSpPr>
        <p:spPr>
          <a:xfrm>
            <a:off x="0" y="128337"/>
            <a:ext cx="1219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群組 11">
            <a:extLst>
              <a:ext uri="{FF2B5EF4-FFF2-40B4-BE49-F238E27FC236}">
                <a16:creationId xmlns:a16="http://schemas.microsoft.com/office/drawing/2014/main" id="{27684DB9-BDB5-41E6-B215-ABAF95AEFA5F}"/>
              </a:ext>
            </a:extLst>
          </p:cNvPr>
          <p:cNvGrpSpPr/>
          <p:nvPr userDrawn="1"/>
        </p:nvGrpSpPr>
        <p:grpSpPr>
          <a:xfrm>
            <a:off x="-16736" y="0"/>
            <a:ext cx="1312136" cy="6881764"/>
            <a:chOff x="-1474115" y="213795"/>
            <a:chExt cx="1312136" cy="6881764"/>
          </a:xfrm>
        </p:grpSpPr>
        <p:pic>
          <p:nvPicPr>
            <p:cNvPr id="13" name="圖片 12">
              <a:extLst>
                <a:ext uri="{FF2B5EF4-FFF2-40B4-BE49-F238E27FC236}">
                  <a16:creationId xmlns:a16="http://schemas.microsoft.com/office/drawing/2014/main" id="{2B6FC577-CB5E-4C2E-A920-41959387F530}"/>
                </a:ext>
              </a:extLst>
            </p:cNvPr>
            <p:cNvPicPr>
              <a:picLocks noChangeAspect="1"/>
            </p:cNvPicPr>
            <p:nvPr/>
          </p:nvPicPr>
          <p:blipFill rotWithShape="1">
            <a:blip r:embed="rId2"/>
            <a:srcRect l="25949" t="30640" r="66296" b="17427"/>
            <a:stretch/>
          </p:blipFill>
          <p:spPr>
            <a:xfrm flipH="1">
              <a:off x="-1472280" y="213795"/>
              <a:ext cx="1310301" cy="6860317"/>
            </a:xfrm>
            <a:prstGeom prst="rect">
              <a:avLst/>
            </a:prstGeom>
          </p:spPr>
        </p:pic>
        <p:sp>
          <p:nvSpPr>
            <p:cNvPr id="14" name="矩形 13">
              <a:extLst>
                <a:ext uri="{FF2B5EF4-FFF2-40B4-BE49-F238E27FC236}">
                  <a16:creationId xmlns:a16="http://schemas.microsoft.com/office/drawing/2014/main" id="{5014D1F6-4B83-4C52-B07A-2087C3562457}"/>
                </a:ext>
              </a:extLst>
            </p:cNvPr>
            <p:cNvSpPr/>
            <p:nvPr/>
          </p:nvSpPr>
          <p:spPr>
            <a:xfrm>
              <a:off x="-1474115" y="221518"/>
              <a:ext cx="1304505" cy="6874041"/>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grpSp>
    </p:spTree>
    <p:extLst>
      <p:ext uri="{BB962C8B-B14F-4D97-AF65-F5344CB8AC3E}">
        <p14:creationId xmlns:p14="http://schemas.microsoft.com/office/powerpoint/2010/main" val="2190737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4FB72D7C-82E1-4BB4-A5D1-ED22E75226F1}"/>
              </a:ext>
            </a:extLst>
          </p:cNvPr>
          <p:cNvPicPr>
            <a:picLocks noChangeAspect="1"/>
          </p:cNvPicPr>
          <p:nvPr userDrawn="1"/>
        </p:nvPicPr>
        <p:blipFill rotWithShape="1">
          <a:blip r:embed="rId2"/>
          <a:srcRect l="2635" t="8109" r="5540" b="5676"/>
          <a:stretch/>
        </p:blipFill>
        <p:spPr>
          <a:xfrm>
            <a:off x="-5246" y="0"/>
            <a:ext cx="12202491" cy="6858000"/>
          </a:xfrm>
          <a:prstGeom prst="rect">
            <a:avLst/>
          </a:prstGeom>
        </p:spPr>
      </p:pic>
      <p:sp>
        <p:nvSpPr>
          <p:cNvPr id="2" name="標題 1">
            <a:extLst>
              <a:ext uri="{FF2B5EF4-FFF2-40B4-BE49-F238E27FC236}">
                <a16:creationId xmlns:a16="http://schemas.microsoft.com/office/drawing/2014/main" id="{FE52FDDC-CBFC-4F4E-BBD2-AC9334AD788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F6A314FB-B2A1-454D-B0CB-5203B2074C0A}"/>
              </a:ext>
            </a:extLst>
          </p:cNvPr>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2FBB83B0-40D2-4D5B-BE57-E753331CF3ED}"/>
              </a:ext>
            </a:extLst>
          </p:cNvPr>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532528B8-7B12-49AC-B73E-6FC442E85AD7}"/>
              </a:ext>
            </a:extLst>
          </p:cNvPr>
          <p:cNvSpPr>
            <a:spLocks noGrp="1"/>
          </p:cNvSpPr>
          <p:nvPr>
            <p:ph type="dt" sz="half" idx="10"/>
          </p:nvPr>
        </p:nvSpPr>
        <p:spPr/>
        <p:txBody>
          <a:bodyPr/>
          <a:lstStyle/>
          <a:p>
            <a:fld id="{33D50900-C208-45DB-AA70-84311852EF80}" type="datetime1">
              <a:rPr lang="zh-TW" altLang="en-US" smtClean="0"/>
              <a:t>2022/5/9</a:t>
            </a:fld>
            <a:endParaRPr lang="zh-TW" altLang="en-US"/>
          </a:p>
        </p:txBody>
      </p:sp>
      <p:sp>
        <p:nvSpPr>
          <p:cNvPr id="6" name="頁尾版面配置區 5">
            <a:extLst>
              <a:ext uri="{FF2B5EF4-FFF2-40B4-BE49-F238E27FC236}">
                <a16:creationId xmlns:a16="http://schemas.microsoft.com/office/drawing/2014/main" id="{A915570A-015B-469D-AD9E-7C27D41371BE}"/>
              </a:ext>
            </a:extLst>
          </p:cNvPr>
          <p:cNvSpPr>
            <a:spLocks noGrp="1"/>
          </p:cNvSpPr>
          <p:nvPr>
            <p:ph type="ftr" sz="quarter" idx="11"/>
          </p:nvPr>
        </p:nvSpPr>
        <p:spPr/>
        <p:txBody>
          <a:bodyPr/>
          <a:lstStyle/>
          <a:p>
            <a:endParaRPr lang="zh-TW" altLang="en-US"/>
          </a:p>
        </p:txBody>
      </p:sp>
      <p:sp>
        <p:nvSpPr>
          <p:cNvPr id="11" name="矩形 10">
            <a:extLst>
              <a:ext uri="{FF2B5EF4-FFF2-40B4-BE49-F238E27FC236}">
                <a16:creationId xmlns:a16="http://schemas.microsoft.com/office/drawing/2014/main" id="{66FFEBED-BE91-4490-92E8-DFF80FB2CF3D}"/>
              </a:ext>
            </a:extLst>
          </p:cNvPr>
          <p:cNvSpPr/>
          <p:nvPr userDrawn="1"/>
        </p:nvSpPr>
        <p:spPr>
          <a:xfrm>
            <a:off x="-10" y="0"/>
            <a:ext cx="12192000" cy="6874041"/>
          </a:xfrm>
          <a:prstGeom prst="rect">
            <a:avLst/>
          </a:prstGeom>
          <a:solidFill>
            <a:schemeClr val="tx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手繪多邊形: 圖案 8">
            <a:extLst>
              <a:ext uri="{FF2B5EF4-FFF2-40B4-BE49-F238E27FC236}">
                <a16:creationId xmlns:a16="http://schemas.microsoft.com/office/drawing/2014/main" id="{EFA9975C-0FAA-4453-8A44-0664B7D2622A}"/>
              </a:ext>
            </a:extLst>
          </p:cNvPr>
          <p:cNvSpPr/>
          <p:nvPr userDrawn="1"/>
        </p:nvSpPr>
        <p:spPr>
          <a:xfrm>
            <a:off x="11710456" y="6376192"/>
            <a:ext cx="481545" cy="486576"/>
          </a:xfrm>
          <a:custGeom>
            <a:avLst/>
            <a:gdLst>
              <a:gd name="connsiteX0" fmla="*/ 481545 w 481545"/>
              <a:gd name="connsiteY0" fmla="*/ 0 h 486576"/>
              <a:gd name="connsiteX1" fmla="*/ 481545 w 481545"/>
              <a:gd name="connsiteY1" fmla="*/ 486576 h 486576"/>
              <a:gd name="connsiteX2" fmla="*/ 103 w 481545"/>
              <a:gd name="connsiteY2" fmla="*/ 486576 h 486576"/>
              <a:gd name="connsiteX3" fmla="*/ 0 w 481545"/>
              <a:gd name="connsiteY3" fmla="*/ 485551 h 486576"/>
              <a:gd name="connsiteX4" fmla="*/ 388054 w 481545"/>
              <a:gd name="connsiteY4" fmla="*/ 9425 h 486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545" h="486576">
                <a:moveTo>
                  <a:pt x="481545" y="0"/>
                </a:moveTo>
                <a:lnTo>
                  <a:pt x="481545" y="486576"/>
                </a:lnTo>
                <a:lnTo>
                  <a:pt x="103" y="486576"/>
                </a:lnTo>
                <a:lnTo>
                  <a:pt x="0" y="485551"/>
                </a:lnTo>
                <a:cubicBezTo>
                  <a:pt x="0" y="250693"/>
                  <a:pt x="166592" y="54743"/>
                  <a:pt x="388054" y="9425"/>
                </a:cubicBezTo>
                <a:close/>
              </a:path>
            </a:pathLst>
          </a:custGeom>
          <a:solidFill>
            <a:srgbClr val="1E4A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投影片編號版面配置區 5">
            <a:extLst>
              <a:ext uri="{FF2B5EF4-FFF2-40B4-BE49-F238E27FC236}">
                <a16:creationId xmlns:a16="http://schemas.microsoft.com/office/drawing/2014/main" id="{5257E454-78D6-425E-A10D-319FAA58D08F}"/>
              </a:ext>
            </a:extLst>
          </p:cNvPr>
          <p:cNvSpPr>
            <a:spLocks noGrp="1"/>
          </p:cNvSpPr>
          <p:nvPr>
            <p:ph type="sldNum" sz="quarter" idx="12"/>
          </p:nvPr>
        </p:nvSpPr>
        <p:spPr>
          <a:xfrm>
            <a:off x="9392656" y="6468811"/>
            <a:ext cx="2743200" cy="365125"/>
          </a:xfrm>
        </p:spPr>
        <p:txBody>
          <a:bodyPr/>
          <a:lstStyle>
            <a:lvl1pPr>
              <a:defRPr sz="1600">
                <a:solidFill>
                  <a:schemeClr val="bg1"/>
                </a:solidFill>
                <a:latin typeface="微軟正黑體" panose="020B0604030504040204" pitchFamily="34" charset="-120"/>
                <a:ea typeface="微軟正黑體" panose="020B0604030504040204" pitchFamily="34" charset="-120"/>
              </a:defRPr>
            </a:lvl1pPr>
          </a:lstStyle>
          <a:p>
            <a:fld id="{FB3E9B49-1012-49AA-8081-ABB306612549}" type="slidenum">
              <a:rPr lang="zh-TW" altLang="en-US" smtClean="0"/>
              <a:pPr/>
              <a:t>‹#›</a:t>
            </a:fld>
            <a:endParaRPr lang="zh-TW" altLang="en-US" dirty="0"/>
          </a:p>
        </p:txBody>
      </p:sp>
    </p:spTree>
    <p:extLst>
      <p:ext uri="{BB962C8B-B14F-4D97-AF65-F5344CB8AC3E}">
        <p14:creationId xmlns:p14="http://schemas.microsoft.com/office/powerpoint/2010/main" val="2573935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1DBFE37-DA2A-41B9-BE9C-00B7E55A13C0}"/>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6631BA11-2134-4A2C-8B45-3645010EE3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a:extLst>
              <a:ext uri="{FF2B5EF4-FFF2-40B4-BE49-F238E27FC236}">
                <a16:creationId xmlns:a16="http://schemas.microsoft.com/office/drawing/2014/main" id="{C78135B7-D0CD-4719-BCBE-ACADF478793B}"/>
              </a:ext>
            </a:extLst>
          </p:cNvPr>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EDD644E0-2373-41B7-B79E-0D56DD7B78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a:extLst>
              <a:ext uri="{FF2B5EF4-FFF2-40B4-BE49-F238E27FC236}">
                <a16:creationId xmlns:a16="http://schemas.microsoft.com/office/drawing/2014/main" id="{0EFFBDEC-4640-49AD-A9E0-C9F70D412D5E}"/>
              </a:ext>
            </a:extLst>
          </p:cNvPr>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AA21A52C-C61F-43E1-BE41-A4CB5D3DC502}"/>
              </a:ext>
            </a:extLst>
          </p:cNvPr>
          <p:cNvSpPr>
            <a:spLocks noGrp="1"/>
          </p:cNvSpPr>
          <p:nvPr>
            <p:ph type="dt" sz="half" idx="10"/>
          </p:nvPr>
        </p:nvSpPr>
        <p:spPr/>
        <p:txBody>
          <a:bodyPr/>
          <a:lstStyle/>
          <a:p>
            <a:fld id="{12D0E86A-229F-4749-BC22-8A84DBAABEA1}" type="datetime1">
              <a:rPr lang="zh-TW" altLang="en-US" smtClean="0"/>
              <a:t>2022/5/9</a:t>
            </a:fld>
            <a:endParaRPr lang="zh-TW" altLang="en-US"/>
          </a:p>
        </p:txBody>
      </p:sp>
      <p:sp>
        <p:nvSpPr>
          <p:cNvPr id="8" name="頁尾版面配置區 7">
            <a:extLst>
              <a:ext uri="{FF2B5EF4-FFF2-40B4-BE49-F238E27FC236}">
                <a16:creationId xmlns:a16="http://schemas.microsoft.com/office/drawing/2014/main" id="{F69FE8FF-3BF3-4E89-89AB-9FDA6A9AA678}"/>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B68A3AFF-D393-4E1D-B4A4-E0392F16888C}"/>
              </a:ext>
            </a:extLst>
          </p:cNvPr>
          <p:cNvSpPr>
            <a:spLocks noGrp="1"/>
          </p:cNvSpPr>
          <p:nvPr>
            <p:ph type="sldNum" sz="quarter" idx="12"/>
          </p:nvPr>
        </p:nvSpPr>
        <p:spPr/>
        <p:txBody>
          <a:bodyPr/>
          <a:lstStyle/>
          <a:p>
            <a:fld id="{FB3E9B49-1012-49AA-8081-ABB306612549}" type="slidenum">
              <a:rPr lang="zh-TW" altLang="en-US" smtClean="0"/>
              <a:t>‹#›</a:t>
            </a:fld>
            <a:endParaRPr lang="zh-TW" altLang="en-US"/>
          </a:p>
        </p:txBody>
      </p:sp>
    </p:spTree>
    <p:extLst>
      <p:ext uri="{BB962C8B-B14F-4D97-AF65-F5344CB8AC3E}">
        <p14:creationId xmlns:p14="http://schemas.microsoft.com/office/powerpoint/2010/main" val="601384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13EC41-E21B-426C-A4B6-758C0437F79B}"/>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27689474-2BCC-4369-89A0-6CF2D4E49664}"/>
              </a:ext>
            </a:extLst>
          </p:cNvPr>
          <p:cNvSpPr>
            <a:spLocks noGrp="1"/>
          </p:cNvSpPr>
          <p:nvPr>
            <p:ph type="dt" sz="half" idx="10"/>
          </p:nvPr>
        </p:nvSpPr>
        <p:spPr/>
        <p:txBody>
          <a:bodyPr/>
          <a:lstStyle/>
          <a:p>
            <a:fld id="{D06F4E31-0B07-4AF2-BB17-95B2353DDD8B}" type="datetime1">
              <a:rPr lang="zh-TW" altLang="en-US" smtClean="0"/>
              <a:t>2022/5/9</a:t>
            </a:fld>
            <a:endParaRPr lang="zh-TW" altLang="en-US"/>
          </a:p>
        </p:txBody>
      </p:sp>
      <p:sp>
        <p:nvSpPr>
          <p:cNvPr id="4" name="頁尾版面配置區 3">
            <a:extLst>
              <a:ext uri="{FF2B5EF4-FFF2-40B4-BE49-F238E27FC236}">
                <a16:creationId xmlns:a16="http://schemas.microsoft.com/office/drawing/2014/main" id="{E18A3B99-D567-4644-AE09-48598A90BBDD}"/>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74AF4D51-C973-4153-AED8-4C7C7206D056}"/>
              </a:ext>
            </a:extLst>
          </p:cNvPr>
          <p:cNvSpPr>
            <a:spLocks noGrp="1"/>
          </p:cNvSpPr>
          <p:nvPr>
            <p:ph type="sldNum" sz="quarter" idx="12"/>
          </p:nvPr>
        </p:nvSpPr>
        <p:spPr/>
        <p:txBody>
          <a:bodyPr/>
          <a:lstStyle/>
          <a:p>
            <a:fld id="{FB3E9B49-1012-49AA-8081-ABB306612549}" type="slidenum">
              <a:rPr lang="zh-TW" altLang="en-US" smtClean="0"/>
              <a:t>‹#›</a:t>
            </a:fld>
            <a:endParaRPr lang="zh-TW" altLang="en-US"/>
          </a:p>
        </p:txBody>
      </p:sp>
    </p:spTree>
    <p:extLst>
      <p:ext uri="{BB962C8B-B14F-4D97-AF65-F5344CB8AC3E}">
        <p14:creationId xmlns:p14="http://schemas.microsoft.com/office/powerpoint/2010/main" val="4099016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F3C07572-142A-4E4A-868F-2F7B38673F48}"/>
              </a:ext>
            </a:extLst>
          </p:cNvPr>
          <p:cNvSpPr>
            <a:spLocks noGrp="1"/>
          </p:cNvSpPr>
          <p:nvPr>
            <p:ph type="dt" sz="half" idx="10"/>
          </p:nvPr>
        </p:nvSpPr>
        <p:spPr/>
        <p:txBody>
          <a:bodyPr/>
          <a:lstStyle/>
          <a:p>
            <a:fld id="{4232369F-48AA-4B48-9B71-5D6C5786B3E6}" type="datetime1">
              <a:rPr lang="zh-TW" altLang="en-US" smtClean="0"/>
              <a:t>2022/5/9</a:t>
            </a:fld>
            <a:endParaRPr lang="zh-TW" altLang="en-US"/>
          </a:p>
        </p:txBody>
      </p:sp>
      <p:sp>
        <p:nvSpPr>
          <p:cNvPr id="3" name="頁尾版面配置區 2">
            <a:extLst>
              <a:ext uri="{FF2B5EF4-FFF2-40B4-BE49-F238E27FC236}">
                <a16:creationId xmlns:a16="http://schemas.microsoft.com/office/drawing/2014/main" id="{018933A0-7787-4079-98E3-91E0CC0363E6}"/>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2E67759E-20FB-4FBD-A36B-CAC7B86AAAA0}"/>
              </a:ext>
            </a:extLst>
          </p:cNvPr>
          <p:cNvSpPr>
            <a:spLocks noGrp="1"/>
          </p:cNvSpPr>
          <p:nvPr>
            <p:ph type="sldNum" sz="quarter" idx="12"/>
          </p:nvPr>
        </p:nvSpPr>
        <p:spPr/>
        <p:txBody>
          <a:bodyPr/>
          <a:lstStyle/>
          <a:p>
            <a:fld id="{FB3E9B49-1012-49AA-8081-ABB306612549}" type="slidenum">
              <a:rPr lang="zh-TW" altLang="en-US" smtClean="0"/>
              <a:t>‹#›</a:t>
            </a:fld>
            <a:endParaRPr lang="zh-TW" altLang="en-US"/>
          </a:p>
        </p:txBody>
      </p:sp>
    </p:spTree>
    <p:extLst>
      <p:ext uri="{BB962C8B-B14F-4D97-AF65-F5344CB8AC3E}">
        <p14:creationId xmlns:p14="http://schemas.microsoft.com/office/powerpoint/2010/main" val="221528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E7370C-120A-4A0C-B605-BF0B7867E2B0}"/>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DEF7DB97-5934-4DC7-931E-A33913F198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ABDFBDE1-41D8-4FD1-ACCB-1CC5FCFDF0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a:extLst>
              <a:ext uri="{FF2B5EF4-FFF2-40B4-BE49-F238E27FC236}">
                <a16:creationId xmlns:a16="http://schemas.microsoft.com/office/drawing/2014/main" id="{DFCE1363-F3A5-4121-9AE8-97EEC95CA20F}"/>
              </a:ext>
            </a:extLst>
          </p:cNvPr>
          <p:cNvSpPr>
            <a:spLocks noGrp="1"/>
          </p:cNvSpPr>
          <p:nvPr>
            <p:ph type="dt" sz="half" idx="10"/>
          </p:nvPr>
        </p:nvSpPr>
        <p:spPr/>
        <p:txBody>
          <a:bodyPr/>
          <a:lstStyle/>
          <a:p>
            <a:fld id="{9C589FA2-50C3-4458-AE8C-3DD6DE2DBB3B}" type="datetime1">
              <a:rPr lang="zh-TW" altLang="en-US" smtClean="0"/>
              <a:t>2022/5/9</a:t>
            </a:fld>
            <a:endParaRPr lang="zh-TW" altLang="en-US"/>
          </a:p>
        </p:txBody>
      </p:sp>
      <p:sp>
        <p:nvSpPr>
          <p:cNvPr id="6" name="頁尾版面配置區 5">
            <a:extLst>
              <a:ext uri="{FF2B5EF4-FFF2-40B4-BE49-F238E27FC236}">
                <a16:creationId xmlns:a16="http://schemas.microsoft.com/office/drawing/2014/main" id="{9A73486E-8394-4F78-A0B2-F3D6A3B6E98C}"/>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0ACD7C2-11DE-4189-9D6E-90B2C6F336D3}"/>
              </a:ext>
            </a:extLst>
          </p:cNvPr>
          <p:cNvSpPr>
            <a:spLocks noGrp="1"/>
          </p:cNvSpPr>
          <p:nvPr>
            <p:ph type="sldNum" sz="quarter" idx="12"/>
          </p:nvPr>
        </p:nvSpPr>
        <p:spPr/>
        <p:txBody>
          <a:bodyPr/>
          <a:lstStyle/>
          <a:p>
            <a:fld id="{FB3E9B49-1012-49AA-8081-ABB306612549}" type="slidenum">
              <a:rPr lang="zh-TW" altLang="en-US" smtClean="0"/>
              <a:t>‹#›</a:t>
            </a:fld>
            <a:endParaRPr lang="zh-TW" altLang="en-US"/>
          </a:p>
        </p:txBody>
      </p:sp>
    </p:spTree>
    <p:extLst>
      <p:ext uri="{BB962C8B-B14F-4D97-AF65-F5344CB8AC3E}">
        <p14:creationId xmlns:p14="http://schemas.microsoft.com/office/powerpoint/2010/main" val="100773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D4D3CF62-B3C0-4F46-9F2F-4444A9F848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CAAE833D-06CD-42FF-8024-3E91E3B8F9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38330659-69D3-42D8-9BFB-820E281CD6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6FEF4-D9E6-4F2B-BB38-5CDB0C53714A}" type="datetime1">
              <a:rPr lang="zh-TW" altLang="en-US" smtClean="0"/>
              <a:t>2022/5/9</a:t>
            </a:fld>
            <a:endParaRPr lang="zh-TW" altLang="en-US"/>
          </a:p>
        </p:txBody>
      </p:sp>
      <p:sp>
        <p:nvSpPr>
          <p:cNvPr id="5" name="頁尾版面配置區 4">
            <a:extLst>
              <a:ext uri="{FF2B5EF4-FFF2-40B4-BE49-F238E27FC236}">
                <a16:creationId xmlns:a16="http://schemas.microsoft.com/office/drawing/2014/main" id="{00E116C9-CD54-4E69-B700-06CF2AEA39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1E1E9EDE-F846-43D7-BC49-B9CEB4892A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3E9B49-1012-49AA-8081-ABB306612549}" type="slidenum">
              <a:rPr lang="zh-TW" altLang="en-US" smtClean="0"/>
              <a:t>‹#›</a:t>
            </a:fld>
            <a:endParaRPr lang="zh-TW" altLang="en-US"/>
          </a:p>
        </p:txBody>
      </p:sp>
    </p:spTree>
    <p:extLst>
      <p:ext uri="{BB962C8B-B14F-4D97-AF65-F5344CB8AC3E}">
        <p14:creationId xmlns:p14="http://schemas.microsoft.com/office/powerpoint/2010/main" val="3988764529"/>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49"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5.wdp"/><Relationship Id="rId3" Type="http://schemas.openxmlformats.org/officeDocument/2006/relationships/image" Target="../media/image4.jpeg"/><Relationship Id="rId7" Type="http://schemas.microsoft.com/office/2007/relationships/hdphoto" Target="../media/hdphoto2.wdp"/><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8.png"/><Relationship Id="rId4" Type="http://schemas.openxmlformats.org/officeDocument/2006/relationships/image" Target="../media/image5.png"/><Relationship Id="rId9"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microsoft.com/office/2007/relationships/hdphoto" Target="../media/hdphoto16.wdp"/></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microsoft.com/office/2007/relationships/hdphoto" Target="../media/hdphoto17.wdp"/></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18.wdp"/></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microsoft.com/office/2007/relationships/hdphoto" Target="../media/hdphoto19.wdp"/></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microsoft.com/office/2007/relationships/hdphoto" Target="../media/hdphoto20.wdp"/></Relationships>
</file>

<file path=ppt/slides/_rels/slide1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microsoft.com/office/2007/relationships/hdphoto" Target="../media/hdphoto21.wdp"/></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22.wdp"/></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microsoft.com/office/2007/relationships/hdphoto" Target="../media/hdphoto23.wdp"/><Relationship Id="rId5" Type="http://schemas.openxmlformats.org/officeDocument/2006/relationships/image" Target="../media/image31.png"/><Relationship Id="rId4" Type="http://schemas.microsoft.com/office/2007/relationships/hdphoto" Target="../media/hdphoto12.wdp"/></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png"/><Relationship Id="rId7" Type="http://schemas.microsoft.com/office/2007/relationships/hdphoto" Target="../media/hdphoto25.wdp"/><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34.png"/><Relationship Id="rId5" Type="http://schemas.microsoft.com/office/2007/relationships/hdphoto" Target="../media/hdphoto24.wdp"/><Relationship Id="rId4" Type="http://schemas.openxmlformats.org/officeDocument/2006/relationships/image" Target="../media/image33.png"/><Relationship Id="rId9" Type="http://schemas.microsoft.com/office/2007/relationships/hdphoto" Target="../media/hdphoto26.wdp"/></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7.wdp"/><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2.png"/><Relationship Id="rId5" Type="http://schemas.microsoft.com/office/2007/relationships/hdphoto" Target="../media/hdphoto6.wdp"/><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chart" Target="../charts/chart7.xml"/><Relationship Id="rId4" Type="http://schemas.openxmlformats.org/officeDocument/2006/relationships/chart" Target="../charts/chart6.xml"/></Relationships>
</file>

<file path=ppt/slides/_rels/slide24.xml.rels><?xml version="1.0" encoding="UTF-8" standalone="yes"?>
<Relationships xmlns="http://schemas.openxmlformats.org/package/2006/relationships"><Relationship Id="rId3" Type="http://schemas.openxmlformats.org/officeDocument/2006/relationships/chart" Target="../charts/chart8.xml"/><Relationship Id="rId7" Type="http://schemas.microsoft.com/office/2007/relationships/hdphoto" Target="../media/hdphoto27.wdp"/><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chart" Target="../charts/chart10.xml"/><Relationship Id="rId4" Type="http://schemas.openxmlformats.org/officeDocument/2006/relationships/chart" Target="../charts/chart9.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chart" Target="../charts/chart12.xml"/><Relationship Id="rId5" Type="http://schemas.openxmlformats.org/officeDocument/2006/relationships/chart" Target="../charts/chart11.xml"/><Relationship Id="rId4" Type="http://schemas.microsoft.com/office/2007/relationships/hdphoto" Target="../media/hdphoto28.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microsoft.com/office/2007/relationships/hdphoto" Target="../media/hdphoto31.wdp"/><Relationship Id="rId3" Type="http://schemas.openxmlformats.org/officeDocument/2006/relationships/image" Target="../media/image38.png"/><Relationship Id="rId7" Type="http://schemas.openxmlformats.org/officeDocument/2006/relationships/image" Target="../media/image40.png"/><Relationship Id="rId12" Type="http://schemas.microsoft.com/office/2007/relationships/hdphoto" Target="../media/hdphoto33.wdp"/><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microsoft.com/office/2007/relationships/hdphoto" Target="../media/hdphoto30.wdp"/><Relationship Id="rId11" Type="http://schemas.openxmlformats.org/officeDocument/2006/relationships/image" Target="../media/image42.png"/><Relationship Id="rId5" Type="http://schemas.openxmlformats.org/officeDocument/2006/relationships/image" Target="../media/image39.png"/><Relationship Id="rId10" Type="http://schemas.microsoft.com/office/2007/relationships/hdphoto" Target="../media/hdphoto32.wdp"/><Relationship Id="rId4" Type="http://schemas.microsoft.com/office/2007/relationships/hdphoto" Target="../media/hdphoto29.wdp"/><Relationship Id="rId9"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image" Target="../media/image43.png"/><Relationship Id="rId7"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microsoft.com/office/2007/relationships/hdphoto" Target="../media/hdphoto35.wdp"/><Relationship Id="rId5" Type="http://schemas.openxmlformats.org/officeDocument/2006/relationships/image" Target="../media/image44.png"/><Relationship Id="rId4" Type="http://schemas.microsoft.com/office/2007/relationships/hdphoto" Target="../media/hdphoto34.wdp"/></Relationships>
</file>

<file path=ppt/slides/_rels/slide29.xml.rels><?xml version="1.0" encoding="UTF-8" standalone="yes"?>
<Relationships xmlns="http://schemas.openxmlformats.org/package/2006/relationships"><Relationship Id="rId8" Type="http://schemas.microsoft.com/office/2007/relationships/hdphoto" Target="../media/hdphoto38.wdp"/><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microsoft.com/office/2007/relationships/hdphoto" Target="../media/hdphoto37.wdp"/><Relationship Id="rId5" Type="http://schemas.openxmlformats.org/officeDocument/2006/relationships/image" Target="../media/image46.png"/><Relationship Id="rId10" Type="http://schemas.microsoft.com/office/2007/relationships/hdphoto" Target="../media/hdphoto1.wdp"/><Relationship Id="rId4" Type="http://schemas.microsoft.com/office/2007/relationships/hdphoto" Target="../media/hdphoto36.wdp"/><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8.wdp"/></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microsoft.com/office/2007/relationships/hdphoto" Target="../media/hdphoto40.wdp"/><Relationship Id="rId5" Type="http://schemas.openxmlformats.org/officeDocument/2006/relationships/image" Target="../media/image49.png"/><Relationship Id="rId4" Type="http://schemas.microsoft.com/office/2007/relationships/hdphoto" Target="../media/hdphoto39.wdp"/></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microsoft.com/office/2007/relationships/hdphoto" Target="../media/hdphoto10.wdp"/><Relationship Id="rId11" Type="http://schemas.microsoft.com/office/2007/relationships/hdphoto" Target="../media/hdphoto12.wdp"/><Relationship Id="rId5" Type="http://schemas.openxmlformats.org/officeDocument/2006/relationships/image" Target="../media/image16.png"/><Relationship Id="rId10" Type="http://schemas.openxmlformats.org/officeDocument/2006/relationships/image" Target="../media/image19.png"/><Relationship Id="rId4" Type="http://schemas.microsoft.com/office/2007/relationships/hdphoto" Target="../media/hdphoto9.wdp"/><Relationship Id="rId9" Type="http://schemas.microsoft.com/office/2007/relationships/hdphoto" Target="../media/hdphoto11.wdp"/></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3.wdp"/></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microsoft.com/office/2007/relationships/hdphoto" Target="../media/hdphoto15.wdp"/><Relationship Id="rId5" Type="http://schemas.openxmlformats.org/officeDocument/2006/relationships/image" Target="../media/image22.png"/><Relationship Id="rId4" Type="http://schemas.microsoft.com/office/2007/relationships/hdphoto" Target="../media/hdphoto14.wdp"/></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microsoft.com/office/2007/relationships/hdphoto" Target="../media/hdphoto16.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453A0564-6F05-4A09-8E86-28879FA23242}"/>
              </a:ext>
            </a:extLst>
          </p:cNvPr>
          <p:cNvPicPr>
            <a:picLocks noChangeAspect="1"/>
          </p:cNvPicPr>
          <p:nvPr/>
        </p:nvPicPr>
        <p:blipFill>
          <a:blip r:embed="rId3"/>
          <a:stretch>
            <a:fillRect/>
          </a:stretch>
        </p:blipFill>
        <p:spPr>
          <a:xfrm rot="16200000" flipH="1">
            <a:off x="-950493" y="950495"/>
            <a:ext cx="6858001" cy="4957013"/>
          </a:xfrm>
          <a:prstGeom prst="rect">
            <a:avLst/>
          </a:prstGeom>
        </p:spPr>
      </p:pic>
      <p:sp>
        <p:nvSpPr>
          <p:cNvPr id="8" name="矩形 7">
            <a:extLst>
              <a:ext uri="{FF2B5EF4-FFF2-40B4-BE49-F238E27FC236}">
                <a16:creationId xmlns:a16="http://schemas.microsoft.com/office/drawing/2014/main" id="{206E7F88-0A2F-4300-A267-496B90CBE5B0}"/>
              </a:ext>
            </a:extLst>
          </p:cNvPr>
          <p:cNvSpPr/>
          <p:nvPr/>
        </p:nvSpPr>
        <p:spPr>
          <a:xfrm rot="16200000" flipH="1">
            <a:off x="5145506" y="-183727"/>
            <a:ext cx="6858001" cy="723498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6" name="矩形 15">
            <a:extLst>
              <a:ext uri="{FF2B5EF4-FFF2-40B4-BE49-F238E27FC236}">
                <a16:creationId xmlns:a16="http://schemas.microsoft.com/office/drawing/2014/main" id="{71336FB3-5BD4-4CC1-9709-82EAEF66A9FE}"/>
              </a:ext>
            </a:extLst>
          </p:cNvPr>
          <p:cNvSpPr/>
          <p:nvPr/>
        </p:nvSpPr>
        <p:spPr>
          <a:xfrm>
            <a:off x="11919285" y="-13233"/>
            <a:ext cx="272715" cy="6876000"/>
          </a:xfrm>
          <a:prstGeom prst="rect">
            <a:avLst/>
          </a:prstGeom>
          <a:solidFill>
            <a:srgbClr val="CCC4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 name="直線接點 12">
            <a:extLst>
              <a:ext uri="{FF2B5EF4-FFF2-40B4-BE49-F238E27FC236}">
                <a16:creationId xmlns:a16="http://schemas.microsoft.com/office/drawing/2014/main" id="{7DE9F1B8-DD82-4371-B5FA-1CBABA246E5C}"/>
              </a:ext>
            </a:extLst>
          </p:cNvPr>
          <p:cNvCxnSpPr/>
          <p:nvPr/>
        </p:nvCxnSpPr>
        <p:spPr>
          <a:xfrm>
            <a:off x="0" y="128337"/>
            <a:ext cx="1219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線接點 13">
            <a:extLst>
              <a:ext uri="{FF2B5EF4-FFF2-40B4-BE49-F238E27FC236}">
                <a16:creationId xmlns:a16="http://schemas.microsoft.com/office/drawing/2014/main" id="{A77F1AAB-CF3B-4B31-B6E2-EF11585249B9}"/>
              </a:ext>
            </a:extLst>
          </p:cNvPr>
          <p:cNvCxnSpPr/>
          <p:nvPr/>
        </p:nvCxnSpPr>
        <p:spPr>
          <a:xfrm>
            <a:off x="0" y="6737684"/>
            <a:ext cx="1219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id="{34724E7C-7036-4BBB-B318-1821313C5297}"/>
              </a:ext>
            </a:extLst>
          </p:cNvPr>
          <p:cNvSpPr/>
          <p:nvPr/>
        </p:nvSpPr>
        <p:spPr>
          <a:xfrm>
            <a:off x="5275388" y="898836"/>
            <a:ext cx="6325522" cy="1323439"/>
          </a:xfrm>
          <a:prstGeom prst="rect">
            <a:avLst/>
          </a:prstGeom>
        </p:spPr>
        <p:txBody>
          <a:bodyPr wrap="square">
            <a:spAutoFit/>
          </a:bodyPr>
          <a:lstStyle/>
          <a:p>
            <a:r>
              <a:rPr lang="zh-TW" altLang="zh-TW" sz="4000" b="1" dirty="0">
                <a:solidFill>
                  <a:schemeClr val="bg1"/>
                </a:solidFill>
                <a:effectLst>
                  <a:outerShdw blurRad="50800" dist="38100" dir="5400000" algn="t">
                    <a:srgbClr val="000000">
                      <a:alpha val="40000"/>
                    </a:srgbClr>
                  </a:outerShdw>
                </a:effectLst>
                <a:latin typeface="微軟正黑體" panose="020B0604030504040204" pitchFamily="34" charset="-120"/>
                <a:ea typeface="微軟正黑體" panose="020B0604030504040204" pitchFamily="34" charset="-120"/>
                <a:cs typeface="標楷體" panose="03000509000000000000" pitchFamily="65" charset="-120"/>
              </a:rPr>
              <a:t>應用機器學習建立單位健保欠費催繳後繳納預測模型</a:t>
            </a:r>
            <a:endParaRPr lang="zh-TW" altLang="en-US" sz="4000" dirty="0">
              <a:solidFill>
                <a:schemeClr val="bg1"/>
              </a:solidFill>
              <a:latin typeface="微軟正黑體" panose="020B0604030504040204" pitchFamily="34" charset="-120"/>
              <a:ea typeface="微軟正黑體" panose="020B0604030504040204" pitchFamily="34" charset="-120"/>
            </a:endParaRPr>
          </a:p>
        </p:txBody>
      </p:sp>
      <p:pic>
        <p:nvPicPr>
          <p:cNvPr id="18" name="圖片 17">
            <a:extLst>
              <a:ext uri="{FF2B5EF4-FFF2-40B4-BE49-F238E27FC236}">
                <a16:creationId xmlns:a16="http://schemas.microsoft.com/office/drawing/2014/main" id="{FABA2EBB-56B1-48C8-8905-E39C7138C0A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667" b="97000" l="3667" r="97333">
                        <a14:foregroundMark x1="38333" y1="6333" x2="38333" y2="6333"/>
                        <a14:foregroundMark x1="45333" y1="7000" x2="20000" y2="14667"/>
                        <a14:foregroundMark x1="20000" y1="14667" x2="15333" y2="28333"/>
                        <a14:foregroundMark x1="14333" y1="32333" x2="12333" y2="54333"/>
                        <a14:foregroundMark x1="11333" y1="32000" x2="3667" y2="65333"/>
                        <a14:foregroundMark x1="10667" y1="42667" x2="10667" y2="75000"/>
                        <a14:foregroundMark x1="8667" y1="61333" x2="27667" y2="85333"/>
                        <a14:foregroundMark x1="8667" y1="65333" x2="22333" y2="87000"/>
                        <a14:foregroundMark x1="22333" y1="87000" x2="43667" y2="92667"/>
                        <a14:foregroundMark x1="34000" y1="88000" x2="63333" y2="92000"/>
                        <a14:foregroundMark x1="7333" y1="51667" x2="10667" y2="68000"/>
                        <a14:foregroundMark x1="12333" y1="27000" x2="61333" y2="3333"/>
                        <a14:foregroundMark x1="60000" y1="7333" x2="81000" y2="22667"/>
                        <a14:foregroundMark x1="81000" y1="22667" x2="87333" y2="30333"/>
                        <a14:foregroundMark x1="88000" y1="35000" x2="95333" y2="64000"/>
                        <a14:foregroundMark x1="94333" y1="60667" x2="64333" y2="91000"/>
                        <a14:foregroundMark x1="41000" y1="95333" x2="56333" y2="94333"/>
                        <a14:foregroundMark x1="72000" y1="89333" x2="90667" y2="71667"/>
                        <a14:foregroundMark x1="90667" y1="71667" x2="94333" y2="46667"/>
                        <a14:foregroundMark x1="94333" y1="46667" x2="85667" y2="24000"/>
                        <a14:foregroundMark x1="85667" y1="24000" x2="39333" y2="4667"/>
                        <a14:foregroundMark x1="47333" y1="2667" x2="77667" y2="15333"/>
                        <a14:foregroundMark x1="77333" y1="13333" x2="94333" y2="32667"/>
                        <a14:foregroundMark x1="94333" y1="32667" x2="95333" y2="33000"/>
                        <a14:foregroundMark x1="43667" y1="4333" x2="47000" y2="4667"/>
                        <a14:foregroundMark x1="28333" y1="10000" x2="31333" y2="11667"/>
                        <a14:foregroundMark x1="31000" y1="7333" x2="11667" y2="22667"/>
                        <a14:foregroundMark x1="11667" y1="22667" x2="10000" y2="26000"/>
                        <a14:foregroundMark x1="33000" y1="12333" x2="19667" y2="20667"/>
                        <a14:foregroundMark x1="26667" y1="9000" x2="19000" y2="14333"/>
                        <a14:foregroundMark x1="20667" y1="23333" x2="16000" y2="27000"/>
                        <a14:foregroundMark x1="33000" y1="92667" x2="48000" y2="97000"/>
                        <a14:foregroundMark x1="97333" y1="43667" x2="95333" y2="53333"/>
                        <a14:foregroundMark x1="56333" y1="29333" x2="55333" y2="60000"/>
                        <a14:foregroundMark x1="39333" y1="31000" x2="36667" y2="63333"/>
                        <a14:foregroundMark x1="31333" y1="29667" x2="31333" y2="67667"/>
                        <a14:foregroundMark x1="18667" y1="32333" x2="18667" y2="75000"/>
                        <a14:foregroundMark x1="33000" y1="28667" x2="25000" y2="68000"/>
                        <a14:foregroundMark x1="23333" y1="35667" x2="62333" y2="80333"/>
                        <a14:foregroundMark x1="42667" y1="24333" x2="74667" y2="68667"/>
                        <a14:foregroundMark x1="67000" y1="23333" x2="88333" y2="51000"/>
                        <a14:foregroundMark x1="66000" y1="30333" x2="66000" y2="30333"/>
                        <a14:foregroundMark x1="62667" y1="28333" x2="64000" y2="31333"/>
                        <a14:foregroundMark x1="81333" y1="57000" x2="67333" y2="76667"/>
                        <a14:foregroundMark x1="67333" y1="76667" x2="50667" y2="83000"/>
                      </a14:backgroundRemoval>
                    </a14:imgEffect>
                  </a14:imgLayer>
                </a14:imgProps>
              </a:ext>
            </a:extLst>
          </a:blip>
          <a:stretch>
            <a:fillRect/>
          </a:stretch>
        </p:blipFill>
        <p:spPr>
          <a:xfrm>
            <a:off x="11036096" y="5905708"/>
            <a:ext cx="748106" cy="748106"/>
          </a:xfrm>
          <a:prstGeom prst="rect">
            <a:avLst/>
          </a:prstGeom>
        </p:spPr>
      </p:pic>
      <p:pic>
        <p:nvPicPr>
          <p:cNvPr id="3" name="圖片 2">
            <a:extLst>
              <a:ext uri="{FF2B5EF4-FFF2-40B4-BE49-F238E27FC236}">
                <a16:creationId xmlns:a16="http://schemas.microsoft.com/office/drawing/2014/main" id="{D47DC9C9-02C6-4487-92AD-338220005670}"/>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6494" b="97403" l="885" r="97788">
                        <a14:foregroundMark x1="5310" y1="48485" x2="5310" y2="48485"/>
                        <a14:foregroundMark x1="52212" y1="92641" x2="52212" y2="92641"/>
                        <a14:foregroundMark x1="94690" y1="52814" x2="94690" y2="52814"/>
                        <a14:foregroundMark x1="49115" y1="6926" x2="49115" y2="6926"/>
                        <a14:foregroundMark x1="47788" y1="97403" x2="47788" y2="97403"/>
                        <a14:foregroundMark x1="97788" y1="47186" x2="97788" y2="47186"/>
                        <a14:foregroundMark x1="885" y1="50649" x2="885" y2="50649"/>
                      </a14:backgroundRemoval>
                    </a14:imgEffect>
                  </a14:imgLayer>
                </a14:imgProps>
              </a:ext>
              <a:ext uri="{28A0092B-C50C-407E-A947-70E740481C1C}">
                <a14:useLocalDpi xmlns:a14="http://schemas.microsoft.com/office/drawing/2010/main" val="0"/>
              </a:ext>
            </a:extLst>
          </a:blip>
          <a:stretch>
            <a:fillRect/>
          </a:stretch>
        </p:blipFill>
        <p:spPr>
          <a:xfrm>
            <a:off x="1517396" y="2648068"/>
            <a:ext cx="493091" cy="504000"/>
          </a:xfrm>
          <a:prstGeom prst="rect">
            <a:avLst/>
          </a:prstGeom>
        </p:spPr>
      </p:pic>
      <p:pic>
        <p:nvPicPr>
          <p:cNvPr id="20" name="圖片 19">
            <a:extLst>
              <a:ext uri="{FF2B5EF4-FFF2-40B4-BE49-F238E27FC236}">
                <a16:creationId xmlns:a16="http://schemas.microsoft.com/office/drawing/2014/main" id="{EA630EE4-C021-4084-8D7E-E6D6B7537D10}"/>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4701" b="94872" l="5462" r="96218">
                        <a14:foregroundMark x1="6303" y1="10256" x2="6303" y2="10256"/>
                        <a14:foregroundMark x1="18487" y1="5128" x2="18487" y2="5128"/>
                        <a14:foregroundMark x1="24370" y1="59829" x2="24370" y2="59829"/>
                        <a14:foregroundMark x1="7563" y1="83333" x2="7563" y2="83333"/>
                        <a14:foregroundMark x1="21008" y1="95299" x2="21008" y2="95299"/>
                        <a14:foregroundMark x1="15546" y1="94017" x2="15546" y2="94017"/>
                        <a14:foregroundMark x1="5882" y1="76068" x2="5882" y2="76068"/>
                        <a14:foregroundMark x1="96218" y1="19658" x2="96218" y2="19658"/>
                        <a14:foregroundMark x1="91176" y1="92735" x2="91176" y2="92735"/>
                        <a14:foregroundMark x1="95378" y1="68803" x2="95378" y2="68803"/>
                      </a14:backgroundRemoval>
                    </a14:imgEffect>
                  </a14:imgLayer>
                </a14:imgProps>
              </a:ext>
              <a:ext uri="{28A0092B-C50C-407E-A947-70E740481C1C}">
                <a14:useLocalDpi xmlns:a14="http://schemas.microsoft.com/office/drawing/2010/main" val="0"/>
              </a:ext>
            </a:extLst>
          </a:blip>
          <a:stretch>
            <a:fillRect/>
          </a:stretch>
        </p:blipFill>
        <p:spPr>
          <a:xfrm>
            <a:off x="3293400" y="1282525"/>
            <a:ext cx="465015" cy="457200"/>
          </a:xfrm>
          <a:prstGeom prst="rect">
            <a:avLst/>
          </a:prstGeom>
        </p:spPr>
      </p:pic>
      <p:sp>
        <p:nvSpPr>
          <p:cNvPr id="2" name="文字方塊 1">
            <a:extLst>
              <a:ext uri="{FF2B5EF4-FFF2-40B4-BE49-F238E27FC236}">
                <a16:creationId xmlns:a16="http://schemas.microsoft.com/office/drawing/2014/main" id="{651F147C-532B-4410-ABF5-8925A61B519F}"/>
              </a:ext>
            </a:extLst>
          </p:cNvPr>
          <p:cNvSpPr txBox="1"/>
          <p:nvPr/>
        </p:nvSpPr>
        <p:spPr>
          <a:xfrm rot="20787610">
            <a:off x="7785346" y="3787225"/>
            <a:ext cx="3756401" cy="478645"/>
          </a:xfrm>
          <a:prstGeom prst="rect">
            <a:avLst/>
          </a:prstGeom>
          <a:noFill/>
        </p:spPr>
        <p:txBody>
          <a:bodyPr wrap="square" rtlCol="0">
            <a:prstTxWarp prst="textInflateTop">
              <a:avLst/>
            </a:prstTxWarp>
            <a:spAutoFit/>
          </a:bodyPr>
          <a:lstStyle/>
          <a:p>
            <a:r>
              <a:rPr lang="en-US" altLang="zh-TW" dirty="0">
                <a:ln>
                  <a:solidFill>
                    <a:schemeClr val="accent1">
                      <a:lumMod val="75000"/>
                    </a:schemeClr>
                  </a:solidFill>
                </a:ln>
                <a:solidFill>
                  <a:schemeClr val="accent1">
                    <a:lumMod val="40000"/>
                    <a:lumOff val="60000"/>
                    <a:alpha val="31000"/>
                  </a:schemeClr>
                </a:solidFill>
                <a:latin typeface="Comic Sans MS" panose="030F0702030302020204" pitchFamily="66" charset="0"/>
              </a:rPr>
              <a:t>Machine learning</a:t>
            </a:r>
            <a:endParaRPr lang="zh-TW" altLang="en-US" dirty="0">
              <a:ln>
                <a:solidFill>
                  <a:schemeClr val="accent1">
                    <a:lumMod val="75000"/>
                  </a:schemeClr>
                </a:solidFill>
              </a:ln>
              <a:solidFill>
                <a:schemeClr val="accent1">
                  <a:lumMod val="40000"/>
                  <a:lumOff val="60000"/>
                  <a:alpha val="31000"/>
                </a:schemeClr>
              </a:solidFill>
              <a:latin typeface="Comic Sans MS" panose="030F0702030302020204" pitchFamily="66" charset="0"/>
            </a:endParaRPr>
          </a:p>
        </p:txBody>
      </p:sp>
      <p:pic>
        <p:nvPicPr>
          <p:cNvPr id="7" name="圖片 6">
            <a:extLst>
              <a:ext uri="{FF2B5EF4-FFF2-40B4-BE49-F238E27FC236}">
                <a16:creationId xmlns:a16="http://schemas.microsoft.com/office/drawing/2014/main" id="{BA9366B8-72AE-4208-869A-017E059A3BBA}"/>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023" b="90977" l="6230" r="90820">
                        <a14:foregroundMark x1="17049" y1="19549" x2="17049" y2="29699"/>
                        <a14:foregroundMark x1="12787" y1="31579" x2="17377" y2="31579"/>
                        <a14:foregroundMark x1="10820" y1="32331" x2="13115" y2="70301"/>
                        <a14:foregroundMark x1="17705" y1="37594" x2="18033" y2="72556"/>
                        <a14:foregroundMark x1="6557" y1="33083" x2="6557" y2="33083"/>
                        <a14:foregroundMark x1="43934" y1="24812" x2="43279" y2="60902"/>
                        <a14:foregroundMark x1="54754" y1="32331" x2="55738" y2="62406"/>
                        <a14:foregroundMark x1="42623" y1="60526" x2="50820" y2="67669"/>
                        <a14:foregroundMark x1="51475" y1="60150" x2="60000" y2="65414"/>
                        <a14:foregroundMark x1="55738" y1="25564" x2="57377" y2="34211"/>
                        <a14:foregroundMark x1="36721" y1="90226" x2="36721" y2="90226"/>
                        <a14:foregroundMark x1="50492" y1="86090" x2="50492" y2="89098"/>
                        <a14:foregroundMark x1="60656" y1="91353" x2="60656" y2="91353"/>
                        <a14:foregroundMark x1="83279" y1="32707" x2="86230" y2="80827"/>
                        <a14:foregroundMark x1="90820" y1="33083" x2="84918" y2="69549"/>
                      </a14:backgroundRemoval>
                    </a14:imgEffect>
                  </a14:imgLayer>
                </a14:imgProps>
              </a:ext>
            </a:extLst>
          </a:blip>
          <a:stretch>
            <a:fillRect/>
          </a:stretch>
        </p:blipFill>
        <p:spPr>
          <a:xfrm>
            <a:off x="4121356" y="3164478"/>
            <a:ext cx="577886" cy="503992"/>
          </a:xfrm>
          <a:prstGeom prst="rect">
            <a:avLst/>
          </a:prstGeom>
        </p:spPr>
      </p:pic>
      <p:sp>
        <p:nvSpPr>
          <p:cNvPr id="21" name="矩形 20">
            <a:extLst>
              <a:ext uri="{FF2B5EF4-FFF2-40B4-BE49-F238E27FC236}">
                <a16:creationId xmlns:a16="http://schemas.microsoft.com/office/drawing/2014/main" id="{ECD00311-F465-444F-87B7-D8F4E01A6DDB}"/>
              </a:ext>
            </a:extLst>
          </p:cNvPr>
          <p:cNvSpPr/>
          <p:nvPr/>
        </p:nvSpPr>
        <p:spPr>
          <a:xfrm>
            <a:off x="7051074" y="2310866"/>
            <a:ext cx="4507965" cy="369332"/>
          </a:xfrm>
          <a:prstGeom prst="rect">
            <a:avLst/>
          </a:prstGeom>
        </p:spPr>
        <p:txBody>
          <a:bodyPr wrap="none">
            <a:spAutoFit/>
          </a:bodyPr>
          <a:lstStyle/>
          <a:p>
            <a:r>
              <a:rPr lang="zh-TW" altLang="zh-TW" u="sng"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衛生福利部</a:t>
            </a:r>
            <a:r>
              <a:rPr lang="en-US" altLang="zh-TW" u="sng"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110</a:t>
            </a:r>
            <a:r>
              <a:rPr lang="zh-TW" altLang="zh-TW" u="sng"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年度</a:t>
            </a:r>
            <a:r>
              <a:rPr lang="zh-TW" altLang="zh-TW" u="sng" dirty="0">
                <a:solidFill>
                  <a:schemeClr val="bg1"/>
                </a:solidFill>
                <a:latin typeface="微軟正黑體" panose="020B0604030504040204" pitchFamily="34" charset="-120"/>
                <a:ea typeface="微軟正黑體" panose="020B0604030504040204" pitchFamily="34" charset="-120"/>
              </a:rPr>
              <a:t>自行研究計畫</a:t>
            </a:r>
            <a:r>
              <a:rPr lang="zh-TW" altLang="en-US" u="sng" dirty="0">
                <a:solidFill>
                  <a:schemeClr val="bg1"/>
                </a:solidFill>
                <a:latin typeface="微軟正黑體" panose="020B0604030504040204" pitchFamily="34" charset="-120"/>
                <a:ea typeface="微軟正黑體" panose="020B0604030504040204" pitchFamily="34" charset="-120"/>
              </a:rPr>
              <a:t>－佳作獎</a:t>
            </a:r>
          </a:p>
        </p:txBody>
      </p:sp>
      <p:sp>
        <p:nvSpPr>
          <p:cNvPr id="22" name="文字方塊 21">
            <a:extLst>
              <a:ext uri="{FF2B5EF4-FFF2-40B4-BE49-F238E27FC236}">
                <a16:creationId xmlns:a16="http://schemas.microsoft.com/office/drawing/2014/main" id="{0FA472F2-1C81-46EF-A9BD-11642A1DDCA8}"/>
              </a:ext>
            </a:extLst>
          </p:cNvPr>
          <p:cNvSpPr txBox="1"/>
          <p:nvPr/>
        </p:nvSpPr>
        <p:spPr>
          <a:xfrm>
            <a:off x="8849006" y="2714033"/>
            <a:ext cx="2696572" cy="872418"/>
          </a:xfrm>
          <a:prstGeom prst="rect">
            <a:avLst/>
          </a:prstGeom>
          <a:noFill/>
        </p:spPr>
        <p:txBody>
          <a:bodyPr wrap="none" rtlCol="0">
            <a:spAutoFit/>
          </a:bodyPr>
          <a:lstStyle/>
          <a:p>
            <a:pPr>
              <a:lnSpc>
                <a:spcPct val="150000"/>
              </a:lnSpc>
            </a:pPr>
            <a:r>
              <a:rPr lang="zh-TW" altLang="en-US" dirty="0">
                <a:solidFill>
                  <a:schemeClr val="bg1"/>
                </a:solidFill>
                <a:latin typeface="微軟正黑體" panose="020B0604030504040204" pitchFamily="34" charset="-120"/>
                <a:ea typeface="微軟正黑體" panose="020B0604030504040204" pitchFamily="34" charset="-120"/>
              </a:rPr>
              <a:t>報告日期：</a:t>
            </a:r>
            <a:r>
              <a:rPr lang="en-US" altLang="zh-TW" dirty="0">
                <a:solidFill>
                  <a:schemeClr val="bg1"/>
                </a:solidFill>
                <a:latin typeface="微軟正黑體" panose="020B0604030504040204" pitchFamily="34" charset="-120"/>
                <a:ea typeface="微軟正黑體" panose="020B0604030504040204" pitchFamily="34" charset="-120"/>
              </a:rPr>
              <a:t>111</a:t>
            </a:r>
            <a:r>
              <a:rPr lang="zh-TW" altLang="en-US" dirty="0">
                <a:solidFill>
                  <a:schemeClr val="bg1"/>
                </a:solidFill>
                <a:latin typeface="微軟正黑體" panose="020B0604030504040204" pitchFamily="34" charset="-120"/>
                <a:ea typeface="微軟正黑體" panose="020B0604030504040204" pitchFamily="34" charset="-120"/>
              </a:rPr>
              <a:t>年</a:t>
            </a:r>
            <a:r>
              <a:rPr lang="en-US" altLang="zh-TW" dirty="0">
                <a:solidFill>
                  <a:schemeClr val="bg1"/>
                </a:solidFill>
                <a:latin typeface="微軟正黑體" panose="020B0604030504040204" pitchFamily="34" charset="-120"/>
                <a:ea typeface="微軟正黑體" panose="020B0604030504040204" pitchFamily="34" charset="-120"/>
              </a:rPr>
              <a:t>5</a:t>
            </a:r>
            <a:r>
              <a:rPr lang="zh-TW" altLang="en-US" dirty="0">
                <a:solidFill>
                  <a:schemeClr val="bg1"/>
                </a:solidFill>
                <a:latin typeface="微軟正黑體" panose="020B0604030504040204" pitchFamily="34" charset="-120"/>
                <a:ea typeface="微軟正黑體" panose="020B0604030504040204" pitchFamily="34" charset="-120"/>
              </a:rPr>
              <a:t>月</a:t>
            </a:r>
            <a:r>
              <a:rPr lang="en-US" altLang="zh-TW" dirty="0">
                <a:solidFill>
                  <a:schemeClr val="bg1"/>
                </a:solidFill>
                <a:latin typeface="微軟正黑體" panose="020B0604030504040204" pitchFamily="34" charset="-120"/>
                <a:ea typeface="微軟正黑體" panose="020B0604030504040204" pitchFamily="34" charset="-120"/>
              </a:rPr>
              <a:t>5</a:t>
            </a:r>
            <a:r>
              <a:rPr lang="zh-TW" altLang="en-US" dirty="0">
                <a:solidFill>
                  <a:schemeClr val="bg1"/>
                </a:solidFill>
                <a:latin typeface="微軟正黑體" panose="020B0604030504040204" pitchFamily="34" charset="-120"/>
                <a:ea typeface="微軟正黑體" panose="020B0604030504040204" pitchFamily="34" charset="-120"/>
              </a:rPr>
              <a:t>日</a:t>
            </a:r>
            <a:endParaRPr lang="en-US" altLang="zh-TW" dirty="0">
              <a:solidFill>
                <a:schemeClr val="bg1"/>
              </a:solidFill>
              <a:latin typeface="微軟正黑體" panose="020B0604030504040204" pitchFamily="34" charset="-120"/>
              <a:ea typeface="微軟正黑體" panose="020B0604030504040204" pitchFamily="34" charset="-120"/>
            </a:endParaRPr>
          </a:p>
          <a:p>
            <a:pPr>
              <a:lnSpc>
                <a:spcPct val="150000"/>
              </a:lnSpc>
            </a:pPr>
            <a:r>
              <a:rPr lang="zh-TW" altLang="en-US" dirty="0">
                <a:solidFill>
                  <a:schemeClr val="bg1"/>
                </a:solidFill>
                <a:latin typeface="微軟正黑體" panose="020B0604030504040204" pitchFamily="34" charset="-120"/>
                <a:ea typeface="微軟正黑體" panose="020B0604030504040204" pitchFamily="34" charset="-120"/>
              </a:rPr>
              <a:t>報  告  人：王耘</a:t>
            </a:r>
          </a:p>
        </p:txBody>
      </p:sp>
      <p:sp>
        <p:nvSpPr>
          <p:cNvPr id="23" name="矩形 22">
            <a:extLst>
              <a:ext uri="{FF2B5EF4-FFF2-40B4-BE49-F238E27FC236}">
                <a16:creationId xmlns:a16="http://schemas.microsoft.com/office/drawing/2014/main" id="{5AC1DD2B-F71A-4DAA-944F-1203B82819F7}"/>
              </a:ext>
            </a:extLst>
          </p:cNvPr>
          <p:cNvSpPr/>
          <p:nvPr/>
        </p:nvSpPr>
        <p:spPr>
          <a:xfrm>
            <a:off x="5884738" y="4723673"/>
            <a:ext cx="4108817" cy="369332"/>
          </a:xfrm>
          <a:prstGeom prst="rect">
            <a:avLst/>
          </a:prstGeom>
        </p:spPr>
        <p:txBody>
          <a:bodyPr wrap="none">
            <a:spAutoFit/>
          </a:bodyPr>
          <a:lstStyle/>
          <a:p>
            <a:r>
              <a:rPr lang="zh-TW" altLang="zh-TW"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研究機構：</a:t>
            </a:r>
            <a:r>
              <a:rPr lang="zh-TW" altLang="en-US"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中央</a:t>
            </a:r>
            <a:r>
              <a:rPr lang="zh-TW" altLang="zh-TW"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健</a:t>
            </a:r>
            <a:r>
              <a:rPr lang="zh-TW" altLang="en-US"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康保險</a:t>
            </a:r>
            <a:r>
              <a:rPr lang="zh-TW" altLang="zh-TW"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署北區業務組</a:t>
            </a:r>
            <a:endParaRPr lang="zh-TW" altLang="en-US" dirty="0">
              <a:solidFill>
                <a:schemeClr val="bg1"/>
              </a:solidFill>
              <a:latin typeface="微軟正黑體" panose="020B0604030504040204" pitchFamily="34" charset="-120"/>
              <a:ea typeface="微軟正黑體" panose="020B0604030504040204" pitchFamily="34" charset="-120"/>
            </a:endParaRPr>
          </a:p>
        </p:txBody>
      </p:sp>
      <p:sp>
        <p:nvSpPr>
          <p:cNvPr id="24" name="矩形 23">
            <a:extLst>
              <a:ext uri="{FF2B5EF4-FFF2-40B4-BE49-F238E27FC236}">
                <a16:creationId xmlns:a16="http://schemas.microsoft.com/office/drawing/2014/main" id="{414A105E-C56E-4472-AF0F-54CECEE3C8B3}"/>
              </a:ext>
            </a:extLst>
          </p:cNvPr>
          <p:cNvSpPr/>
          <p:nvPr/>
        </p:nvSpPr>
        <p:spPr>
          <a:xfrm>
            <a:off x="5884738" y="5236493"/>
            <a:ext cx="5493812" cy="369332"/>
          </a:xfrm>
          <a:prstGeom prst="rect">
            <a:avLst/>
          </a:prstGeom>
        </p:spPr>
        <p:txBody>
          <a:bodyPr wrap="none">
            <a:spAutoFit/>
          </a:bodyPr>
          <a:lstStyle/>
          <a:p>
            <a:r>
              <a:rPr lang="zh-TW" altLang="zh-TW"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研究人員：王耘、黎翰境、趙淑華、羅慧梅、楊玉美</a:t>
            </a:r>
            <a:endParaRPr lang="zh-TW" altLang="en-US" dirty="0">
              <a:solidFill>
                <a:schemeClr val="bg1"/>
              </a:solidFill>
              <a:latin typeface="微軟正黑體" panose="020B0604030504040204" pitchFamily="34" charset="-120"/>
              <a:ea typeface="微軟正黑體" panose="020B0604030504040204" pitchFamily="34" charset="-120"/>
            </a:endParaRPr>
          </a:p>
        </p:txBody>
      </p:sp>
      <p:sp>
        <p:nvSpPr>
          <p:cNvPr id="25" name="矩形 24">
            <a:extLst>
              <a:ext uri="{FF2B5EF4-FFF2-40B4-BE49-F238E27FC236}">
                <a16:creationId xmlns:a16="http://schemas.microsoft.com/office/drawing/2014/main" id="{A6DC0D59-78FE-40CE-8C18-FC8E70088C04}"/>
              </a:ext>
            </a:extLst>
          </p:cNvPr>
          <p:cNvSpPr/>
          <p:nvPr/>
        </p:nvSpPr>
        <p:spPr>
          <a:xfrm>
            <a:off x="5884738" y="5749313"/>
            <a:ext cx="4551246" cy="369332"/>
          </a:xfrm>
          <a:prstGeom prst="rect">
            <a:avLst/>
          </a:prstGeom>
        </p:spPr>
        <p:txBody>
          <a:bodyPr wrap="none">
            <a:spAutoFit/>
          </a:bodyPr>
          <a:lstStyle/>
          <a:p>
            <a:r>
              <a:rPr lang="zh-TW" altLang="en-US" dirty="0">
                <a:solidFill>
                  <a:schemeClr val="bg1"/>
                </a:solidFill>
                <a:latin typeface="微軟正黑體" panose="020B0604030504040204" pitchFamily="34" charset="-120"/>
                <a:ea typeface="微軟正黑體" panose="020B0604030504040204" pitchFamily="34" charset="-120"/>
              </a:rPr>
              <a:t>執</a:t>
            </a:r>
            <a:r>
              <a:rPr lang="zh-TW" altLang="zh-TW" dirty="0">
                <a:solidFill>
                  <a:schemeClr val="bg1"/>
                </a:solidFill>
                <a:latin typeface="微軟正黑體" panose="020B0604030504040204" pitchFamily="34" charset="-120"/>
                <a:ea typeface="微軟正黑體" panose="020B0604030504040204" pitchFamily="34" charset="-120"/>
              </a:rPr>
              <a:t>行期間：</a:t>
            </a:r>
            <a:r>
              <a:rPr lang="en-US" altLang="zh-TW" dirty="0">
                <a:solidFill>
                  <a:schemeClr val="bg1"/>
                </a:solidFill>
                <a:latin typeface="微軟正黑體" panose="020B0604030504040204" pitchFamily="34" charset="-120"/>
                <a:ea typeface="微軟正黑體" panose="020B0604030504040204" pitchFamily="34" charset="-120"/>
              </a:rPr>
              <a:t>110</a:t>
            </a:r>
            <a:r>
              <a:rPr lang="zh-TW" altLang="zh-TW" dirty="0">
                <a:solidFill>
                  <a:schemeClr val="bg1"/>
                </a:solidFill>
                <a:latin typeface="微軟正黑體" panose="020B0604030504040204" pitchFamily="34" charset="-120"/>
                <a:ea typeface="微軟正黑體" panose="020B0604030504040204" pitchFamily="34" charset="-120"/>
              </a:rPr>
              <a:t>年</a:t>
            </a:r>
            <a:r>
              <a:rPr lang="en-US" altLang="zh-TW" dirty="0">
                <a:solidFill>
                  <a:schemeClr val="bg1"/>
                </a:solidFill>
                <a:latin typeface="微軟正黑體" panose="020B0604030504040204" pitchFamily="34" charset="-120"/>
                <a:ea typeface="微軟正黑體" panose="020B0604030504040204" pitchFamily="34" charset="-120"/>
              </a:rPr>
              <a:t>1</a:t>
            </a:r>
            <a:r>
              <a:rPr lang="zh-TW" altLang="zh-TW" dirty="0">
                <a:solidFill>
                  <a:schemeClr val="bg1"/>
                </a:solidFill>
                <a:latin typeface="微軟正黑體" panose="020B0604030504040204" pitchFamily="34" charset="-120"/>
                <a:ea typeface="微軟正黑體" panose="020B0604030504040204" pitchFamily="34" charset="-120"/>
              </a:rPr>
              <a:t>月</a:t>
            </a:r>
            <a:r>
              <a:rPr lang="en-US" altLang="zh-TW" dirty="0">
                <a:solidFill>
                  <a:schemeClr val="bg1"/>
                </a:solidFill>
                <a:latin typeface="微軟正黑體" panose="020B0604030504040204" pitchFamily="34" charset="-120"/>
                <a:ea typeface="微軟正黑體" panose="020B0604030504040204" pitchFamily="34" charset="-120"/>
              </a:rPr>
              <a:t>1</a:t>
            </a:r>
            <a:r>
              <a:rPr lang="zh-TW" altLang="zh-TW" dirty="0">
                <a:solidFill>
                  <a:schemeClr val="bg1"/>
                </a:solidFill>
                <a:latin typeface="微軟正黑體" panose="020B0604030504040204" pitchFamily="34" charset="-120"/>
                <a:ea typeface="微軟正黑體" panose="020B0604030504040204" pitchFamily="34" charset="-120"/>
              </a:rPr>
              <a:t>日至</a:t>
            </a:r>
            <a:r>
              <a:rPr lang="en-US" altLang="zh-TW" dirty="0">
                <a:solidFill>
                  <a:schemeClr val="bg1"/>
                </a:solidFill>
                <a:latin typeface="微軟正黑體" panose="020B0604030504040204" pitchFamily="34" charset="-120"/>
                <a:ea typeface="微軟正黑體" panose="020B0604030504040204" pitchFamily="34" charset="-120"/>
              </a:rPr>
              <a:t>110</a:t>
            </a:r>
            <a:r>
              <a:rPr lang="zh-TW" altLang="zh-TW" dirty="0">
                <a:solidFill>
                  <a:schemeClr val="bg1"/>
                </a:solidFill>
                <a:latin typeface="微軟正黑體" panose="020B0604030504040204" pitchFamily="34" charset="-120"/>
                <a:ea typeface="微軟正黑體" panose="020B0604030504040204" pitchFamily="34" charset="-120"/>
              </a:rPr>
              <a:t>年</a:t>
            </a:r>
            <a:r>
              <a:rPr lang="en-US" altLang="zh-TW" dirty="0">
                <a:solidFill>
                  <a:schemeClr val="bg1"/>
                </a:solidFill>
                <a:latin typeface="微軟正黑體" panose="020B0604030504040204" pitchFamily="34" charset="-120"/>
                <a:ea typeface="微軟正黑體" panose="020B0604030504040204" pitchFamily="34" charset="-120"/>
              </a:rPr>
              <a:t>10</a:t>
            </a:r>
            <a:r>
              <a:rPr lang="zh-TW" altLang="zh-TW" dirty="0">
                <a:solidFill>
                  <a:schemeClr val="bg1"/>
                </a:solidFill>
                <a:latin typeface="微軟正黑體" panose="020B0604030504040204" pitchFamily="34" charset="-120"/>
                <a:ea typeface="微軟正黑體" panose="020B0604030504040204" pitchFamily="34" charset="-120"/>
              </a:rPr>
              <a:t>月</a:t>
            </a:r>
            <a:r>
              <a:rPr lang="en-US" altLang="zh-TW" dirty="0">
                <a:solidFill>
                  <a:schemeClr val="bg1"/>
                </a:solidFill>
                <a:latin typeface="微軟正黑體" panose="020B0604030504040204" pitchFamily="34" charset="-120"/>
                <a:ea typeface="微軟正黑體" panose="020B0604030504040204" pitchFamily="34" charset="-120"/>
              </a:rPr>
              <a:t>31</a:t>
            </a:r>
            <a:r>
              <a:rPr lang="zh-TW" altLang="zh-TW" dirty="0">
                <a:solidFill>
                  <a:schemeClr val="bg1"/>
                </a:solidFill>
                <a:latin typeface="微軟正黑體" panose="020B0604030504040204" pitchFamily="34" charset="-120"/>
                <a:ea typeface="微軟正黑體" panose="020B0604030504040204" pitchFamily="34" charset="-120"/>
              </a:rPr>
              <a:t>日</a:t>
            </a:r>
          </a:p>
        </p:txBody>
      </p:sp>
      <p:pic>
        <p:nvPicPr>
          <p:cNvPr id="29" name="圖片 28">
            <a:extLst>
              <a:ext uri="{FF2B5EF4-FFF2-40B4-BE49-F238E27FC236}">
                <a16:creationId xmlns:a16="http://schemas.microsoft.com/office/drawing/2014/main" id="{3ADC95B2-BA7C-4A37-8B76-EBD2656BBCCF}"/>
              </a:ext>
            </a:extLst>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4979" b="95021" l="2586" r="96983">
                        <a14:foregroundMark x1="77155" y1="9129" x2="77155" y2="9129"/>
                        <a14:foregroundMark x1="82328" y1="24896" x2="82328" y2="24896"/>
                        <a14:foregroundMark x1="77155" y1="40249" x2="77155" y2="40249"/>
                        <a14:foregroundMark x1="47845" y1="6639" x2="47845" y2="6639"/>
                        <a14:foregroundMark x1="23707" y1="7884" x2="23707" y2="7884"/>
                        <a14:foregroundMark x1="20259" y1="23651" x2="20259" y2="23651"/>
                        <a14:foregroundMark x1="23276" y1="40249" x2="23276" y2="40249"/>
                        <a14:foregroundMark x1="4310" y1="71784" x2="4310" y2="71784"/>
                        <a14:foregroundMark x1="25431" y1="95021" x2="25431" y2="95021"/>
                        <a14:foregroundMark x1="96983" y1="75519" x2="96983" y2="75519"/>
                        <a14:foregroundMark x1="2586" y1="72614" x2="2586" y2="72614"/>
                        <a14:foregroundMark x1="27155" y1="89212" x2="27155" y2="89212"/>
                      </a14:backgroundRemoval>
                    </a14:imgEffect>
                  </a14:imgLayer>
                </a14:imgProps>
              </a:ext>
              <a:ext uri="{28A0092B-C50C-407E-A947-70E740481C1C}">
                <a14:useLocalDpi xmlns:a14="http://schemas.microsoft.com/office/drawing/2010/main" val="0"/>
              </a:ext>
            </a:extLst>
          </a:blip>
          <a:stretch>
            <a:fillRect/>
          </a:stretch>
        </p:blipFill>
        <p:spPr>
          <a:xfrm>
            <a:off x="5466150" y="4675824"/>
            <a:ext cx="415867" cy="432000"/>
          </a:xfrm>
          <a:prstGeom prst="rect">
            <a:avLst/>
          </a:prstGeom>
        </p:spPr>
      </p:pic>
      <p:pic>
        <p:nvPicPr>
          <p:cNvPr id="30" name="圖片 29">
            <a:extLst>
              <a:ext uri="{FF2B5EF4-FFF2-40B4-BE49-F238E27FC236}">
                <a16:creationId xmlns:a16="http://schemas.microsoft.com/office/drawing/2014/main" id="{F56239CA-1CB8-4B42-8BAC-AB3A68D8BCA9}"/>
              </a:ext>
            </a:extLst>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4979" b="95021" l="2586" r="96983">
                        <a14:foregroundMark x1="77155" y1="9129" x2="77155" y2="9129"/>
                        <a14:foregroundMark x1="82328" y1="24896" x2="82328" y2="24896"/>
                        <a14:foregroundMark x1="77155" y1="40249" x2="77155" y2="40249"/>
                        <a14:foregroundMark x1="47845" y1="6639" x2="47845" y2="6639"/>
                        <a14:foregroundMark x1="23707" y1="7884" x2="23707" y2="7884"/>
                        <a14:foregroundMark x1="20259" y1="23651" x2="20259" y2="23651"/>
                        <a14:foregroundMark x1="23276" y1="40249" x2="23276" y2="40249"/>
                        <a14:foregroundMark x1="4310" y1="71784" x2="4310" y2="71784"/>
                        <a14:foregroundMark x1="25431" y1="95021" x2="25431" y2="95021"/>
                        <a14:foregroundMark x1="96983" y1="75519" x2="96983" y2="75519"/>
                        <a14:foregroundMark x1="2586" y1="72614" x2="2586" y2="72614"/>
                        <a14:foregroundMark x1="27155" y1="89212" x2="27155" y2="89212"/>
                      </a14:backgroundRemoval>
                    </a14:imgEffect>
                  </a14:imgLayer>
                </a14:imgProps>
              </a:ext>
              <a:ext uri="{28A0092B-C50C-407E-A947-70E740481C1C}">
                <a14:useLocalDpi xmlns:a14="http://schemas.microsoft.com/office/drawing/2010/main" val="0"/>
              </a:ext>
            </a:extLst>
          </a:blip>
          <a:stretch>
            <a:fillRect/>
          </a:stretch>
        </p:blipFill>
        <p:spPr>
          <a:xfrm>
            <a:off x="5466150" y="5190135"/>
            <a:ext cx="415867" cy="432000"/>
          </a:xfrm>
          <a:prstGeom prst="rect">
            <a:avLst/>
          </a:prstGeom>
        </p:spPr>
      </p:pic>
      <p:pic>
        <p:nvPicPr>
          <p:cNvPr id="31" name="圖片 30">
            <a:extLst>
              <a:ext uri="{FF2B5EF4-FFF2-40B4-BE49-F238E27FC236}">
                <a16:creationId xmlns:a16="http://schemas.microsoft.com/office/drawing/2014/main" id="{2CBD2E9A-2FBD-4B43-AD1E-8BFAAC8C75A4}"/>
              </a:ext>
            </a:extLst>
          </p:cNvPr>
          <p:cNvPicPr>
            <a:picLocks noChangeAspect="1"/>
          </p:cNvPicPr>
          <p:nvPr/>
        </p:nvPicPr>
        <p:blipFill>
          <a:blip r:embed="rId12" cstate="print">
            <a:extLst>
              <a:ext uri="{BEBA8EAE-BF5A-486C-A8C5-ECC9F3942E4B}">
                <a14:imgProps xmlns:a14="http://schemas.microsoft.com/office/drawing/2010/main">
                  <a14:imgLayer r:embed="rId13">
                    <a14:imgEffect>
                      <a14:backgroundRemoval t="4979" b="95021" l="2586" r="96983">
                        <a14:foregroundMark x1="77155" y1="9129" x2="77155" y2="9129"/>
                        <a14:foregroundMark x1="82328" y1="24896" x2="82328" y2="24896"/>
                        <a14:foregroundMark x1="77155" y1="40249" x2="77155" y2="40249"/>
                        <a14:foregroundMark x1="47845" y1="6639" x2="47845" y2="6639"/>
                        <a14:foregroundMark x1="23707" y1="7884" x2="23707" y2="7884"/>
                        <a14:foregroundMark x1="20259" y1="23651" x2="20259" y2="23651"/>
                        <a14:foregroundMark x1="23276" y1="40249" x2="23276" y2="40249"/>
                        <a14:foregroundMark x1="4310" y1="71784" x2="4310" y2="71784"/>
                        <a14:foregroundMark x1="25431" y1="95021" x2="25431" y2="95021"/>
                        <a14:foregroundMark x1="96983" y1="75519" x2="96983" y2="75519"/>
                        <a14:foregroundMark x1="2586" y1="72614" x2="2586" y2="72614"/>
                        <a14:foregroundMark x1="27155" y1="89212" x2="27155" y2="89212"/>
                      </a14:backgroundRemoval>
                    </a14:imgEffect>
                  </a14:imgLayer>
                </a14:imgProps>
              </a:ext>
              <a:ext uri="{28A0092B-C50C-407E-A947-70E740481C1C}">
                <a14:useLocalDpi xmlns:a14="http://schemas.microsoft.com/office/drawing/2010/main" val="0"/>
              </a:ext>
            </a:extLst>
          </a:blip>
          <a:stretch>
            <a:fillRect/>
          </a:stretch>
        </p:blipFill>
        <p:spPr>
          <a:xfrm>
            <a:off x="5466150" y="5690379"/>
            <a:ext cx="415867" cy="432000"/>
          </a:xfrm>
          <a:prstGeom prst="rect">
            <a:avLst/>
          </a:prstGeom>
        </p:spPr>
      </p:pic>
    </p:spTree>
    <p:extLst>
      <p:ext uri="{BB962C8B-B14F-4D97-AF65-F5344CB8AC3E}">
        <p14:creationId xmlns:p14="http://schemas.microsoft.com/office/powerpoint/2010/main" val="187837626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 calcmode="lin" valueType="num">
                                      <p:cBhvr>
                                        <p:cTn id="9" dur="750" fill="hold"/>
                                        <p:tgtEl>
                                          <p:spTgt spid="2"/>
                                        </p:tgtEl>
                                        <p:attrNameLst>
                                          <p:attrName>style.rotation</p:attrName>
                                        </p:attrNameLst>
                                      </p:cBhvr>
                                      <p:tavLst>
                                        <p:tav tm="0">
                                          <p:val>
                                            <p:fltVal val="90"/>
                                          </p:val>
                                        </p:tav>
                                        <p:tav tm="100000">
                                          <p:val>
                                            <p:fltVal val="0"/>
                                          </p:val>
                                        </p:tav>
                                      </p:tavLst>
                                    </p:anim>
                                    <p:animEffect transition="in" filter="fade">
                                      <p:cBhvr>
                                        <p:cTn id="10"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CCC627D-25C8-4544-9D5E-6BE4EFDC2C31}"/>
              </a:ext>
            </a:extLst>
          </p:cNvPr>
          <p:cNvSpPr>
            <a:spLocks noGrp="1"/>
          </p:cNvSpPr>
          <p:nvPr>
            <p:ph type="sldNum" sz="quarter" idx="12"/>
          </p:nvPr>
        </p:nvSpPr>
        <p:spPr/>
        <p:txBody>
          <a:bodyPr/>
          <a:lstStyle/>
          <a:p>
            <a:fld id="{FB3E9B49-1012-49AA-8081-ABB306612549}" type="slidenum">
              <a:rPr lang="zh-TW" altLang="en-US" smtClean="0"/>
              <a:pPr/>
              <a:t>10</a:t>
            </a:fld>
            <a:endParaRPr lang="zh-TW" altLang="en-US" dirty="0"/>
          </a:p>
        </p:txBody>
      </p:sp>
      <p:sp>
        <p:nvSpPr>
          <p:cNvPr id="6" name="矩形 5">
            <a:extLst>
              <a:ext uri="{FF2B5EF4-FFF2-40B4-BE49-F238E27FC236}">
                <a16:creationId xmlns:a16="http://schemas.microsoft.com/office/drawing/2014/main" id="{F83C1816-16F2-46A1-B938-FACFBBCFC00D}"/>
              </a:ext>
            </a:extLst>
          </p:cNvPr>
          <p:cNvSpPr/>
          <p:nvPr/>
        </p:nvSpPr>
        <p:spPr>
          <a:xfrm>
            <a:off x="-1" y="1"/>
            <a:ext cx="822957" cy="8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Ch1</a:t>
            </a:r>
          </a:p>
          <a:p>
            <a:pPr algn="ctr"/>
            <a:r>
              <a:rPr lang="zh-TW" altLang="en-US" sz="2000" dirty="0">
                <a:solidFill>
                  <a:schemeClr val="bg1"/>
                </a:solidFill>
                <a:latin typeface="微軟正黑體" panose="020B0604030504040204" pitchFamily="34" charset="-120"/>
                <a:ea typeface="微軟正黑體" panose="020B0604030504040204" pitchFamily="34" charset="-120"/>
              </a:rPr>
              <a:t>緒論</a:t>
            </a:r>
          </a:p>
        </p:txBody>
      </p:sp>
      <p:sp>
        <p:nvSpPr>
          <p:cNvPr id="42" name="矩形 41">
            <a:extLst>
              <a:ext uri="{FF2B5EF4-FFF2-40B4-BE49-F238E27FC236}">
                <a16:creationId xmlns:a16="http://schemas.microsoft.com/office/drawing/2014/main" id="{97A64C64-E08A-42A2-9F0A-E15F15DD05F4}"/>
              </a:ext>
            </a:extLst>
          </p:cNvPr>
          <p:cNvSpPr/>
          <p:nvPr/>
        </p:nvSpPr>
        <p:spPr>
          <a:xfrm>
            <a:off x="-1" y="931153"/>
            <a:ext cx="822957" cy="10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Ch2</a:t>
            </a:r>
          </a:p>
          <a:p>
            <a:pPr algn="ctr"/>
            <a:r>
              <a:rPr lang="zh-TW" altLang="en-US" sz="2000" dirty="0">
                <a:solidFill>
                  <a:schemeClr val="bg1"/>
                </a:solidFill>
                <a:latin typeface="微軟正黑體" panose="020B0604030504040204" pitchFamily="34" charset="-120"/>
                <a:ea typeface="微軟正黑體" panose="020B0604030504040204" pitchFamily="34" charset="-120"/>
              </a:rPr>
              <a:t>文獻探討</a:t>
            </a:r>
          </a:p>
        </p:txBody>
      </p:sp>
      <p:sp>
        <p:nvSpPr>
          <p:cNvPr id="43" name="矩形 42">
            <a:extLst>
              <a:ext uri="{FF2B5EF4-FFF2-40B4-BE49-F238E27FC236}">
                <a16:creationId xmlns:a16="http://schemas.microsoft.com/office/drawing/2014/main" id="{50E141D7-F9E3-4DEC-894A-2CB8760CB185}"/>
              </a:ext>
            </a:extLst>
          </p:cNvPr>
          <p:cNvSpPr/>
          <p:nvPr/>
        </p:nvSpPr>
        <p:spPr>
          <a:xfrm>
            <a:off x="-1" y="2114305"/>
            <a:ext cx="822957" cy="108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Ch3</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研究方法</a:t>
            </a:r>
          </a:p>
        </p:txBody>
      </p:sp>
      <p:sp>
        <p:nvSpPr>
          <p:cNvPr id="44" name="矩形 43">
            <a:extLst>
              <a:ext uri="{FF2B5EF4-FFF2-40B4-BE49-F238E27FC236}">
                <a16:creationId xmlns:a16="http://schemas.microsoft.com/office/drawing/2014/main" id="{BFC04A66-A772-4BFD-A7E2-BF950362F7A0}"/>
              </a:ext>
            </a:extLst>
          </p:cNvPr>
          <p:cNvSpPr/>
          <p:nvPr/>
        </p:nvSpPr>
        <p:spPr>
          <a:xfrm>
            <a:off x="-1" y="3297457"/>
            <a:ext cx="822957" cy="17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Ch4</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研究結果與分析</a:t>
            </a:r>
          </a:p>
        </p:txBody>
      </p:sp>
      <p:sp>
        <p:nvSpPr>
          <p:cNvPr id="45" name="矩形 44">
            <a:extLst>
              <a:ext uri="{FF2B5EF4-FFF2-40B4-BE49-F238E27FC236}">
                <a16:creationId xmlns:a16="http://schemas.microsoft.com/office/drawing/2014/main" id="{0F4F96A3-081C-4341-8537-21349E169160}"/>
              </a:ext>
            </a:extLst>
          </p:cNvPr>
          <p:cNvSpPr/>
          <p:nvPr/>
        </p:nvSpPr>
        <p:spPr>
          <a:xfrm>
            <a:off x="0" y="5128607"/>
            <a:ext cx="822957" cy="17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Ch5</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研究結論與建議</a:t>
            </a:r>
          </a:p>
        </p:txBody>
      </p:sp>
      <p:sp>
        <p:nvSpPr>
          <p:cNvPr id="47" name="文字方塊 46">
            <a:extLst>
              <a:ext uri="{FF2B5EF4-FFF2-40B4-BE49-F238E27FC236}">
                <a16:creationId xmlns:a16="http://schemas.microsoft.com/office/drawing/2014/main" id="{039D3ADA-2E6B-479A-9940-9E493FD671C8}"/>
              </a:ext>
            </a:extLst>
          </p:cNvPr>
          <p:cNvSpPr txBox="1"/>
          <p:nvPr/>
        </p:nvSpPr>
        <p:spPr>
          <a:xfrm>
            <a:off x="1086787" y="168958"/>
            <a:ext cx="4053624" cy="707886"/>
          </a:xfrm>
          <a:prstGeom prst="rect">
            <a:avLst/>
          </a:prstGeom>
          <a:noFill/>
        </p:spPr>
        <p:txBody>
          <a:bodyPr wrap="square" rtlCol="0">
            <a:spAutoFit/>
          </a:bodyPr>
          <a:lstStyle/>
          <a:p>
            <a:r>
              <a:rPr lang="en-US" altLang="zh-TW"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03 </a:t>
            </a:r>
            <a:r>
              <a:rPr lang="zh-TW" altLang="en-US"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其他分類問題</a:t>
            </a:r>
          </a:p>
        </p:txBody>
      </p:sp>
      <p:graphicFrame>
        <p:nvGraphicFramePr>
          <p:cNvPr id="11" name="表格 10">
            <a:extLst>
              <a:ext uri="{FF2B5EF4-FFF2-40B4-BE49-F238E27FC236}">
                <a16:creationId xmlns:a16="http://schemas.microsoft.com/office/drawing/2014/main" id="{80EFA054-9F0C-4608-84BC-446CED6CB76C}"/>
              </a:ext>
            </a:extLst>
          </p:cNvPr>
          <p:cNvGraphicFramePr>
            <a:graphicFrameLocks noGrp="1"/>
          </p:cNvGraphicFramePr>
          <p:nvPr>
            <p:extLst/>
          </p:nvPr>
        </p:nvGraphicFramePr>
        <p:xfrm>
          <a:off x="1737801" y="1185873"/>
          <a:ext cx="9252000" cy="3754120"/>
        </p:xfrm>
        <a:graphic>
          <a:graphicData uri="http://schemas.openxmlformats.org/drawingml/2006/table">
            <a:tbl>
              <a:tblPr firstRow="1" bandRow="1">
                <a:tableStyleId>{5940675A-B579-460E-94D1-54222C63F5DA}</a:tableStyleId>
              </a:tblPr>
              <a:tblGrid>
                <a:gridCol w="2124000">
                  <a:extLst>
                    <a:ext uri="{9D8B030D-6E8A-4147-A177-3AD203B41FA5}">
                      <a16:colId xmlns:a16="http://schemas.microsoft.com/office/drawing/2014/main" val="2245945437"/>
                    </a:ext>
                  </a:extLst>
                </a:gridCol>
                <a:gridCol w="1404000">
                  <a:extLst>
                    <a:ext uri="{9D8B030D-6E8A-4147-A177-3AD203B41FA5}">
                      <a16:colId xmlns:a16="http://schemas.microsoft.com/office/drawing/2014/main" val="2225127524"/>
                    </a:ext>
                  </a:extLst>
                </a:gridCol>
                <a:gridCol w="5724000">
                  <a:extLst>
                    <a:ext uri="{9D8B030D-6E8A-4147-A177-3AD203B41FA5}">
                      <a16:colId xmlns:a16="http://schemas.microsoft.com/office/drawing/2014/main" val="1211245314"/>
                    </a:ext>
                  </a:extLst>
                </a:gridCol>
              </a:tblGrid>
              <a:tr h="370840">
                <a:tc>
                  <a:txBody>
                    <a:bodyPr/>
                    <a:lstStyle/>
                    <a:p>
                      <a:pPr algn="l"/>
                      <a:r>
                        <a:rPr lang="zh-TW" altLang="en-US" sz="1600" b="1" dirty="0">
                          <a:latin typeface="微軟正黑體" panose="020B0604030504040204" pitchFamily="34" charset="-120"/>
                          <a:ea typeface="微軟正黑體" panose="020B0604030504040204" pitchFamily="34" charset="-120"/>
                        </a:rPr>
                        <a:t>研究人員</a:t>
                      </a: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algn="l"/>
                      <a:r>
                        <a:rPr lang="zh-TW" altLang="en-US" sz="1600" b="1" dirty="0">
                          <a:latin typeface="微軟正黑體" panose="020B0604030504040204" pitchFamily="34" charset="-120"/>
                          <a:ea typeface="微軟正黑體" panose="020B0604030504040204" pitchFamily="34" charset="-120"/>
                        </a:rPr>
                        <a:t>研究內容</a:t>
                      </a: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a:latin typeface="微軟正黑體" panose="020B0604030504040204" pitchFamily="34" charset="-120"/>
                          <a:ea typeface="微軟正黑體" panose="020B0604030504040204" pitchFamily="34" charset="-120"/>
                        </a:rPr>
                        <a:t>研究方法及結果</a:t>
                      </a: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extLst>
                  <a:ext uri="{0D108BD9-81ED-4DB2-BD59-A6C34878D82A}">
                    <a16:rowId xmlns:a16="http://schemas.microsoft.com/office/drawing/2014/main" val="1403585066"/>
                  </a:ext>
                </a:extLst>
              </a:tr>
              <a:tr h="370840">
                <a:tc>
                  <a:txBody>
                    <a:bodyPr/>
                    <a:lstStyle/>
                    <a:p>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Kurt &amp; </a:t>
                      </a:r>
                      <a:r>
                        <a:rPr lang="en-US" altLang="zh-TW" sz="1600" kern="1200" dirty="0" err="1">
                          <a:solidFill>
                            <a:schemeClr val="tx1"/>
                          </a:solidFill>
                          <a:effectLst/>
                          <a:latin typeface="微軟正黑體" panose="020B0604030504040204" pitchFamily="34" charset="-120"/>
                          <a:ea typeface="微軟正黑體" panose="020B0604030504040204" pitchFamily="34" charset="-120"/>
                          <a:cs typeface="+mn-cs"/>
                        </a:rPr>
                        <a:t>Kurum</a:t>
                      </a:r>
                      <a:endPar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endParaRPr>
                    </a:p>
                    <a:p>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(2008)</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預測冠狀動脈疾病是否發生</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比較羅吉斯迴歸</a:t>
                      </a: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(LR)</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、決策樹</a:t>
                      </a: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(CART)</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、多層感知器</a:t>
                      </a: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(MLP)</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等方法的分類性能，結果顯示</a:t>
                      </a:r>
                      <a:r>
                        <a:rPr lang="zh-TW" altLang="zh-TW" sz="1600" b="1" kern="1200" dirty="0">
                          <a:solidFill>
                            <a:srgbClr val="CF4B57"/>
                          </a:solidFill>
                          <a:effectLst/>
                          <a:latin typeface="微軟正黑體" panose="020B0604030504040204" pitchFamily="34" charset="-120"/>
                          <a:ea typeface="微軟正黑體" panose="020B0604030504040204" pitchFamily="34" charset="-120"/>
                          <a:cs typeface="+mn-cs"/>
                        </a:rPr>
                        <a:t>多層感知器</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最佳</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627687484"/>
                  </a:ext>
                </a:extLst>
              </a:tr>
              <a:tr h="370840">
                <a:tc>
                  <a:txBody>
                    <a:bodyPr/>
                    <a:lstStyle/>
                    <a:p>
                      <a:r>
                        <a:rPr lang="en-US" altLang="zh-TW" sz="1600" kern="1200" dirty="0" err="1">
                          <a:solidFill>
                            <a:schemeClr val="tx1"/>
                          </a:solidFill>
                          <a:effectLst/>
                          <a:latin typeface="微軟正黑體" panose="020B0604030504040204" pitchFamily="34" charset="-120"/>
                          <a:ea typeface="微軟正黑體" panose="020B0604030504040204" pitchFamily="34" charset="-120"/>
                          <a:cs typeface="+mn-cs"/>
                        </a:rPr>
                        <a:t>Abhari</a:t>
                      </a: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 &amp; </a:t>
                      </a:r>
                      <a:r>
                        <a:rPr lang="en-US" altLang="zh-TW" sz="1600" kern="1200" dirty="0" err="1">
                          <a:solidFill>
                            <a:schemeClr val="tx1"/>
                          </a:solidFill>
                          <a:effectLst/>
                          <a:latin typeface="微軟正黑體" panose="020B0604030504040204" pitchFamily="34" charset="-120"/>
                          <a:ea typeface="微軟正黑體" panose="020B0604030504040204" pitchFamily="34" charset="-120"/>
                          <a:cs typeface="+mn-cs"/>
                        </a:rPr>
                        <a:t>Sadeghian</a:t>
                      </a:r>
                      <a:endPar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endParaRPr>
                    </a:p>
                    <a:p>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(2016)</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r>
                        <a:rPr lang="zh-TW" altLang="en-US" sz="1600" kern="1200" dirty="0">
                          <a:solidFill>
                            <a:schemeClr val="tx1"/>
                          </a:solidFill>
                          <a:effectLst/>
                          <a:latin typeface="微軟正黑體" panose="020B0604030504040204" pitchFamily="34" charset="-120"/>
                          <a:ea typeface="微軟正黑體" panose="020B0604030504040204" pitchFamily="34" charset="-120"/>
                          <a:cs typeface="+mn-cs"/>
                        </a:rPr>
                        <a:t>患者的</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心臟病問題</a:t>
                      </a:r>
                      <a:r>
                        <a:rPr lang="zh-TW" altLang="en-US" sz="1600" kern="1200" dirty="0">
                          <a:solidFill>
                            <a:schemeClr val="tx1"/>
                          </a:solidFill>
                          <a:effectLst/>
                          <a:latin typeface="微軟正黑體" panose="020B0604030504040204" pitchFamily="34" charset="-120"/>
                          <a:ea typeface="微軟正黑體" panose="020B0604030504040204" pitchFamily="34" charset="-120"/>
                          <a:cs typeface="+mn-cs"/>
                        </a:rPr>
                        <a:t>分類</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r>
                        <a:rPr lang="zh-TW" altLang="en-US" sz="1600" kern="1200" dirty="0">
                          <a:solidFill>
                            <a:schemeClr val="tx1"/>
                          </a:solidFill>
                          <a:effectLst/>
                          <a:latin typeface="微軟正黑體" panose="020B0604030504040204" pitchFamily="34" charset="-120"/>
                          <a:ea typeface="微軟正黑體" panose="020B0604030504040204" pitchFamily="34" charset="-120"/>
                          <a:cs typeface="+mn-cs"/>
                        </a:rPr>
                        <a:t>以</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多層感知器</a:t>
                      </a: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(MLP)</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和支援向量機</a:t>
                      </a: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(SVM)</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進行分類研究，結果顯示</a:t>
                      </a:r>
                      <a:r>
                        <a:rPr lang="zh-TW" altLang="zh-TW" sz="1600" b="1" kern="1200" dirty="0">
                          <a:solidFill>
                            <a:srgbClr val="CF4B57"/>
                          </a:solidFill>
                          <a:effectLst/>
                          <a:latin typeface="微軟正黑體" panose="020B0604030504040204" pitchFamily="34" charset="-120"/>
                          <a:ea typeface="微軟正黑體" panose="020B0604030504040204" pitchFamily="34" charset="-120"/>
                          <a:cs typeface="+mn-cs"/>
                        </a:rPr>
                        <a:t>支援向量機</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能更準確地分類</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293037004"/>
                  </a:ext>
                </a:extLst>
              </a:tr>
              <a:tr h="370840">
                <a:tc>
                  <a:txBody>
                    <a:bodyPr/>
                    <a:lstStyle/>
                    <a:p>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Pal</a:t>
                      </a:r>
                    </a:p>
                    <a:p>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(2005)</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土地覆蓋的區域數據分類</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比較</a:t>
                      </a:r>
                      <a:r>
                        <a:rPr lang="zh-TW" altLang="zh-TW" sz="1600" b="1" kern="1200" dirty="0">
                          <a:solidFill>
                            <a:srgbClr val="CF4B57"/>
                          </a:solidFill>
                          <a:effectLst/>
                          <a:latin typeface="微軟正黑體" panose="020B0604030504040204" pitchFamily="34" charset="-120"/>
                          <a:ea typeface="微軟正黑體" panose="020B0604030504040204" pitchFamily="34" charset="-120"/>
                          <a:cs typeface="+mn-cs"/>
                        </a:rPr>
                        <a:t>隨機森林</a:t>
                      </a:r>
                      <a:r>
                        <a:rPr lang="en-US" altLang="zh-TW" sz="1600" b="1" kern="1200" dirty="0">
                          <a:solidFill>
                            <a:srgbClr val="CF4B57"/>
                          </a:solidFill>
                          <a:effectLst/>
                          <a:latin typeface="微軟正黑體" panose="020B0604030504040204" pitchFamily="34" charset="-120"/>
                          <a:ea typeface="微軟正黑體" panose="020B0604030504040204" pitchFamily="34" charset="-120"/>
                          <a:cs typeface="+mn-cs"/>
                        </a:rPr>
                        <a:t>(RF)</a:t>
                      </a:r>
                      <a:r>
                        <a:rPr lang="zh-TW" altLang="zh-TW" sz="1600" b="1" kern="1200" dirty="0">
                          <a:solidFill>
                            <a:srgbClr val="CF4B57"/>
                          </a:solidFill>
                          <a:effectLst/>
                          <a:latin typeface="微軟正黑體" panose="020B0604030504040204" pitchFamily="34" charset="-120"/>
                          <a:ea typeface="微軟正黑體" panose="020B0604030504040204" pitchFamily="34" charset="-120"/>
                          <a:cs typeface="+mn-cs"/>
                        </a:rPr>
                        <a:t>和支援向量機</a:t>
                      </a:r>
                      <a:r>
                        <a:rPr lang="en-US" altLang="zh-TW" sz="1600" b="1" kern="1200" dirty="0">
                          <a:solidFill>
                            <a:srgbClr val="CF4B57"/>
                          </a:solidFill>
                          <a:effectLst/>
                          <a:latin typeface="微軟正黑體" panose="020B0604030504040204" pitchFamily="34" charset="-120"/>
                          <a:ea typeface="微軟正黑體" panose="020B0604030504040204" pitchFamily="34" charset="-120"/>
                          <a:cs typeface="+mn-cs"/>
                        </a:rPr>
                        <a:t>(SVM)</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的分類效果，結果顯示兩者的</a:t>
                      </a:r>
                      <a:r>
                        <a:rPr lang="zh-TW" altLang="zh-TW" sz="1600" b="1" kern="1200" dirty="0">
                          <a:solidFill>
                            <a:srgbClr val="CF4B57"/>
                          </a:solidFill>
                          <a:effectLst/>
                          <a:latin typeface="微軟正黑體" panose="020B0604030504040204" pitchFamily="34" charset="-120"/>
                          <a:ea typeface="微軟正黑體" panose="020B0604030504040204" pitchFamily="34" charset="-120"/>
                          <a:cs typeface="+mn-cs"/>
                        </a:rPr>
                        <a:t>分類性能相當</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，但</a:t>
                      </a: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RF</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所需定義的參數較少且更易於定義</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3247617776"/>
                  </a:ext>
                </a:extLst>
              </a:tr>
              <a:tr h="0">
                <a:tc>
                  <a:txBody>
                    <a:bodyPr/>
                    <a:lstStyle/>
                    <a:p>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Ribeiro &amp; Coelho</a:t>
                      </a:r>
                    </a:p>
                    <a:p>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(2020)</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農產品價格預測</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r>
                        <a:rPr lang="zh-TW" altLang="en-US" sz="1600" kern="1200" dirty="0">
                          <a:solidFill>
                            <a:schemeClr val="tx1"/>
                          </a:solidFill>
                          <a:effectLst/>
                          <a:latin typeface="微軟正黑體" panose="020B0604030504040204" pitchFamily="34" charset="-120"/>
                          <a:ea typeface="微軟正黑體" panose="020B0604030504040204" pitchFamily="34" charset="-120"/>
                          <a:cs typeface="+mn-cs"/>
                        </a:rPr>
                        <a:t>以</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回歸支持向量機（</a:t>
                      </a: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SVR</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）、多層感知器（</a:t>
                      </a: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MLP</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）等分類器外，並以</a:t>
                      </a: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bagging</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集</a:t>
                      </a: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boosting</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集成式方法進行比較，結果顯示</a:t>
                      </a:r>
                      <a:r>
                        <a:rPr lang="zh-TW" altLang="zh-TW" sz="1600" b="1" kern="1200" dirty="0">
                          <a:solidFill>
                            <a:srgbClr val="CF4B57"/>
                          </a:solidFill>
                          <a:effectLst/>
                          <a:latin typeface="微軟正黑體" panose="020B0604030504040204" pitchFamily="34" charset="-120"/>
                          <a:ea typeface="微軟正黑體" panose="020B0604030504040204" pitchFamily="34" charset="-120"/>
                          <a:cs typeface="+mn-cs"/>
                        </a:rPr>
                        <a:t>集成式方法能提高模型的準確性</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並降低決策風險</a:t>
                      </a:r>
                      <a:endParaRPr lang="zh-TW" altLang="en-US" sz="1600" b="1" kern="1200" dirty="0">
                        <a:solidFill>
                          <a:srgbClr val="CF4B57"/>
                        </a:solidFill>
                        <a:effectLst/>
                        <a:latin typeface="微軟正黑體" panose="020B0604030504040204" pitchFamily="34" charset="-120"/>
                        <a:ea typeface="微軟正黑體" panose="020B0604030504040204" pitchFamily="34" charset="-120"/>
                        <a:cs typeface="+mn-cs"/>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3787109971"/>
                  </a:ext>
                </a:extLst>
              </a:tr>
              <a:tr h="273050">
                <a:tc>
                  <a:txBody>
                    <a:bodyPr/>
                    <a:lstStyle/>
                    <a:p>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Chan &amp; </a:t>
                      </a:r>
                      <a:r>
                        <a:rPr lang="en-US" altLang="zh-TW" sz="1600" kern="1200" dirty="0" err="1">
                          <a:solidFill>
                            <a:schemeClr val="tx1"/>
                          </a:solidFill>
                          <a:effectLst/>
                          <a:latin typeface="微軟正黑體" panose="020B0604030504040204" pitchFamily="34" charset="-120"/>
                          <a:ea typeface="微軟正黑體" panose="020B0604030504040204" pitchFamily="34" charset="-120"/>
                          <a:cs typeface="+mn-cs"/>
                        </a:rPr>
                        <a:t>Paelinckx</a:t>
                      </a:r>
                      <a:endPar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endParaRPr>
                    </a:p>
                    <a:p>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(2008)</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土地覆蓋分類</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r>
                        <a:rPr lang="zh-TW" altLang="en-US" sz="1600" kern="1200" dirty="0">
                          <a:solidFill>
                            <a:schemeClr val="tx1"/>
                          </a:solidFill>
                          <a:effectLst/>
                          <a:latin typeface="微軟正黑體" panose="020B0604030504040204" pitchFamily="34" charset="-120"/>
                          <a:ea typeface="微軟正黑體" panose="020B0604030504040204" pitchFamily="34" charset="-120"/>
                          <a:cs typeface="+mn-cs"/>
                        </a:rPr>
                        <a:t>比較</a:t>
                      </a:r>
                      <a:r>
                        <a:rPr lang="en-US" altLang="zh-TW" sz="1600" b="1" kern="1200" dirty="0" err="1">
                          <a:solidFill>
                            <a:srgbClr val="CF4B57"/>
                          </a:solidFill>
                          <a:effectLst/>
                          <a:latin typeface="微軟正黑體" panose="020B0604030504040204" pitchFamily="34" charset="-120"/>
                          <a:ea typeface="微軟正黑體" panose="020B0604030504040204" pitchFamily="34" charset="-120"/>
                          <a:cs typeface="+mn-cs"/>
                        </a:rPr>
                        <a:t>Adaboost</a:t>
                      </a:r>
                      <a:r>
                        <a:rPr lang="zh-TW" altLang="zh-TW" sz="1600" b="1" kern="1200" dirty="0">
                          <a:solidFill>
                            <a:srgbClr val="CF4B57"/>
                          </a:solidFill>
                          <a:effectLst/>
                          <a:latin typeface="微軟正黑體" panose="020B0604030504040204" pitchFamily="34" charset="-120"/>
                          <a:ea typeface="微軟正黑體" panose="020B0604030504040204" pitchFamily="34" charset="-120"/>
                          <a:cs typeface="+mn-cs"/>
                        </a:rPr>
                        <a:t>和隨機森林</a:t>
                      </a:r>
                      <a:r>
                        <a:rPr lang="en-US" altLang="zh-TW" sz="1600" b="1" kern="1200" dirty="0">
                          <a:solidFill>
                            <a:srgbClr val="CF4B57"/>
                          </a:solidFill>
                          <a:effectLst/>
                          <a:latin typeface="微軟正黑體" panose="020B0604030504040204" pitchFamily="34" charset="-120"/>
                          <a:ea typeface="微軟正黑體" panose="020B0604030504040204" pitchFamily="34" charset="-120"/>
                          <a:cs typeface="+mn-cs"/>
                        </a:rPr>
                        <a:t>(RF)</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兩種集成分類算法，結果顯示</a:t>
                      </a:r>
                      <a:r>
                        <a:rPr lang="zh-TW" altLang="zh-TW" sz="1600" b="1" kern="1200" dirty="0">
                          <a:solidFill>
                            <a:srgbClr val="CF4B57"/>
                          </a:solidFill>
                          <a:effectLst/>
                          <a:latin typeface="微軟正黑體" panose="020B0604030504040204" pitchFamily="34" charset="-120"/>
                          <a:ea typeface="微軟正黑體" panose="020B0604030504040204" pitchFamily="34" charset="-120"/>
                          <a:cs typeface="+mn-cs"/>
                        </a:rPr>
                        <a:t>兩種方法準確度幾乎相同</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，且均優於神經網路</a:t>
                      </a: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(NN)</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，但以模型訓練時間來看，</a:t>
                      </a:r>
                      <a:r>
                        <a:rPr lang="en-US" altLang="zh-TW" sz="1600" b="1" kern="1200" dirty="0">
                          <a:solidFill>
                            <a:srgbClr val="CF4B57"/>
                          </a:solidFill>
                          <a:effectLst/>
                          <a:latin typeface="微軟正黑體" panose="020B0604030504040204" pitchFamily="34" charset="-120"/>
                          <a:ea typeface="微軟正黑體" panose="020B0604030504040204" pitchFamily="34" charset="-120"/>
                          <a:cs typeface="+mn-cs"/>
                        </a:rPr>
                        <a:t>RF</a:t>
                      </a:r>
                      <a:r>
                        <a:rPr lang="zh-TW" altLang="zh-TW" sz="1600" b="1" kern="1200" dirty="0">
                          <a:solidFill>
                            <a:srgbClr val="CF4B57"/>
                          </a:solidFill>
                          <a:effectLst/>
                          <a:latin typeface="微軟正黑體" panose="020B0604030504040204" pitchFamily="34" charset="-120"/>
                          <a:ea typeface="微軟正黑體" panose="020B0604030504040204" pitchFamily="34" charset="-120"/>
                          <a:cs typeface="+mn-cs"/>
                        </a:rPr>
                        <a:t>訓練速度更快</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且更穩定</a:t>
                      </a:r>
                      <a:endPar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945252473"/>
                  </a:ext>
                </a:extLst>
              </a:tr>
            </a:tbl>
          </a:graphicData>
        </a:graphic>
      </p:graphicFrame>
      <p:pic>
        <p:nvPicPr>
          <p:cNvPr id="13" name="圖片 12">
            <a:extLst>
              <a:ext uri="{FF2B5EF4-FFF2-40B4-BE49-F238E27FC236}">
                <a16:creationId xmlns:a16="http://schemas.microsoft.com/office/drawing/2014/main" id="{6B4272FE-AE99-4F63-ACB6-CC3F6F631C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27" b="96635" l="6019" r="97685">
                        <a14:foregroundMark x1="45833" y1="20673" x2="45833" y2="20673"/>
                        <a14:foregroundMark x1="6019" y1="15385" x2="6019" y2="15385"/>
                        <a14:foregroundMark x1="6481" y1="11538" x2="6481" y2="11538"/>
                        <a14:foregroundMark x1="13426" y1="7692" x2="13426" y2="7692"/>
                        <a14:foregroundMark x1="94907" y1="11538" x2="94907" y2="11538"/>
                        <a14:foregroundMark x1="94444" y1="33173" x2="94444" y2="33173"/>
                        <a14:foregroundMark x1="62500" y1="92788" x2="62500" y2="92788"/>
                        <a14:foregroundMark x1="50926" y1="97115" x2="50926" y2="97115"/>
                        <a14:foregroundMark x1="27778" y1="5288" x2="27778" y2="5288"/>
                        <a14:foregroundMark x1="36574" y1="4808" x2="36574" y2="4808"/>
                        <a14:foregroundMark x1="8333" y1="44712" x2="8333" y2="44712"/>
                        <a14:foregroundMark x1="11574" y1="91827" x2="11574" y2="91827"/>
                        <a14:foregroundMark x1="6944" y1="89904" x2="6944" y2="89904"/>
                        <a14:foregroundMark x1="41204" y1="91346" x2="41204" y2="91346"/>
                        <a14:foregroundMark x1="81944" y1="91346" x2="81944" y2="91346"/>
                        <a14:foregroundMark x1="93981" y1="70673" x2="93981" y2="70673"/>
                        <a14:foregroundMark x1="24074" y1="4327" x2="24074" y2="4327"/>
                        <a14:foregroundMark x1="17593" y1="6250" x2="21759" y2="52885"/>
                        <a14:foregroundMark x1="63426" y1="13942" x2="64815" y2="33654"/>
                        <a14:foregroundMark x1="43981" y1="60096" x2="18056" y2="66346"/>
                        <a14:foregroundMark x1="7870" y1="38462" x2="7870" y2="62500"/>
                        <a14:foregroundMark x1="94907" y1="19231" x2="94907" y2="37981"/>
                        <a14:foregroundMark x1="96296" y1="49519" x2="94907" y2="55769"/>
                      </a14:backgroundRemoval>
                    </a14:imgEffect>
                  </a14:imgLayer>
                </a14:imgProps>
              </a:ext>
              <a:ext uri="{28A0092B-C50C-407E-A947-70E740481C1C}">
                <a14:useLocalDpi xmlns:a14="http://schemas.microsoft.com/office/drawing/2010/main" val="0"/>
              </a:ext>
            </a:extLst>
          </a:blip>
          <a:stretch>
            <a:fillRect/>
          </a:stretch>
        </p:blipFill>
        <p:spPr>
          <a:xfrm>
            <a:off x="10541186" y="4696607"/>
            <a:ext cx="897230" cy="864000"/>
          </a:xfrm>
          <a:prstGeom prst="rect">
            <a:avLst/>
          </a:prstGeom>
        </p:spPr>
      </p:pic>
    </p:spTree>
    <p:extLst>
      <p:ext uri="{BB962C8B-B14F-4D97-AF65-F5344CB8AC3E}">
        <p14:creationId xmlns:p14="http://schemas.microsoft.com/office/powerpoint/2010/main" val="6849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CCC627D-25C8-4544-9D5E-6BE4EFDC2C31}"/>
              </a:ext>
            </a:extLst>
          </p:cNvPr>
          <p:cNvSpPr>
            <a:spLocks noGrp="1"/>
          </p:cNvSpPr>
          <p:nvPr>
            <p:ph type="sldNum" sz="quarter" idx="12"/>
          </p:nvPr>
        </p:nvSpPr>
        <p:spPr/>
        <p:txBody>
          <a:bodyPr/>
          <a:lstStyle/>
          <a:p>
            <a:fld id="{FB3E9B49-1012-49AA-8081-ABB306612549}" type="slidenum">
              <a:rPr lang="zh-TW" altLang="en-US" smtClean="0"/>
              <a:pPr/>
              <a:t>11</a:t>
            </a:fld>
            <a:endParaRPr lang="zh-TW" altLang="en-US" dirty="0"/>
          </a:p>
        </p:txBody>
      </p:sp>
      <p:sp>
        <p:nvSpPr>
          <p:cNvPr id="6" name="矩形 5">
            <a:extLst>
              <a:ext uri="{FF2B5EF4-FFF2-40B4-BE49-F238E27FC236}">
                <a16:creationId xmlns:a16="http://schemas.microsoft.com/office/drawing/2014/main" id="{F83C1816-16F2-46A1-B938-FACFBBCFC00D}"/>
              </a:ext>
            </a:extLst>
          </p:cNvPr>
          <p:cNvSpPr/>
          <p:nvPr/>
        </p:nvSpPr>
        <p:spPr>
          <a:xfrm>
            <a:off x="-1" y="1"/>
            <a:ext cx="822957" cy="8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Ch1</a:t>
            </a:r>
          </a:p>
          <a:p>
            <a:pPr algn="ctr"/>
            <a:r>
              <a:rPr lang="zh-TW" altLang="en-US" sz="2000" dirty="0">
                <a:solidFill>
                  <a:schemeClr val="bg1"/>
                </a:solidFill>
                <a:latin typeface="微軟正黑體" panose="020B0604030504040204" pitchFamily="34" charset="-120"/>
                <a:ea typeface="微軟正黑體" panose="020B0604030504040204" pitchFamily="34" charset="-120"/>
              </a:rPr>
              <a:t>緒論</a:t>
            </a:r>
          </a:p>
        </p:txBody>
      </p:sp>
      <p:sp>
        <p:nvSpPr>
          <p:cNvPr id="42" name="矩形 41">
            <a:extLst>
              <a:ext uri="{FF2B5EF4-FFF2-40B4-BE49-F238E27FC236}">
                <a16:creationId xmlns:a16="http://schemas.microsoft.com/office/drawing/2014/main" id="{97A64C64-E08A-42A2-9F0A-E15F15DD05F4}"/>
              </a:ext>
            </a:extLst>
          </p:cNvPr>
          <p:cNvSpPr/>
          <p:nvPr/>
        </p:nvSpPr>
        <p:spPr>
          <a:xfrm>
            <a:off x="-1" y="931153"/>
            <a:ext cx="822957" cy="10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Ch2</a:t>
            </a:r>
          </a:p>
          <a:p>
            <a:pPr algn="ctr"/>
            <a:r>
              <a:rPr lang="zh-TW" altLang="en-US" sz="2000" dirty="0">
                <a:solidFill>
                  <a:schemeClr val="bg1"/>
                </a:solidFill>
                <a:latin typeface="微軟正黑體" panose="020B0604030504040204" pitchFamily="34" charset="-120"/>
                <a:ea typeface="微軟正黑體" panose="020B0604030504040204" pitchFamily="34" charset="-120"/>
              </a:rPr>
              <a:t>文獻探討</a:t>
            </a:r>
          </a:p>
        </p:txBody>
      </p:sp>
      <p:sp>
        <p:nvSpPr>
          <p:cNvPr id="43" name="矩形 42">
            <a:extLst>
              <a:ext uri="{FF2B5EF4-FFF2-40B4-BE49-F238E27FC236}">
                <a16:creationId xmlns:a16="http://schemas.microsoft.com/office/drawing/2014/main" id="{50E141D7-F9E3-4DEC-894A-2CB8760CB185}"/>
              </a:ext>
            </a:extLst>
          </p:cNvPr>
          <p:cNvSpPr/>
          <p:nvPr/>
        </p:nvSpPr>
        <p:spPr>
          <a:xfrm>
            <a:off x="-1" y="2114305"/>
            <a:ext cx="822957" cy="108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Ch3</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研究方法</a:t>
            </a:r>
          </a:p>
        </p:txBody>
      </p:sp>
      <p:sp>
        <p:nvSpPr>
          <p:cNvPr id="44" name="矩形 43">
            <a:extLst>
              <a:ext uri="{FF2B5EF4-FFF2-40B4-BE49-F238E27FC236}">
                <a16:creationId xmlns:a16="http://schemas.microsoft.com/office/drawing/2014/main" id="{BFC04A66-A772-4BFD-A7E2-BF950362F7A0}"/>
              </a:ext>
            </a:extLst>
          </p:cNvPr>
          <p:cNvSpPr/>
          <p:nvPr/>
        </p:nvSpPr>
        <p:spPr>
          <a:xfrm>
            <a:off x="-1" y="3297457"/>
            <a:ext cx="822957" cy="17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Ch4</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研究結果與分析</a:t>
            </a:r>
          </a:p>
        </p:txBody>
      </p:sp>
      <p:sp>
        <p:nvSpPr>
          <p:cNvPr id="45" name="矩形 44">
            <a:extLst>
              <a:ext uri="{FF2B5EF4-FFF2-40B4-BE49-F238E27FC236}">
                <a16:creationId xmlns:a16="http://schemas.microsoft.com/office/drawing/2014/main" id="{0F4F96A3-081C-4341-8537-21349E169160}"/>
              </a:ext>
            </a:extLst>
          </p:cNvPr>
          <p:cNvSpPr/>
          <p:nvPr/>
        </p:nvSpPr>
        <p:spPr>
          <a:xfrm>
            <a:off x="0" y="5128607"/>
            <a:ext cx="822957" cy="17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Ch5</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研究結論與建議</a:t>
            </a:r>
          </a:p>
        </p:txBody>
      </p:sp>
      <p:sp>
        <p:nvSpPr>
          <p:cNvPr id="47" name="文字方塊 46">
            <a:extLst>
              <a:ext uri="{FF2B5EF4-FFF2-40B4-BE49-F238E27FC236}">
                <a16:creationId xmlns:a16="http://schemas.microsoft.com/office/drawing/2014/main" id="{039D3ADA-2E6B-479A-9940-9E493FD671C8}"/>
              </a:ext>
            </a:extLst>
          </p:cNvPr>
          <p:cNvSpPr txBox="1"/>
          <p:nvPr/>
        </p:nvSpPr>
        <p:spPr>
          <a:xfrm>
            <a:off x="1086787" y="168958"/>
            <a:ext cx="5325888" cy="707886"/>
          </a:xfrm>
          <a:prstGeom prst="rect">
            <a:avLst/>
          </a:prstGeom>
          <a:noFill/>
        </p:spPr>
        <p:txBody>
          <a:bodyPr wrap="square" rtlCol="0">
            <a:spAutoFit/>
          </a:bodyPr>
          <a:lstStyle/>
          <a:p>
            <a:r>
              <a:rPr lang="en-US" altLang="zh-TW"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04 </a:t>
            </a:r>
            <a:r>
              <a:rPr lang="zh-TW" altLang="en-US"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機器學習</a:t>
            </a:r>
          </a:p>
        </p:txBody>
      </p:sp>
      <p:grpSp>
        <p:nvGrpSpPr>
          <p:cNvPr id="10" name="群組 9">
            <a:extLst>
              <a:ext uri="{FF2B5EF4-FFF2-40B4-BE49-F238E27FC236}">
                <a16:creationId xmlns:a16="http://schemas.microsoft.com/office/drawing/2014/main" id="{522C86E6-DEC9-4E29-8602-53DB6D7BF5D5}"/>
              </a:ext>
            </a:extLst>
          </p:cNvPr>
          <p:cNvGrpSpPr/>
          <p:nvPr/>
        </p:nvGrpSpPr>
        <p:grpSpPr>
          <a:xfrm>
            <a:off x="3568117" y="861252"/>
            <a:ext cx="5644741" cy="5629686"/>
            <a:chOff x="3623181" y="999591"/>
            <a:chExt cx="5644741" cy="5629686"/>
          </a:xfrm>
        </p:grpSpPr>
        <p:sp>
          <p:nvSpPr>
            <p:cNvPr id="11" name="手繪多邊形: 圖案 10">
              <a:extLst>
                <a:ext uri="{FF2B5EF4-FFF2-40B4-BE49-F238E27FC236}">
                  <a16:creationId xmlns:a16="http://schemas.microsoft.com/office/drawing/2014/main" id="{61A4AAB0-108E-400C-AF9E-6E3A4627017E}"/>
                </a:ext>
              </a:extLst>
            </p:cNvPr>
            <p:cNvSpPr/>
            <p:nvPr/>
          </p:nvSpPr>
          <p:spPr>
            <a:xfrm>
              <a:off x="5246726" y="2612040"/>
              <a:ext cx="2423891" cy="2423891"/>
            </a:xfrm>
            <a:custGeom>
              <a:avLst/>
              <a:gdLst>
                <a:gd name="connsiteX0" fmla="*/ 0 w 2423891"/>
                <a:gd name="connsiteY0" fmla="*/ 1211946 h 2423891"/>
                <a:gd name="connsiteX1" fmla="*/ 1211946 w 2423891"/>
                <a:gd name="connsiteY1" fmla="*/ 0 h 2423891"/>
                <a:gd name="connsiteX2" fmla="*/ 2423892 w 2423891"/>
                <a:gd name="connsiteY2" fmla="*/ 1211946 h 2423891"/>
                <a:gd name="connsiteX3" fmla="*/ 1211946 w 2423891"/>
                <a:gd name="connsiteY3" fmla="*/ 2423892 h 2423891"/>
                <a:gd name="connsiteX4" fmla="*/ 0 w 2423891"/>
                <a:gd name="connsiteY4" fmla="*/ 1211946 h 24238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3891" h="2423891">
                  <a:moveTo>
                    <a:pt x="0" y="1211946"/>
                  </a:moveTo>
                  <a:cubicBezTo>
                    <a:pt x="0" y="542607"/>
                    <a:pt x="542607" y="0"/>
                    <a:pt x="1211946" y="0"/>
                  </a:cubicBezTo>
                  <a:cubicBezTo>
                    <a:pt x="1881285" y="0"/>
                    <a:pt x="2423892" y="542607"/>
                    <a:pt x="2423892" y="1211946"/>
                  </a:cubicBezTo>
                  <a:cubicBezTo>
                    <a:pt x="2423892" y="1881285"/>
                    <a:pt x="1881285" y="2423892"/>
                    <a:pt x="1211946" y="2423892"/>
                  </a:cubicBezTo>
                  <a:cubicBezTo>
                    <a:pt x="542607" y="2423892"/>
                    <a:pt x="0" y="1881285"/>
                    <a:pt x="0" y="1211946"/>
                  </a:cubicBezTo>
                  <a:close/>
                </a:path>
              </a:pathLst>
            </a:custGeom>
            <a:solidFill>
              <a:schemeClr val="accent5">
                <a:lumMod val="75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385451" tIns="385451" rIns="385451" bIns="385451" numCol="1" spcCol="1270" anchor="ctr" anchorCtr="0">
              <a:noAutofit/>
            </a:bodyPr>
            <a:lstStyle/>
            <a:p>
              <a:pPr marL="0" lvl="0" indent="0" algn="ctr" defTabSz="1066800">
                <a:lnSpc>
                  <a:spcPct val="100000"/>
                </a:lnSpc>
                <a:spcBef>
                  <a:spcPct val="0"/>
                </a:spcBef>
                <a:spcAft>
                  <a:spcPts val="0"/>
                </a:spcAft>
                <a:buNone/>
              </a:pPr>
              <a:r>
                <a:rPr lang="zh-TW" altLang="en-US" sz="2400" kern="1200" dirty="0">
                  <a:latin typeface="微軟正黑體" panose="020B0604030504040204" pitchFamily="34" charset="-120"/>
                  <a:ea typeface="微軟正黑體" panose="020B0604030504040204" pitchFamily="34" charset="-120"/>
                </a:rPr>
                <a:t>機器學習</a:t>
              </a:r>
            </a:p>
          </p:txBody>
        </p:sp>
        <p:sp>
          <p:nvSpPr>
            <p:cNvPr id="13" name="手繪多邊形: 圖案 12">
              <a:extLst>
                <a:ext uri="{FF2B5EF4-FFF2-40B4-BE49-F238E27FC236}">
                  <a16:creationId xmlns:a16="http://schemas.microsoft.com/office/drawing/2014/main" id="{B0CF108A-D14F-4E18-94A1-AA3EFDAD657B}"/>
                </a:ext>
              </a:extLst>
            </p:cNvPr>
            <p:cNvSpPr/>
            <p:nvPr/>
          </p:nvSpPr>
          <p:spPr>
            <a:xfrm>
              <a:off x="6907803" y="1524719"/>
              <a:ext cx="1827241" cy="1827241"/>
            </a:xfrm>
            <a:custGeom>
              <a:avLst/>
              <a:gdLst>
                <a:gd name="connsiteX0" fmla="*/ 0 w 1827241"/>
                <a:gd name="connsiteY0" fmla="*/ 913621 h 1827241"/>
                <a:gd name="connsiteX1" fmla="*/ 913621 w 1827241"/>
                <a:gd name="connsiteY1" fmla="*/ 0 h 1827241"/>
                <a:gd name="connsiteX2" fmla="*/ 1827242 w 1827241"/>
                <a:gd name="connsiteY2" fmla="*/ 913621 h 1827241"/>
                <a:gd name="connsiteX3" fmla="*/ 913621 w 1827241"/>
                <a:gd name="connsiteY3" fmla="*/ 1827242 h 1827241"/>
                <a:gd name="connsiteX4" fmla="*/ 0 w 1827241"/>
                <a:gd name="connsiteY4" fmla="*/ 913621 h 1827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241" h="1827241">
                  <a:moveTo>
                    <a:pt x="0" y="913621"/>
                  </a:moveTo>
                  <a:cubicBezTo>
                    <a:pt x="0" y="409042"/>
                    <a:pt x="409042" y="0"/>
                    <a:pt x="913621" y="0"/>
                  </a:cubicBezTo>
                  <a:cubicBezTo>
                    <a:pt x="1418200" y="0"/>
                    <a:pt x="1827242" y="409042"/>
                    <a:pt x="1827242" y="913621"/>
                  </a:cubicBezTo>
                  <a:cubicBezTo>
                    <a:pt x="1827242" y="1418200"/>
                    <a:pt x="1418200" y="1827242"/>
                    <a:pt x="913621" y="1827242"/>
                  </a:cubicBezTo>
                  <a:cubicBezTo>
                    <a:pt x="409042" y="1827242"/>
                    <a:pt x="0" y="1418200"/>
                    <a:pt x="0" y="913621"/>
                  </a:cubicBezTo>
                  <a:close/>
                </a:path>
              </a:pathLst>
            </a:custGeom>
            <a:solidFill>
              <a:srgbClr val="E6D5F3">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67593" tIns="267593" rIns="267593" bIns="267593" numCol="1" spcCol="1270" anchor="ctr" anchorCtr="0">
              <a:noAutofit/>
            </a:bodyPr>
            <a:lstStyle/>
            <a:p>
              <a:pPr marL="0" lvl="0" indent="0" algn="ctr" defTabSz="800100">
                <a:lnSpc>
                  <a:spcPts val="2400"/>
                </a:lnSpc>
                <a:spcBef>
                  <a:spcPct val="0"/>
                </a:spcBef>
                <a:spcAft>
                  <a:spcPts val="0"/>
                </a:spcAft>
                <a:buNone/>
              </a:pPr>
              <a:endParaRPr lang="zh-TW" altLang="en-US" sz="1800" kern="1200" dirty="0">
                <a:latin typeface="微軟正黑體" panose="020B0604030504040204" pitchFamily="34" charset="-120"/>
                <a:ea typeface="微軟正黑體" panose="020B0604030504040204" pitchFamily="34" charset="-120"/>
              </a:endParaRPr>
            </a:p>
          </p:txBody>
        </p:sp>
        <p:sp>
          <p:nvSpPr>
            <p:cNvPr id="18" name="手繪多邊形: 圖案 17">
              <a:extLst>
                <a:ext uri="{FF2B5EF4-FFF2-40B4-BE49-F238E27FC236}">
                  <a16:creationId xmlns:a16="http://schemas.microsoft.com/office/drawing/2014/main" id="{55F10838-1C6B-4B07-ABB4-43C8C5405307}"/>
                </a:ext>
              </a:extLst>
            </p:cNvPr>
            <p:cNvSpPr/>
            <p:nvPr/>
          </p:nvSpPr>
          <p:spPr>
            <a:xfrm>
              <a:off x="6848582" y="4265212"/>
              <a:ext cx="1827241" cy="1827241"/>
            </a:xfrm>
            <a:custGeom>
              <a:avLst/>
              <a:gdLst>
                <a:gd name="connsiteX0" fmla="*/ 0 w 1827241"/>
                <a:gd name="connsiteY0" fmla="*/ 913621 h 1827241"/>
                <a:gd name="connsiteX1" fmla="*/ 913621 w 1827241"/>
                <a:gd name="connsiteY1" fmla="*/ 0 h 1827241"/>
                <a:gd name="connsiteX2" fmla="*/ 1827242 w 1827241"/>
                <a:gd name="connsiteY2" fmla="*/ 913621 h 1827241"/>
                <a:gd name="connsiteX3" fmla="*/ 913621 w 1827241"/>
                <a:gd name="connsiteY3" fmla="*/ 1827242 h 1827241"/>
                <a:gd name="connsiteX4" fmla="*/ 0 w 1827241"/>
                <a:gd name="connsiteY4" fmla="*/ 913621 h 1827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241" h="1827241">
                  <a:moveTo>
                    <a:pt x="0" y="913621"/>
                  </a:moveTo>
                  <a:cubicBezTo>
                    <a:pt x="0" y="409042"/>
                    <a:pt x="409042" y="0"/>
                    <a:pt x="913621" y="0"/>
                  </a:cubicBezTo>
                  <a:cubicBezTo>
                    <a:pt x="1418200" y="0"/>
                    <a:pt x="1827242" y="409042"/>
                    <a:pt x="1827242" y="913621"/>
                  </a:cubicBezTo>
                  <a:cubicBezTo>
                    <a:pt x="1827242" y="1418200"/>
                    <a:pt x="1418200" y="1827242"/>
                    <a:pt x="913621" y="1827242"/>
                  </a:cubicBezTo>
                  <a:cubicBezTo>
                    <a:pt x="409042" y="1827242"/>
                    <a:pt x="0" y="1418200"/>
                    <a:pt x="0" y="913621"/>
                  </a:cubicBezTo>
                  <a:close/>
                </a:path>
              </a:pathLst>
            </a:custGeom>
            <a:solidFill>
              <a:schemeClr val="accent4">
                <a:lumMod val="40000"/>
                <a:lumOff val="6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67593" tIns="267593" rIns="267593" bIns="267593" numCol="1" spcCol="1270" anchor="ctr" anchorCtr="0">
              <a:noAutofit/>
            </a:bodyPr>
            <a:lstStyle/>
            <a:p>
              <a:pPr marL="0" lvl="0" indent="0" algn="ctr" defTabSz="800100">
                <a:lnSpc>
                  <a:spcPts val="2400"/>
                </a:lnSpc>
                <a:spcBef>
                  <a:spcPct val="0"/>
                </a:spcBef>
                <a:spcAft>
                  <a:spcPts val="0"/>
                </a:spcAft>
                <a:buNone/>
              </a:pPr>
              <a:endParaRPr lang="zh-TW" altLang="en-US" sz="1800" kern="1200" dirty="0">
                <a:latin typeface="微軟正黑體" panose="020B0604030504040204" pitchFamily="34" charset="-120"/>
                <a:ea typeface="微軟正黑體" panose="020B0604030504040204" pitchFamily="34" charset="-120"/>
              </a:endParaRPr>
            </a:p>
          </p:txBody>
        </p:sp>
        <p:sp>
          <p:nvSpPr>
            <p:cNvPr id="25" name="手繪多邊形: 圖案 24">
              <a:extLst>
                <a:ext uri="{FF2B5EF4-FFF2-40B4-BE49-F238E27FC236}">
                  <a16:creationId xmlns:a16="http://schemas.microsoft.com/office/drawing/2014/main" id="{0B26EA92-233E-4DCC-948B-7F78EB864B45}"/>
                </a:ext>
              </a:extLst>
            </p:cNvPr>
            <p:cNvSpPr/>
            <p:nvPr/>
          </p:nvSpPr>
          <p:spPr>
            <a:xfrm>
              <a:off x="3623181" y="2910365"/>
              <a:ext cx="1827241" cy="1827241"/>
            </a:xfrm>
            <a:custGeom>
              <a:avLst/>
              <a:gdLst>
                <a:gd name="connsiteX0" fmla="*/ 0 w 1827241"/>
                <a:gd name="connsiteY0" fmla="*/ 913621 h 1827241"/>
                <a:gd name="connsiteX1" fmla="*/ 913621 w 1827241"/>
                <a:gd name="connsiteY1" fmla="*/ 0 h 1827241"/>
                <a:gd name="connsiteX2" fmla="*/ 1827242 w 1827241"/>
                <a:gd name="connsiteY2" fmla="*/ 913621 h 1827241"/>
                <a:gd name="connsiteX3" fmla="*/ 913621 w 1827241"/>
                <a:gd name="connsiteY3" fmla="*/ 1827242 h 1827241"/>
                <a:gd name="connsiteX4" fmla="*/ 0 w 1827241"/>
                <a:gd name="connsiteY4" fmla="*/ 913621 h 1827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241" h="1827241">
                  <a:moveTo>
                    <a:pt x="0" y="913621"/>
                  </a:moveTo>
                  <a:cubicBezTo>
                    <a:pt x="0" y="409042"/>
                    <a:pt x="409042" y="0"/>
                    <a:pt x="913621" y="0"/>
                  </a:cubicBezTo>
                  <a:cubicBezTo>
                    <a:pt x="1418200" y="0"/>
                    <a:pt x="1827242" y="409042"/>
                    <a:pt x="1827242" y="913621"/>
                  </a:cubicBezTo>
                  <a:cubicBezTo>
                    <a:pt x="1827242" y="1418200"/>
                    <a:pt x="1418200" y="1827242"/>
                    <a:pt x="913621" y="1827242"/>
                  </a:cubicBezTo>
                  <a:cubicBezTo>
                    <a:pt x="409042" y="1827242"/>
                    <a:pt x="0" y="1418200"/>
                    <a:pt x="0" y="913621"/>
                  </a:cubicBezTo>
                  <a:close/>
                </a:path>
              </a:pathLst>
            </a:custGeom>
            <a:solidFill>
              <a:schemeClr val="accent2">
                <a:lumMod val="20000"/>
                <a:lumOff val="8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67593" tIns="267593" rIns="267593" bIns="267593" numCol="1" spcCol="1270" anchor="ctr" anchorCtr="0">
              <a:noAutofit/>
            </a:bodyPr>
            <a:lstStyle/>
            <a:p>
              <a:pPr marL="0" lvl="0" indent="0" algn="ctr" defTabSz="800100">
                <a:lnSpc>
                  <a:spcPts val="2400"/>
                </a:lnSpc>
                <a:spcBef>
                  <a:spcPct val="0"/>
                </a:spcBef>
                <a:spcAft>
                  <a:spcPts val="0"/>
                </a:spcAft>
                <a:buNone/>
              </a:pPr>
              <a:endParaRPr lang="zh-TW" altLang="en-US" sz="1800" kern="1200" dirty="0">
                <a:latin typeface="微軟正黑體" panose="020B0604030504040204" pitchFamily="34" charset="-120"/>
                <a:ea typeface="微軟正黑體" panose="020B0604030504040204" pitchFamily="34" charset="-120"/>
              </a:endParaRPr>
            </a:p>
          </p:txBody>
        </p:sp>
        <p:sp>
          <p:nvSpPr>
            <p:cNvPr id="26" name="手繪多邊形: 圖案 25">
              <a:extLst>
                <a:ext uri="{FF2B5EF4-FFF2-40B4-BE49-F238E27FC236}">
                  <a16:creationId xmlns:a16="http://schemas.microsoft.com/office/drawing/2014/main" id="{327EA7DE-10AC-4108-9B37-8B965527BD69}"/>
                </a:ext>
              </a:extLst>
            </p:cNvPr>
            <p:cNvSpPr/>
            <p:nvPr/>
          </p:nvSpPr>
          <p:spPr>
            <a:xfrm>
              <a:off x="4217043" y="1524390"/>
              <a:ext cx="1827241" cy="1827241"/>
            </a:xfrm>
            <a:custGeom>
              <a:avLst/>
              <a:gdLst>
                <a:gd name="connsiteX0" fmla="*/ 0 w 1827241"/>
                <a:gd name="connsiteY0" fmla="*/ 913621 h 1827241"/>
                <a:gd name="connsiteX1" fmla="*/ 913621 w 1827241"/>
                <a:gd name="connsiteY1" fmla="*/ 0 h 1827241"/>
                <a:gd name="connsiteX2" fmla="*/ 1827242 w 1827241"/>
                <a:gd name="connsiteY2" fmla="*/ 913621 h 1827241"/>
                <a:gd name="connsiteX3" fmla="*/ 913621 w 1827241"/>
                <a:gd name="connsiteY3" fmla="*/ 1827242 h 1827241"/>
                <a:gd name="connsiteX4" fmla="*/ 0 w 1827241"/>
                <a:gd name="connsiteY4" fmla="*/ 913621 h 1827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241" h="1827241">
                  <a:moveTo>
                    <a:pt x="0" y="913621"/>
                  </a:moveTo>
                  <a:cubicBezTo>
                    <a:pt x="0" y="409042"/>
                    <a:pt x="409042" y="0"/>
                    <a:pt x="913621" y="0"/>
                  </a:cubicBezTo>
                  <a:cubicBezTo>
                    <a:pt x="1418200" y="0"/>
                    <a:pt x="1827242" y="409042"/>
                    <a:pt x="1827242" y="913621"/>
                  </a:cubicBezTo>
                  <a:cubicBezTo>
                    <a:pt x="1827242" y="1418200"/>
                    <a:pt x="1418200" y="1827242"/>
                    <a:pt x="913621" y="1827242"/>
                  </a:cubicBezTo>
                  <a:cubicBezTo>
                    <a:pt x="409042" y="1827242"/>
                    <a:pt x="0" y="1418200"/>
                    <a:pt x="0" y="913621"/>
                  </a:cubicBezTo>
                  <a:close/>
                </a:path>
              </a:pathLst>
            </a:custGeom>
            <a:solidFill>
              <a:schemeClr val="accent2">
                <a:lumMod val="20000"/>
                <a:lumOff val="8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67593" tIns="267593" rIns="267593" bIns="267593" numCol="1" spcCol="1270" anchor="ctr" anchorCtr="0">
              <a:noAutofit/>
            </a:bodyPr>
            <a:lstStyle/>
            <a:p>
              <a:pPr marL="0" lvl="0" indent="0" algn="ctr" defTabSz="800100">
                <a:lnSpc>
                  <a:spcPts val="2400"/>
                </a:lnSpc>
                <a:spcBef>
                  <a:spcPct val="0"/>
                </a:spcBef>
                <a:spcAft>
                  <a:spcPts val="0"/>
                </a:spcAft>
                <a:buNone/>
              </a:pPr>
              <a:r>
                <a:rPr lang="zh-TW" altLang="zh-TW" sz="1800" kern="1200" dirty="0">
                  <a:latin typeface="微軟正黑體" panose="020B0604030504040204" pitchFamily="34" charset="-120"/>
                  <a:ea typeface="微軟正黑體" panose="020B0604030504040204" pitchFamily="34" charset="-120"/>
                  <a:cs typeface="標楷體" panose="03000509000000000000" pitchFamily="65" charset="-120"/>
                </a:rPr>
                <a:t>特徵選取</a:t>
              </a:r>
              <a:r>
                <a:rPr lang="en-US" altLang="zh-TW" sz="1800" kern="1200" dirty="0">
                  <a:latin typeface="微軟正黑體" panose="020B0604030504040204" pitchFamily="34" charset="-120"/>
                  <a:ea typeface="微軟正黑體" panose="020B0604030504040204" pitchFamily="34" charset="-120"/>
                  <a:cs typeface="標楷體" panose="03000509000000000000" pitchFamily="65" charset="-120"/>
                </a:rPr>
                <a:t>-</a:t>
              </a:r>
            </a:p>
            <a:p>
              <a:pPr marL="0" lvl="0" indent="0" algn="ctr" defTabSz="800100">
                <a:lnSpc>
                  <a:spcPts val="2400"/>
                </a:lnSpc>
                <a:spcBef>
                  <a:spcPct val="0"/>
                </a:spcBef>
                <a:spcAft>
                  <a:spcPts val="0"/>
                </a:spcAft>
                <a:buNone/>
              </a:pPr>
              <a:r>
                <a:rPr lang="zh-TW" altLang="zh-TW" sz="1800" kern="1200" dirty="0">
                  <a:latin typeface="微軟正黑體" panose="020B0604030504040204" pitchFamily="34" charset="-120"/>
                  <a:ea typeface="微軟正黑體" panose="020B0604030504040204" pitchFamily="34" charset="-120"/>
                </a:rPr>
                <a:t>資訊增益</a:t>
              </a:r>
              <a:endParaRPr lang="zh-TW" altLang="en-US" sz="1800" kern="1200" dirty="0">
                <a:latin typeface="微軟正黑體" panose="020B0604030504040204" pitchFamily="34" charset="-120"/>
                <a:ea typeface="微軟正黑體" panose="020B0604030504040204" pitchFamily="34" charset="-120"/>
              </a:endParaRPr>
            </a:p>
          </p:txBody>
        </p:sp>
        <p:sp>
          <p:nvSpPr>
            <p:cNvPr id="22" name="手繪多邊形: 圖案 21">
              <a:extLst>
                <a:ext uri="{FF2B5EF4-FFF2-40B4-BE49-F238E27FC236}">
                  <a16:creationId xmlns:a16="http://schemas.microsoft.com/office/drawing/2014/main" id="{CDB77315-F165-413A-AB97-4CA5F5766EB1}"/>
                </a:ext>
              </a:extLst>
            </p:cNvPr>
            <p:cNvSpPr/>
            <p:nvPr/>
          </p:nvSpPr>
          <p:spPr>
            <a:xfrm>
              <a:off x="4154187" y="4221214"/>
              <a:ext cx="1827241" cy="1827241"/>
            </a:xfrm>
            <a:custGeom>
              <a:avLst/>
              <a:gdLst>
                <a:gd name="connsiteX0" fmla="*/ 0 w 1827241"/>
                <a:gd name="connsiteY0" fmla="*/ 913621 h 1827241"/>
                <a:gd name="connsiteX1" fmla="*/ 913621 w 1827241"/>
                <a:gd name="connsiteY1" fmla="*/ 0 h 1827241"/>
                <a:gd name="connsiteX2" fmla="*/ 1827242 w 1827241"/>
                <a:gd name="connsiteY2" fmla="*/ 913621 h 1827241"/>
                <a:gd name="connsiteX3" fmla="*/ 913621 w 1827241"/>
                <a:gd name="connsiteY3" fmla="*/ 1827242 h 1827241"/>
                <a:gd name="connsiteX4" fmla="*/ 0 w 1827241"/>
                <a:gd name="connsiteY4" fmla="*/ 913621 h 1827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241" h="1827241">
                  <a:moveTo>
                    <a:pt x="0" y="913621"/>
                  </a:moveTo>
                  <a:cubicBezTo>
                    <a:pt x="0" y="409042"/>
                    <a:pt x="409042" y="0"/>
                    <a:pt x="913621" y="0"/>
                  </a:cubicBezTo>
                  <a:cubicBezTo>
                    <a:pt x="1418200" y="0"/>
                    <a:pt x="1827242" y="409042"/>
                    <a:pt x="1827242" y="913621"/>
                  </a:cubicBezTo>
                  <a:cubicBezTo>
                    <a:pt x="1827242" y="1418200"/>
                    <a:pt x="1418200" y="1827242"/>
                    <a:pt x="913621" y="1827242"/>
                  </a:cubicBezTo>
                  <a:cubicBezTo>
                    <a:pt x="409042" y="1827242"/>
                    <a:pt x="0" y="1418200"/>
                    <a:pt x="0" y="913621"/>
                  </a:cubicBezTo>
                  <a:close/>
                </a:path>
              </a:pathLst>
            </a:custGeom>
            <a:solidFill>
              <a:schemeClr val="accent4">
                <a:lumMod val="40000"/>
                <a:lumOff val="6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67593" tIns="267593" rIns="267593" bIns="267593" numCol="1" spcCol="1270" anchor="ctr" anchorCtr="0">
              <a:noAutofit/>
            </a:bodyPr>
            <a:lstStyle/>
            <a:p>
              <a:pPr marL="0" lvl="0" indent="0" algn="ctr" defTabSz="800100">
                <a:lnSpc>
                  <a:spcPts val="2400"/>
                </a:lnSpc>
                <a:spcBef>
                  <a:spcPct val="0"/>
                </a:spcBef>
                <a:spcAft>
                  <a:spcPts val="0"/>
                </a:spcAft>
                <a:buNone/>
              </a:pPr>
              <a:endParaRPr lang="zh-TW" altLang="en-US" sz="1800" kern="1200" dirty="0">
                <a:latin typeface="微軟正黑體" panose="020B0604030504040204" pitchFamily="34" charset="-120"/>
                <a:ea typeface="微軟正黑體" panose="020B0604030504040204" pitchFamily="34" charset="-120"/>
              </a:endParaRPr>
            </a:p>
          </p:txBody>
        </p:sp>
        <p:sp>
          <p:nvSpPr>
            <p:cNvPr id="12" name="手繪多邊形: 圖案 11">
              <a:extLst>
                <a:ext uri="{FF2B5EF4-FFF2-40B4-BE49-F238E27FC236}">
                  <a16:creationId xmlns:a16="http://schemas.microsoft.com/office/drawing/2014/main" id="{DC1F426E-D882-4252-A053-F8EC6183FBDD}"/>
                </a:ext>
              </a:extLst>
            </p:cNvPr>
            <p:cNvSpPr/>
            <p:nvPr/>
          </p:nvSpPr>
          <p:spPr>
            <a:xfrm>
              <a:off x="5608099" y="999591"/>
              <a:ext cx="1827241" cy="1827241"/>
            </a:xfrm>
            <a:custGeom>
              <a:avLst/>
              <a:gdLst>
                <a:gd name="connsiteX0" fmla="*/ 0 w 1827241"/>
                <a:gd name="connsiteY0" fmla="*/ 913621 h 1827241"/>
                <a:gd name="connsiteX1" fmla="*/ 913621 w 1827241"/>
                <a:gd name="connsiteY1" fmla="*/ 0 h 1827241"/>
                <a:gd name="connsiteX2" fmla="*/ 1827242 w 1827241"/>
                <a:gd name="connsiteY2" fmla="*/ 913621 h 1827241"/>
                <a:gd name="connsiteX3" fmla="*/ 913621 w 1827241"/>
                <a:gd name="connsiteY3" fmla="*/ 1827242 h 1827241"/>
                <a:gd name="connsiteX4" fmla="*/ 0 w 1827241"/>
                <a:gd name="connsiteY4" fmla="*/ 913621 h 1827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241" h="1827241">
                  <a:moveTo>
                    <a:pt x="0" y="913621"/>
                  </a:moveTo>
                  <a:cubicBezTo>
                    <a:pt x="0" y="409042"/>
                    <a:pt x="409042" y="0"/>
                    <a:pt x="913621" y="0"/>
                  </a:cubicBezTo>
                  <a:cubicBezTo>
                    <a:pt x="1418200" y="0"/>
                    <a:pt x="1827242" y="409042"/>
                    <a:pt x="1827242" y="913621"/>
                  </a:cubicBezTo>
                  <a:cubicBezTo>
                    <a:pt x="1827242" y="1418200"/>
                    <a:pt x="1418200" y="1827242"/>
                    <a:pt x="913621" y="1827242"/>
                  </a:cubicBezTo>
                  <a:cubicBezTo>
                    <a:pt x="409042" y="1827242"/>
                    <a:pt x="0" y="1418200"/>
                    <a:pt x="0" y="913621"/>
                  </a:cubicBezTo>
                  <a:close/>
                </a:path>
              </a:pathLst>
            </a:custGeom>
            <a:solidFill>
              <a:srgbClr val="E6D5F3">
                <a:alpha val="49804"/>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67593" tIns="267593" rIns="267593" bIns="267593" numCol="1" spcCol="1270" anchor="ctr" anchorCtr="0">
              <a:noAutofit/>
            </a:bodyPr>
            <a:lstStyle/>
            <a:p>
              <a:pPr marL="0" lvl="0" indent="0" algn="ctr" defTabSz="800100">
                <a:lnSpc>
                  <a:spcPts val="2400"/>
                </a:lnSpc>
                <a:spcBef>
                  <a:spcPct val="0"/>
                </a:spcBef>
                <a:spcAft>
                  <a:spcPts val="0"/>
                </a:spcAft>
                <a:buNone/>
              </a:pPr>
              <a:r>
                <a:rPr lang="zh-TW" altLang="zh-TW" sz="1800" kern="1200" dirty="0">
                  <a:latin typeface="微軟正黑體" panose="020B0604030504040204" pitchFamily="34" charset="-120"/>
                  <a:ea typeface="微軟正黑體" panose="020B0604030504040204" pitchFamily="34" charset="-120"/>
                  <a:cs typeface="標楷體" panose="03000509000000000000" pitchFamily="65" charset="-120"/>
                </a:rPr>
                <a:t>集成式學習</a:t>
              </a:r>
              <a:r>
                <a:rPr lang="en-US" altLang="zh-TW" sz="1800" kern="1200" dirty="0">
                  <a:latin typeface="微軟正黑體" panose="020B0604030504040204" pitchFamily="34" charset="-120"/>
                  <a:ea typeface="微軟正黑體" panose="020B0604030504040204" pitchFamily="34" charset="-120"/>
                  <a:cs typeface="標楷體" panose="03000509000000000000" pitchFamily="65" charset="-120"/>
                </a:rPr>
                <a:t>-</a:t>
              </a:r>
            </a:p>
            <a:p>
              <a:pPr marL="0" lvl="0" indent="0" algn="ctr" defTabSz="800100">
                <a:lnSpc>
                  <a:spcPts val="2400"/>
                </a:lnSpc>
                <a:spcBef>
                  <a:spcPct val="0"/>
                </a:spcBef>
                <a:spcAft>
                  <a:spcPts val="0"/>
                </a:spcAft>
                <a:buNone/>
              </a:pPr>
              <a:r>
                <a:rPr lang="zh-TW" altLang="en-US" sz="1800" kern="1200" dirty="0">
                  <a:latin typeface="微軟正黑體" panose="020B0604030504040204" pitchFamily="34" charset="-120"/>
                  <a:ea typeface="微軟正黑體" panose="020B0604030504040204" pitchFamily="34" charset="-120"/>
                  <a:cs typeface="標楷體" panose="03000509000000000000" pitchFamily="65" charset="-120"/>
                </a:rPr>
                <a:t>隨機森林</a:t>
              </a:r>
              <a:endParaRPr lang="zh-TW" altLang="en-US" sz="1800" kern="1200" dirty="0">
                <a:latin typeface="微軟正黑體" panose="020B0604030504040204" pitchFamily="34" charset="-120"/>
                <a:ea typeface="微軟正黑體" panose="020B0604030504040204" pitchFamily="34" charset="-120"/>
              </a:endParaRPr>
            </a:p>
          </p:txBody>
        </p:sp>
        <p:sp>
          <p:nvSpPr>
            <p:cNvPr id="21" name="手繪多邊形: 圖案 20">
              <a:extLst>
                <a:ext uri="{FF2B5EF4-FFF2-40B4-BE49-F238E27FC236}">
                  <a16:creationId xmlns:a16="http://schemas.microsoft.com/office/drawing/2014/main" id="{C0EA5735-3A3A-4943-AD72-8483193FEDBA}"/>
                </a:ext>
              </a:extLst>
            </p:cNvPr>
            <p:cNvSpPr/>
            <p:nvPr/>
          </p:nvSpPr>
          <p:spPr>
            <a:xfrm>
              <a:off x="5482003" y="4802036"/>
              <a:ext cx="1827241" cy="1827241"/>
            </a:xfrm>
            <a:custGeom>
              <a:avLst/>
              <a:gdLst>
                <a:gd name="connsiteX0" fmla="*/ 0 w 1827241"/>
                <a:gd name="connsiteY0" fmla="*/ 913621 h 1827241"/>
                <a:gd name="connsiteX1" fmla="*/ 913621 w 1827241"/>
                <a:gd name="connsiteY1" fmla="*/ 0 h 1827241"/>
                <a:gd name="connsiteX2" fmla="*/ 1827242 w 1827241"/>
                <a:gd name="connsiteY2" fmla="*/ 913621 h 1827241"/>
                <a:gd name="connsiteX3" fmla="*/ 913621 w 1827241"/>
                <a:gd name="connsiteY3" fmla="*/ 1827242 h 1827241"/>
                <a:gd name="connsiteX4" fmla="*/ 0 w 1827241"/>
                <a:gd name="connsiteY4" fmla="*/ 913621 h 1827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241" h="1827241">
                  <a:moveTo>
                    <a:pt x="0" y="913621"/>
                  </a:moveTo>
                  <a:cubicBezTo>
                    <a:pt x="0" y="409042"/>
                    <a:pt x="409042" y="0"/>
                    <a:pt x="913621" y="0"/>
                  </a:cubicBezTo>
                  <a:cubicBezTo>
                    <a:pt x="1418200" y="0"/>
                    <a:pt x="1827242" y="409042"/>
                    <a:pt x="1827242" y="913621"/>
                  </a:cubicBezTo>
                  <a:cubicBezTo>
                    <a:pt x="1827242" y="1418200"/>
                    <a:pt x="1418200" y="1827242"/>
                    <a:pt x="913621" y="1827242"/>
                  </a:cubicBezTo>
                  <a:cubicBezTo>
                    <a:pt x="409042" y="1827242"/>
                    <a:pt x="0" y="1418200"/>
                    <a:pt x="0" y="913621"/>
                  </a:cubicBezTo>
                  <a:close/>
                </a:path>
              </a:pathLst>
            </a:custGeom>
            <a:solidFill>
              <a:schemeClr val="accent4">
                <a:lumMod val="40000"/>
                <a:lumOff val="60000"/>
                <a:alpha val="50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67593" tIns="267593" rIns="267593" bIns="267593" numCol="1" spcCol="1270" anchor="ctr" anchorCtr="0">
              <a:noAutofit/>
            </a:bodyPr>
            <a:lstStyle/>
            <a:p>
              <a:pPr marL="0" lvl="0" indent="0" algn="ctr" defTabSz="800100">
                <a:lnSpc>
                  <a:spcPts val="2400"/>
                </a:lnSpc>
                <a:spcBef>
                  <a:spcPct val="0"/>
                </a:spcBef>
                <a:spcAft>
                  <a:spcPts val="0"/>
                </a:spcAft>
                <a:buNone/>
              </a:pPr>
              <a:r>
                <a:rPr lang="zh-TW" altLang="zh-TW" sz="1800" kern="1200" dirty="0">
                  <a:latin typeface="微軟正黑體" panose="020B0604030504040204" pitchFamily="34" charset="-120"/>
                  <a:ea typeface="微軟正黑體" panose="020B0604030504040204" pitchFamily="34" charset="-120"/>
                </a:rPr>
                <a:t>單一分類器</a:t>
              </a:r>
              <a:r>
                <a:rPr lang="en-US" altLang="zh-TW" sz="1800" kern="1200" dirty="0">
                  <a:latin typeface="微軟正黑體" panose="020B0604030504040204" pitchFamily="34" charset="-120"/>
                  <a:ea typeface="微軟正黑體" panose="020B0604030504040204" pitchFamily="34" charset="-120"/>
                </a:rPr>
                <a:t>-</a:t>
              </a:r>
            </a:p>
            <a:p>
              <a:pPr marL="0" lvl="0" indent="0" algn="ctr" defTabSz="800100">
                <a:lnSpc>
                  <a:spcPts val="2400"/>
                </a:lnSpc>
                <a:spcBef>
                  <a:spcPct val="0"/>
                </a:spcBef>
                <a:spcAft>
                  <a:spcPts val="0"/>
                </a:spcAft>
                <a:buNone/>
              </a:pPr>
              <a:r>
                <a:rPr lang="zh-TW" altLang="en-US" sz="1800" kern="1200" dirty="0">
                  <a:latin typeface="微軟正黑體" panose="020B0604030504040204" pitchFamily="34" charset="-120"/>
                  <a:ea typeface="微軟正黑體" panose="020B0604030504040204" pitchFamily="34" charset="-120"/>
                </a:rPr>
                <a:t>類神經網路</a:t>
              </a:r>
            </a:p>
          </p:txBody>
        </p:sp>
        <p:sp>
          <p:nvSpPr>
            <p:cNvPr id="15" name="手繪多邊形: 圖案 14">
              <a:extLst>
                <a:ext uri="{FF2B5EF4-FFF2-40B4-BE49-F238E27FC236}">
                  <a16:creationId xmlns:a16="http://schemas.microsoft.com/office/drawing/2014/main" id="{1D5615C7-2783-4B20-9186-B56BCAB2A5D4}"/>
                </a:ext>
              </a:extLst>
            </p:cNvPr>
            <p:cNvSpPr/>
            <p:nvPr/>
          </p:nvSpPr>
          <p:spPr>
            <a:xfrm>
              <a:off x="7440681" y="2910365"/>
              <a:ext cx="1827241" cy="1827241"/>
            </a:xfrm>
            <a:custGeom>
              <a:avLst/>
              <a:gdLst>
                <a:gd name="connsiteX0" fmla="*/ 0 w 1827241"/>
                <a:gd name="connsiteY0" fmla="*/ 913621 h 1827241"/>
                <a:gd name="connsiteX1" fmla="*/ 913621 w 1827241"/>
                <a:gd name="connsiteY1" fmla="*/ 0 h 1827241"/>
                <a:gd name="connsiteX2" fmla="*/ 1827242 w 1827241"/>
                <a:gd name="connsiteY2" fmla="*/ 913621 h 1827241"/>
                <a:gd name="connsiteX3" fmla="*/ 913621 w 1827241"/>
                <a:gd name="connsiteY3" fmla="*/ 1827242 h 1827241"/>
                <a:gd name="connsiteX4" fmla="*/ 0 w 1827241"/>
                <a:gd name="connsiteY4" fmla="*/ 913621 h 1827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241" h="1827241">
                  <a:moveTo>
                    <a:pt x="0" y="913621"/>
                  </a:moveTo>
                  <a:cubicBezTo>
                    <a:pt x="0" y="409042"/>
                    <a:pt x="409042" y="0"/>
                    <a:pt x="913621" y="0"/>
                  </a:cubicBezTo>
                  <a:cubicBezTo>
                    <a:pt x="1418200" y="0"/>
                    <a:pt x="1827242" y="409042"/>
                    <a:pt x="1827242" y="913621"/>
                  </a:cubicBezTo>
                  <a:cubicBezTo>
                    <a:pt x="1827242" y="1418200"/>
                    <a:pt x="1418200" y="1827242"/>
                    <a:pt x="913621" y="1827242"/>
                  </a:cubicBezTo>
                  <a:cubicBezTo>
                    <a:pt x="409042" y="1827242"/>
                    <a:pt x="0" y="1418200"/>
                    <a:pt x="0" y="913621"/>
                  </a:cubicBezTo>
                  <a:close/>
                </a:path>
              </a:pathLst>
            </a:custGeom>
            <a:solidFill>
              <a:srgbClr val="E6D5F3">
                <a:alpha val="50000"/>
              </a:srgb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67593" tIns="267593" rIns="267593" bIns="267593" numCol="1" spcCol="1270" anchor="ctr" anchorCtr="0">
              <a:noAutofit/>
            </a:bodyPr>
            <a:lstStyle/>
            <a:p>
              <a:pPr marL="0" lvl="0" indent="0" algn="ctr" defTabSz="800100">
                <a:lnSpc>
                  <a:spcPts val="2400"/>
                </a:lnSpc>
                <a:spcBef>
                  <a:spcPct val="0"/>
                </a:spcBef>
                <a:spcAft>
                  <a:spcPts val="0"/>
                </a:spcAft>
                <a:buNone/>
              </a:pPr>
              <a:endParaRPr lang="zh-TW" altLang="en-US" sz="1800" kern="1200" dirty="0">
                <a:latin typeface="微軟正黑體" panose="020B0604030504040204" pitchFamily="34" charset="-120"/>
                <a:ea typeface="微軟正黑體" panose="020B0604030504040204" pitchFamily="34" charset="-120"/>
              </a:endParaRPr>
            </a:p>
          </p:txBody>
        </p:sp>
      </p:grpSp>
      <p:sp>
        <p:nvSpPr>
          <p:cNvPr id="30" name="矩形 29">
            <a:extLst>
              <a:ext uri="{FF2B5EF4-FFF2-40B4-BE49-F238E27FC236}">
                <a16:creationId xmlns:a16="http://schemas.microsoft.com/office/drawing/2014/main" id="{005E3916-CC0F-4AC5-BA6C-EC2BD5E6E65C}"/>
              </a:ext>
            </a:extLst>
          </p:cNvPr>
          <p:cNvSpPr/>
          <p:nvPr/>
        </p:nvSpPr>
        <p:spPr>
          <a:xfrm>
            <a:off x="3825893" y="3385131"/>
            <a:ext cx="1354720" cy="683905"/>
          </a:xfrm>
          <a:prstGeom prst="rect">
            <a:avLst/>
          </a:prstGeom>
        </p:spPr>
        <p:txBody>
          <a:bodyPr wrap="square">
            <a:spAutoFit/>
          </a:bodyPr>
          <a:lstStyle/>
          <a:p>
            <a:pPr lvl="0" algn="ctr" defTabSz="800100">
              <a:lnSpc>
                <a:spcPts val="2400"/>
              </a:lnSpc>
              <a:spcBef>
                <a:spcPct val="0"/>
              </a:spcBef>
            </a:pPr>
            <a:r>
              <a:rPr lang="zh-TW" altLang="zh-TW" dirty="0">
                <a:latin typeface="微軟正黑體" panose="020B0604030504040204" pitchFamily="34" charset="-120"/>
                <a:ea typeface="微軟正黑體" panose="020B0604030504040204" pitchFamily="34" charset="-120"/>
                <a:cs typeface="標楷體" panose="03000509000000000000" pitchFamily="65" charset="-120"/>
              </a:rPr>
              <a:t>特徵選取</a:t>
            </a:r>
            <a:r>
              <a:rPr lang="en-US" altLang="zh-TW" dirty="0">
                <a:latin typeface="微軟正黑體" panose="020B0604030504040204" pitchFamily="34" charset="-120"/>
                <a:ea typeface="微軟正黑體" panose="020B0604030504040204" pitchFamily="34" charset="-120"/>
                <a:cs typeface="標楷體" panose="03000509000000000000" pitchFamily="65" charset="-120"/>
              </a:rPr>
              <a:t>-</a:t>
            </a:r>
          </a:p>
          <a:p>
            <a:pPr lvl="0" algn="ctr" defTabSz="800100">
              <a:lnSpc>
                <a:spcPts val="2400"/>
              </a:lnSpc>
              <a:spcBef>
                <a:spcPct val="0"/>
              </a:spcBef>
            </a:pPr>
            <a:r>
              <a:rPr lang="zh-TW" altLang="en-US" dirty="0">
                <a:latin typeface="微軟正黑體" panose="020B0604030504040204" pitchFamily="34" charset="-120"/>
                <a:ea typeface="微軟正黑體" panose="020B0604030504040204" pitchFamily="34" charset="-120"/>
              </a:rPr>
              <a:t>基因演算法</a:t>
            </a:r>
          </a:p>
        </p:txBody>
      </p:sp>
      <p:sp>
        <p:nvSpPr>
          <p:cNvPr id="31" name="矩形 30">
            <a:extLst>
              <a:ext uri="{FF2B5EF4-FFF2-40B4-BE49-F238E27FC236}">
                <a16:creationId xmlns:a16="http://schemas.microsoft.com/office/drawing/2014/main" id="{FFFF616C-3E15-4672-868E-81C0B0E057CD}"/>
              </a:ext>
            </a:extLst>
          </p:cNvPr>
          <p:cNvSpPr/>
          <p:nvPr/>
        </p:nvSpPr>
        <p:spPr>
          <a:xfrm>
            <a:off x="6741526" y="4706639"/>
            <a:ext cx="1986968" cy="683905"/>
          </a:xfrm>
          <a:prstGeom prst="rect">
            <a:avLst/>
          </a:prstGeom>
        </p:spPr>
        <p:txBody>
          <a:bodyPr wrap="square">
            <a:spAutoFit/>
          </a:bodyPr>
          <a:lstStyle/>
          <a:p>
            <a:pPr lvl="0" algn="ctr" defTabSz="800100">
              <a:lnSpc>
                <a:spcPts val="2400"/>
              </a:lnSpc>
              <a:spcBef>
                <a:spcPct val="0"/>
              </a:spcBef>
            </a:pPr>
            <a:r>
              <a:rPr lang="zh-TW" altLang="zh-TW" dirty="0">
                <a:latin typeface="微軟正黑體" panose="020B0604030504040204" pitchFamily="34" charset="-120"/>
                <a:ea typeface="微軟正黑體" panose="020B0604030504040204" pitchFamily="34" charset="-120"/>
              </a:rPr>
              <a:t>單一分類器</a:t>
            </a:r>
            <a:r>
              <a:rPr lang="en-US" altLang="zh-TW" dirty="0">
                <a:latin typeface="微軟正黑體" panose="020B0604030504040204" pitchFamily="34" charset="-120"/>
                <a:ea typeface="微軟正黑體" panose="020B0604030504040204" pitchFamily="34" charset="-120"/>
              </a:rPr>
              <a:t>-</a:t>
            </a:r>
          </a:p>
          <a:p>
            <a:pPr lvl="0" algn="ctr" defTabSz="800100">
              <a:lnSpc>
                <a:spcPts val="2400"/>
              </a:lnSpc>
              <a:spcBef>
                <a:spcPct val="0"/>
              </a:spcBef>
            </a:pPr>
            <a:r>
              <a:rPr lang="zh-TW" altLang="en-US" dirty="0">
                <a:latin typeface="微軟正黑體" panose="020B0604030504040204" pitchFamily="34" charset="-120"/>
                <a:ea typeface="微軟正黑體" panose="020B0604030504040204" pitchFamily="34" charset="-120"/>
              </a:rPr>
              <a:t>支援向量機</a:t>
            </a:r>
          </a:p>
        </p:txBody>
      </p:sp>
      <p:sp>
        <p:nvSpPr>
          <p:cNvPr id="32" name="矩形 31">
            <a:extLst>
              <a:ext uri="{FF2B5EF4-FFF2-40B4-BE49-F238E27FC236}">
                <a16:creationId xmlns:a16="http://schemas.microsoft.com/office/drawing/2014/main" id="{8C784220-050A-49FD-A407-FA3D8D51ADE5}"/>
              </a:ext>
            </a:extLst>
          </p:cNvPr>
          <p:cNvSpPr/>
          <p:nvPr/>
        </p:nvSpPr>
        <p:spPr>
          <a:xfrm>
            <a:off x="6793518" y="3186695"/>
            <a:ext cx="3085328" cy="997902"/>
          </a:xfrm>
          <a:prstGeom prst="rect">
            <a:avLst/>
          </a:prstGeom>
        </p:spPr>
        <p:txBody>
          <a:bodyPr wrap="square">
            <a:spAutoFit/>
          </a:bodyPr>
          <a:lstStyle/>
          <a:p>
            <a:pPr lvl="0" algn="ctr" defTabSz="800100">
              <a:lnSpc>
                <a:spcPts val="2400"/>
              </a:lnSpc>
              <a:spcBef>
                <a:spcPct val="0"/>
              </a:spcBef>
            </a:pPr>
            <a:r>
              <a:rPr lang="zh-TW" altLang="zh-TW" dirty="0">
                <a:latin typeface="微軟正黑體" panose="020B0604030504040204" pitchFamily="34" charset="-120"/>
                <a:ea typeface="微軟正黑體" panose="020B0604030504040204" pitchFamily="34" charset="-120"/>
                <a:cs typeface="標楷體" panose="03000509000000000000" pitchFamily="65" charset="-120"/>
              </a:rPr>
              <a:t>集成式學習</a:t>
            </a:r>
            <a:r>
              <a:rPr lang="en-US" altLang="zh-TW" dirty="0">
                <a:latin typeface="微軟正黑體" panose="020B0604030504040204" pitchFamily="34" charset="-120"/>
                <a:ea typeface="微軟正黑體" panose="020B0604030504040204" pitchFamily="34" charset="-120"/>
                <a:cs typeface="標楷體" panose="03000509000000000000" pitchFamily="65" charset="-120"/>
              </a:rPr>
              <a:t>-</a:t>
            </a:r>
          </a:p>
          <a:p>
            <a:pPr lvl="0" algn="ctr" defTabSz="800100">
              <a:lnSpc>
                <a:spcPts val="2400"/>
              </a:lnSpc>
              <a:spcBef>
                <a:spcPct val="0"/>
              </a:spcBef>
            </a:pPr>
            <a:r>
              <a:rPr lang="zh-TW" altLang="en-US" dirty="0">
                <a:latin typeface="微軟正黑體" panose="020B0604030504040204" pitchFamily="34" charset="-120"/>
                <a:ea typeface="微軟正黑體" panose="020B0604030504040204" pitchFamily="34" charset="-120"/>
                <a:cs typeface="標楷體" panose="03000509000000000000" pitchFamily="65" charset="-120"/>
              </a:rPr>
              <a:t>套袋法</a:t>
            </a:r>
            <a:endParaRPr lang="en-US" altLang="zh-TW" dirty="0">
              <a:latin typeface="微軟正黑體" panose="020B0604030504040204" pitchFamily="34" charset="-120"/>
              <a:ea typeface="微軟正黑體" panose="020B0604030504040204" pitchFamily="34" charset="-120"/>
              <a:cs typeface="標楷體" panose="03000509000000000000" pitchFamily="65" charset="-120"/>
            </a:endParaRPr>
          </a:p>
          <a:p>
            <a:pPr lvl="0" algn="ctr" defTabSz="800100">
              <a:lnSpc>
                <a:spcPts val="2400"/>
              </a:lnSpc>
              <a:spcBef>
                <a:spcPct val="0"/>
              </a:spcBef>
            </a:pPr>
            <a:r>
              <a:rPr lang="en-US" altLang="zh-TW" dirty="0">
                <a:latin typeface="微軟正黑體" panose="020B0604030504040204" pitchFamily="34" charset="-120"/>
                <a:ea typeface="微軟正黑體" panose="020B0604030504040204" pitchFamily="34" charset="-120"/>
                <a:cs typeface="標楷體" panose="03000509000000000000" pitchFamily="65" charset="-120"/>
              </a:rPr>
              <a:t>(</a:t>
            </a:r>
            <a:r>
              <a:rPr lang="en-US" altLang="zh-TW" dirty="0">
                <a:latin typeface="微軟正黑體" panose="020B0604030504040204" pitchFamily="34" charset="-120"/>
                <a:ea typeface="微軟正黑體" panose="020B0604030504040204" pitchFamily="34" charset="-120"/>
              </a:rPr>
              <a:t>Bagging</a:t>
            </a:r>
            <a:r>
              <a:rPr lang="en-US" altLang="zh-TW" dirty="0">
                <a:latin typeface="微軟正黑體" panose="020B0604030504040204" pitchFamily="34" charset="-120"/>
                <a:ea typeface="微軟正黑體" panose="020B0604030504040204" pitchFamily="34" charset="-120"/>
                <a:cs typeface="標楷體" panose="03000509000000000000" pitchFamily="65" charset="-120"/>
              </a:rPr>
              <a:t>)</a:t>
            </a:r>
            <a:endParaRPr lang="zh-TW" altLang="en-US" dirty="0"/>
          </a:p>
        </p:txBody>
      </p:sp>
      <p:sp>
        <p:nvSpPr>
          <p:cNvPr id="33" name="矩形 32">
            <a:extLst>
              <a:ext uri="{FF2B5EF4-FFF2-40B4-BE49-F238E27FC236}">
                <a16:creationId xmlns:a16="http://schemas.microsoft.com/office/drawing/2014/main" id="{03E34251-C3FA-4E9A-814F-1FB2B6719855}"/>
              </a:ext>
            </a:extLst>
          </p:cNvPr>
          <p:cNvSpPr/>
          <p:nvPr/>
        </p:nvSpPr>
        <p:spPr>
          <a:xfrm>
            <a:off x="6967542" y="1797963"/>
            <a:ext cx="1653217" cy="997902"/>
          </a:xfrm>
          <a:prstGeom prst="rect">
            <a:avLst/>
          </a:prstGeom>
        </p:spPr>
        <p:txBody>
          <a:bodyPr wrap="square">
            <a:spAutoFit/>
          </a:bodyPr>
          <a:lstStyle/>
          <a:p>
            <a:pPr lvl="0" algn="ctr" defTabSz="800100">
              <a:lnSpc>
                <a:spcPts val="2400"/>
              </a:lnSpc>
              <a:spcBef>
                <a:spcPct val="0"/>
              </a:spcBef>
            </a:pPr>
            <a:r>
              <a:rPr lang="zh-TW" altLang="zh-TW" dirty="0">
                <a:latin typeface="微軟正黑體" panose="020B0604030504040204" pitchFamily="34" charset="-120"/>
                <a:ea typeface="微軟正黑體" panose="020B0604030504040204" pitchFamily="34" charset="-120"/>
                <a:cs typeface="標楷體" panose="03000509000000000000" pitchFamily="65" charset="-120"/>
              </a:rPr>
              <a:t>集成式學習</a:t>
            </a:r>
            <a:r>
              <a:rPr lang="en-US" altLang="zh-TW" dirty="0">
                <a:latin typeface="微軟正黑體" panose="020B0604030504040204" pitchFamily="34" charset="-120"/>
                <a:ea typeface="微軟正黑體" panose="020B0604030504040204" pitchFamily="34" charset="-120"/>
                <a:cs typeface="標楷體" panose="03000509000000000000" pitchFamily="65" charset="-120"/>
              </a:rPr>
              <a:t>-</a:t>
            </a:r>
          </a:p>
          <a:p>
            <a:pPr lvl="0" algn="ctr" defTabSz="800100">
              <a:lnSpc>
                <a:spcPts val="2400"/>
              </a:lnSpc>
              <a:spcBef>
                <a:spcPct val="0"/>
              </a:spcBef>
            </a:pPr>
            <a:r>
              <a:rPr lang="zh-TW" altLang="en-US" dirty="0">
                <a:latin typeface="微軟正黑體" panose="020B0604030504040204" pitchFamily="34" charset="-120"/>
                <a:ea typeface="微軟正黑體" panose="020B0604030504040204" pitchFamily="34" charset="-120"/>
                <a:cs typeface="標楷體" panose="03000509000000000000" pitchFamily="65" charset="-120"/>
              </a:rPr>
              <a:t>提升法</a:t>
            </a:r>
            <a:endParaRPr lang="en-US" altLang="zh-TW" dirty="0">
              <a:latin typeface="微軟正黑體" panose="020B0604030504040204" pitchFamily="34" charset="-120"/>
              <a:ea typeface="微軟正黑體" panose="020B0604030504040204" pitchFamily="34" charset="-120"/>
              <a:cs typeface="標楷體" panose="03000509000000000000" pitchFamily="65" charset="-120"/>
            </a:endParaRPr>
          </a:p>
          <a:p>
            <a:pPr lvl="0" algn="ctr" defTabSz="800100">
              <a:lnSpc>
                <a:spcPts val="2400"/>
              </a:lnSpc>
              <a:spcBef>
                <a:spcPct val="0"/>
              </a:spcBef>
            </a:pPr>
            <a:r>
              <a:rPr lang="en-US" altLang="zh-TW" dirty="0">
                <a:latin typeface="微軟正黑體" panose="020B0604030504040204" pitchFamily="34" charset="-120"/>
                <a:ea typeface="微軟正黑體" panose="020B0604030504040204" pitchFamily="34" charset="-120"/>
                <a:cs typeface="標楷體" panose="03000509000000000000" pitchFamily="65" charset="-120"/>
              </a:rPr>
              <a:t>(</a:t>
            </a:r>
            <a:r>
              <a:rPr lang="en-US" altLang="zh-TW" dirty="0" err="1">
                <a:latin typeface="微軟正黑體" panose="020B0604030504040204" pitchFamily="34" charset="-120"/>
                <a:ea typeface="微軟正黑體" panose="020B0604030504040204" pitchFamily="34" charset="-120"/>
                <a:cs typeface="標楷體" panose="03000509000000000000" pitchFamily="65" charset="-120"/>
              </a:rPr>
              <a:t>Adaboost</a:t>
            </a:r>
            <a:r>
              <a:rPr lang="en-US" altLang="zh-TW" dirty="0">
                <a:latin typeface="微軟正黑體" panose="020B0604030504040204" pitchFamily="34" charset="-120"/>
                <a:ea typeface="微軟正黑體" panose="020B0604030504040204" pitchFamily="34" charset="-120"/>
                <a:cs typeface="標楷體" panose="03000509000000000000" pitchFamily="65" charset="-120"/>
              </a:rPr>
              <a:t> )</a:t>
            </a:r>
            <a:endParaRPr lang="zh-TW" altLang="en-US" dirty="0"/>
          </a:p>
        </p:txBody>
      </p:sp>
      <p:sp>
        <p:nvSpPr>
          <p:cNvPr id="34" name="矩形 33">
            <a:extLst>
              <a:ext uri="{FF2B5EF4-FFF2-40B4-BE49-F238E27FC236}">
                <a16:creationId xmlns:a16="http://schemas.microsoft.com/office/drawing/2014/main" id="{C8650AE4-4A4F-4955-B62B-D969D240C8D4}"/>
              </a:ext>
            </a:extLst>
          </p:cNvPr>
          <p:cNvSpPr/>
          <p:nvPr/>
        </p:nvSpPr>
        <p:spPr>
          <a:xfrm>
            <a:off x="4315480" y="4741947"/>
            <a:ext cx="1428732" cy="683905"/>
          </a:xfrm>
          <a:prstGeom prst="rect">
            <a:avLst/>
          </a:prstGeom>
        </p:spPr>
        <p:txBody>
          <a:bodyPr wrap="square">
            <a:spAutoFit/>
          </a:bodyPr>
          <a:lstStyle/>
          <a:p>
            <a:pPr lvl="0" algn="ctr" defTabSz="800100">
              <a:lnSpc>
                <a:spcPts val="2400"/>
              </a:lnSpc>
              <a:spcBef>
                <a:spcPct val="0"/>
              </a:spcBef>
            </a:pPr>
            <a:r>
              <a:rPr lang="zh-TW" altLang="zh-TW" dirty="0">
                <a:latin typeface="微軟正黑體" panose="020B0604030504040204" pitchFamily="34" charset="-120"/>
                <a:ea typeface="微軟正黑體" panose="020B0604030504040204" pitchFamily="34" charset="-120"/>
              </a:rPr>
              <a:t>單一分類器</a:t>
            </a:r>
            <a:r>
              <a:rPr lang="en-US" altLang="zh-TW" dirty="0">
                <a:latin typeface="微軟正黑體" panose="020B0604030504040204" pitchFamily="34" charset="-120"/>
                <a:ea typeface="微軟正黑體" panose="020B0604030504040204" pitchFamily="34" charset="-120"/>
              </a:rPr>
              <a:t>-</a:t>
            </a:r>
          </a:p>
          <a:p>
            <a:pPr lvl="0" algn="ctr" defTabSz="800100">
              <a:lnSpc>
                <a:spcPts val="2400"/>
              </a:lnSpc>
              <a:spcBef>
                <a:spcPct val="0"/>
              </a:spcBef>
            </a:pPr>
            <a:r>
              <a:rPr lang="zh-TW" altLang="zh-TW" dirty="0">
                <a:latin typeface="微軟正黑體" panose="020B0604030504040204" pitchFamily="34" charset="-120"/>
                <a:ea typeface="微軟正黑體" panose="020B0604030504040204" pitchFamily="34" charset="-120"/>
              </a:rPr>
              <a:t>決策樹</a:t>
            </a:r>
            <a:endParaRPr lang="zh-TW" altLang="en-US" dirty="0">
              <a:latin typeface="微軟正黑體" panose="020B0604030504040204" pitchFamily="34" charset="-120"/>
              <a:ea typeface="微軟正黑體" panose="020B0604030504040204" pitchFamily="34" charset="-120"/>
            </a:endParaRPr>
          </a:p>
        </p:txBody>
      </p:sp>
      <p:pic>
        <p:nvPicPr>
          <p:cNvPr id="40" name="圖片 39">
            <a:extLst>
              <a:ext uri="{FF2B5EF4-FFF2-40B4-BE49-F238E27FC236}">
                <a16:creationId xmlns:a16="http://schemas.microsoft.com/office/drawing/2014/main" id="{66D23ABC-AA61-4437-BF29-DB35AD1FF1A7}"/>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6426" b="93173" l="6061" r="94372">
                        <a14:foregroundMark x1="12554" y1="40562" x2="12554" y2="40562"/>
                        <a14:foregroundMark x1="6061" y1="37349" x2="6061" y2="37349"/>
                        <a14:foregroundMark x1="12554" y1="92771" x2="12554" y2="92771"/>
                        <a14:foregroundMark x1="87879" y1="86345" x2="87879" y2="86345"/>
                        <a14:foregroundMark x1="84416" y1="91165" x2="84416" y2="91165"/>
                        <a14:foregroundMark x1="61905" y1="91566" x2="61905" y2="91566"/>
                        <a14:foregroundMark x1="89177" y1="12851" x2="70563" y2="14859"/>
                        <a14:foregroundMark x1="80519" y1="10040" x2="33766" y2="9639"/>
                        <a14:foregroundMark x1="33766" y1="9639" x2="21212" y2="26908"/>
                        <a14:foregroundMark x1="21212" y1="26908" x2="21645" y2="42169"/>
                        <a14:foregroundMark x1="13420" y1="38153" x2="11255" y2="57028"/>
                        <a14:foregroundMark x1="10390" y1="63052" x2="10390" y2="76305"/>
                        <a14:foregroundMark x1="34199" y1="45382" x2="34199" y2="68273"/>
                        <a14:foregroundMark x1="64069" y1="44177" x2="47619" y2="71486"/>
                        <a14:foregroundMark x1="87446" y1="39357" x2="33333" y2="46988"/>
                        <a14:foregroundMark x1="22511" y1="85944" x2="48918" y2="79920"/>
                        <a14:foregroundMark x1="48918" y1="79920" x2="63203" y2="72289"/>
                        <a14:foregroundMark x1="46320" y1="86747" x2="68398" y2="86747"/>
                        <a14:foregroundMark x1="68398" y1="86747" x2="77922" y2="85542"/>
                        <a14:foregroundMark x1="86580" y1="51406" x2="85281" y2="69880"/>
                        <a14:foregroundMark x1="89177" y1="27309" x2="83117" y2="57028"/>
                        <a14:foregroundMark x1="24242" y1="11647" x2="23377" y2="37751"/>
                        <a14:foregroundMark x1="20779" y1="10040" x2="19913" y2="22892"/>
                        <a14:foregroundMark x1="25974" y1="9639" x2="30303" y2="10843"/>
                        <a14:foregroundMark x1="47619" y1="8434" x2="87879" y2="8835"/>
                        <a14:foregroundMark x1="90043" y1="10843" x2="88312" y2="19679"/>
                        <a14:foregroundMark x1="86580" y1="6827" x2="65368" y2="6827"/>
                        <a14:foregroundMark x1="36797" y1="8434" x2="22078" y2="8434"/>
                        <a14:foregroundMark x1="18615" y1="24900" x2="18615" y2="38153"/>
                        <a14:foregroundMark x1="20346" y1="45382" x2="20779" y2="75904"/>
                        <a14:foregroundMark x1="81818" y1="90763" x2="26840" y2="89558"/>
                        <a14:foregroundMark x1="89177" y1="65060" x2="89177" y2="80723"/>
                        <a14:foregroundMark x1="57143" y1="92369" x2="12121" y2="90763"/>
                        <a14:foregroundMark x1="12121" y1="90763" x2="10823" y2="90361"/>
                        <a14:foregroundMark x1="19048" y1="77108" x2="19048" y2="84739"/>
                        <a14:foregroundMark x1="70563" y1="91566" x2="58874" y2="91566"/>
                        <a14:foregroundMark x1="41991" y1="52610" x2="31169" y2="73092"/>
                        <a14:foregroundMark x1="34632" y1="28514" x2="33333" y2="44177"/>
                        <a14:foregroundMark x1="19048" y1="13655" x2="17749" y2="18474"/>
                        <a14:foregroundMark x1="31602" y1="6827" x2="43723" y2="8032"/>
                        <a14:foregroundMark x1="49784" y1="7229" x2="57576" y2="8032"/>
                        <a14:foregroundMark x1="61905" y1="6827" x2="53247" y2="7631"/>
                        <a14:foregroundMark x1="22078" y1="7631" x2="18182" y2="13253"/>
                        <a14:foregroundMark x1="18182" y1="21687" x2="18182" y2="30924"/>
                        <a14:foregroundMark x1="17316" y1="16466" x2="17749" y2="31325"/>
                        <a14:foregroundMark x1="21645" y1="6827" x2="17749" y2="12851"/>
                        <a14:foregroundMark x1="39827" y1="6426" x2="25541" y2="8032"/>
                        <a14:foregroundMark x1="23810" y1="6426" x2="59307" y2="6827"/>
                        <a14:foregroundMark x1="90476" y1="14056" x2="88745" y2="45382"/>
                        <a14:foregroundMark x1="84848" y1="83534" x2="91342" y2="87952"/>
                        <a14:foregroundMark x1="94805" y1="90763" x2="83550" y2="82731"/>
                        <a14:foregroundMark x1="7359" y1="44177" x2="6494" y2="80321"/>
                        <a14:foregroundMark x1="22078" y1="93173" x2="44589" y2="91968"/>
                        <a14:foregroundMark x1="44589" y1="91968" x2="78788" y2="91968"/>
                        <a14:foregroundMark x1="17316" y1="93173" x2="22078" y2="93173"/>
                        <a14:foregroundMark x1="46320" y1="93173" x2="76190" y2="93173"/>
                        <a14:foregroundMark x1="19481" y1="7631" x2="19048" y2="8434"/>
                        <a14:foregroundMark x1="19913" y1="6827" x2="18182" y2="10843"/>
                        <a14:foregroundMark x1="19048" y1="6827" x2="18182" y2="12048"/>
                        <a14:foregroundMark x1="19048" y1="6827" x2="18182" y2="12851"/>
                        <a14:foregroundMark x1="44156" y1="34137" x2="43290" y2="39357"/>
                        <a14:foregroundMark x1="66667" y1="29719" x2="52381" y2="39357"/>
                        <a14:foregroundMark x1="80952" y1="32129" x2="77056" y2="36948"/>
                        <a14:foregroundMark x1="17749" y1="6426" x2="18182" y2="7631"/>
                      </a14:backgroundRemoval>
                    </a14:imgEffect>
                  </a14:imgLayer>
                </a14:imgProps>
              </a:ext>
              <a:ext uri="{28A0092B-C50C-407E-A947-70E740481C1C}">
                <a14:useLocalDpi xmlns:a14="http://schemas.microsoft.com/office/drawing/2010/main" val="0"/>
              </a:ext>
            </a:extLst>
          </a:blip>
          <a:stretch>
            <a:fillRect/>
          </a:stretch>
        </p:blipFill>
        <p:spPr>
          <a:xfrm>
            <a:off x="10597068" y="5313453"/>
            <a:ext cx="958229" cy="1032895"/>
          </a:xfrm>
          <a:prstGeom prst="rect">
            <a:avLst/>
          </a:prstGeom>
        </p:spPr>
      </p:pic>
    </p:spTree>
    <p:extLst>
      <p:ext uri="{BB962C8B-B14F-4D97-AF65-F5344CB8AC3E}">
        <p14:creationId xmlns:p14="http://schemas.microsoft.com/office/powerpoint/2010/main" val="337405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AB47CE1A-558D-4F43-8E30-6C66B0E3A1A0}"/>
              </a:ext>
            </a:extLst>
          </p:cNvPr>
          <p:cNvSpPr>
            <a:spLocks noGrp="1"/>
          </p:cNvSpPr>
          <p:nvPr>
            <p:ph type="sldNum" sz="quarter" idx="12"/>
          </p:nvPr>
        </p:nvSpPr>
        <p:spPr/>
        <p:txBody>
          <a:bodyPr/>
          <a:lstStyle/>
          <a:p>
            <a:fld id="{FB3E9B49-1012-49AA-8081-ABB306612549}" type="slidenum">
              <a:rPr lang="zh-TW" altLang="en-US" smtClean="0"/>
              <a:pPr/>
              <a:t>12</a:t>
            </a:fld>
            <a:endParaRPr lang="zh-TW" altLang="en-US" dirty="0"/>
          </a:p>
        </p:txBody>
      </p:sp>
      <p:sp>
        <p:nvSpPr>
          <p:cNvPr id="6" name="矩形 5">
            <a:extLst>
              <a:ext uri="{FF2B5EF4-FFF2-40B4-BE49-F238E27FC236}">
                <a16:creationId xmlns:a16="http://schemas.microsoft.com/office/drawing/2014/main" id="{1221D51A-B24D-4264-83CD-A00482DF7C29}"/>
              </a:ext>
            </a:extLst>
          </p:cNvPr>
          <p:cNvSpPr/>
          <p:nvPr/>
        </p:nvSpPr>
        <p:spPr>
          <a:xfrm>
            <a:off x="7352667" y="2011070"/>
            <a:ext cx="3650358" cy="584775"/>
          </a:xfrm>
          <a:prstGeom prst="rect">
            <a:avLst/>
          </a:prstGeom>
        </p:spPr>
        <p:txBody>
          <a:bodyPr wrap="none">
            <a:spAutoFit/>
          </a:bodyPr>
          <a:lstStyle/>
          <a:p>
            <a:r>
              <a:rPr lang="en-US" altLang="zh-TW"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01</a:t>
            </a:r>
            <a:r>
              <a:rPr lang="zh-TW" altLang="en-US"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 研究方法及架構</a:t>
            </a:r>
          </a:p>
        </p:txBody>
      </p:sp>
      <p:sp>
        <p:nvSpPr>
          <p:cNvPr id="7" name="矩形 6">
            <a:extLst>
              <a:ext uri="{FF2B5EF4-FFF2-40B4-BE49-F238E27FC236}">
                <a16:creationId xmlns:a16="http://schemas.microsoft.com/office/drawing/2014/main" id="{15FCF69B-A038-4CF7-BAC9-8C906626A081}"/>
              </a:ext>
            </a:extLst>
          </p:cNvPr>
          <p:cNvSpPr/>
          <p:nvPr/>
        </p:nvSpPr>
        <p:spPr>
          <a:xfrm>
            <a:off x="7371542" y="2794016"/>
            <a:ext cx="2419252" cy="584775"/>
          </a:xfrm>
          <a:prstGeom prst="rect">
            <a:avLst/>
          </a:prstGeom>
        </p:spPr>
        <p:txBody>
          <a:bodyPr wrap="none">
            <a:spAutoFit/>
          </a:bodyPr>
          <a:lstStyle/>
          <a:p>
            <a:r>
              <a:rPr lang="en-US" altLang="zh-TW"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02</a:t>
            </a:r>
            <a:r>
              <a:rPr lang="zh-TW" altLang="en-US"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 資料來源</a:t>
            </a:r>
          </a:p>
        </p:txBody>
      </p:sp>
      <p:sp>
        <p:nvSpPr>
          <p:cNvPr id="8" name="矩形 7">
            <a:extLst>
              <a:ext uri="{FF2B5EF4-FFF2-40B4-BE49-F238E27FC236}">
                <a16:creationId xmlns:a16="http://schemas.microsoft.com/office/drawing/2014/main" id="{94B58C0E-0187-45F4-91C4-1974C2D68F04}"/>
              </a:ext>
            </a:extLst>
          </p:cNvPr>
          <p:cNvSpPr/>
          <p:nvPr/>
        </p:nvSpPr>
        <p:spPr>
          <a:xfrm>
            <a:off x="7371542" y="4359909"/>
            <a:ext cx="3938899" cy="584775"/>
          </a:xfrm>
          <a:prstGeom prst="rect">
            <a:avLst/>
          </a:prstGeom>
        </p:spPr>
        <p:txBody>
          <a:bodyPr wrap="none">
            <a:spAutoFit/>
          </a:bodyPr>
          <a:lstStyle/>
          <a:p>
            <a:r>
              <a:rPr lang="en-US" altLang="zh-TW"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04</a:t>
            </a:r>
            <a:r>
              <a:rPr lang="zh-TW" altLang="en-US"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 依變數</a:t>
            </a:r>
            <a:r>
              <a:rPr lang="en-US" altLang="zh-TW"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a:t>
            </a:r>
            <a:r>
              <a:rPr lang="zh-TW" altLang="en-US"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分類標記</a:t>
            </a:r>
            <a:r>
              <a:rPr lang="en-US" altLang="zh-TW"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a:t>
            </a:r>
            <a:endParaRPr lang="zh-TW" altLang="en-US"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endParaRPr>
          </a:p>
        </p:txBody>
      </p:sp>
      <p:sp>
        <p:nvSpPr>
          <p:cNvPr id="11" name="文字方塊 10">
            <a:extLst>
              <a:ext uri="{FF2B5EF4-FFF2-40B4-BE49-F238E27FC236}">
                <a16:creationId xmlns:a16="http://schemas.microsoft.com/office/drawing/2014/main" id="{4E16C1E2-B04D-489A-89F0-CCDA65068929}"/>
              </a:ext>
            </a:extLst>
          </p:cNvPr>
          <p:cNvSpPr txBox="1"/>
          <p:nvPr/>
        </p:nvSpPr>
        <p:spPr>
          <a:xfrm>
            <a:off x="1210963" y="2816066"/>
            <a:ext cx="5560540" cy="1225868"/>
          </a:xfrm>
          <a:prstGeom prst="roundRect">
            <a:avLst/>
          </a:prstGeom>
          <a:noFill/>
        </p:spPr>
        <p:txBody>
          <a:bodyPr wrap="square" rtlCol="0">
            <a:spAutoFit/>
          </a:bodyPr>
          <a:lstStyle/>
          <a:p>
            <a:r>
              <a:rPr lang="en-US" altLang="zh-TW" sz="66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Ch3 </a:t>
            </a:r>
            <a:r>
              <a:rPr lang="zh-TW" altLang="en-US" sz="66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研究方法</a:t>
            </a:r>
          </a:p>
        </p:txBody>
      </p:sp>
      <p:sp>
        <p:nvSpPr>
          <p:cNvPr id="9" name="矩形 8">
            <a:extLst>
              <a:ext uri="{FF2B5EF4-FFF2-40B4-BE49-F238E27FC236}">
                <a16:creationId xmlns:a16="http://schemas.microsoft.com/office/drawing/2014/main" id="{1D04807F-26B7-46A9-983F-58A34A5F5673}"/>
              </a:ext>
            </a:extLst>
          </p:cNvPr>
          <p:cNvSpPr/>
          <p:nvPr/>
        </p:nvSpPr>
        <p:spPr>
          <a:xfrm>
            <a:off x="7381179" y="3576962"/>
            <a:ext cx="2008883" cy="584775"/>
          </a:xfrm>
          <a:prstGeom prst="rect">
            <a:avLst/>
          </a:prstGeom>
        </p:spPr>
        <p:txBody>
          <a:bodyPr wrap="none">
            <a:spAutoFit/>
          </a:bodyPr>
          <a:lstStyle/>
          <a:p>
            <a:r>
              <a:rPr lang="en-US" altLang="zh-TW"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03</a:t>
            </a:r>
            <a:r>
              <a:rPr lang="zh-TW" altLang="en-US"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 自變數</a:t>
            </a:r>
          </a:p>
        </p:txBody>
      </p:sp>
      <p:pic>
        <p:nvPicPr>
          <p:cNvPr id="10" name="圖片 9">
            <a:extLst>
              <a:ext uri="{FF2B5EF4-FFF2-40B4-BE49-F238E27FC236}">
                <a16:creationId xmlns:a16="http://schemas.microsoft.com/office/drawing/2014/main" id="{C2CE1585-2503-40C1-885B-AFCEF36135C5}"/>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6250" b="94643" l="4525" r="94118">
                        <a14:foregroundMark x1="17195" y1="18304" x2="16742" y2="66071"/>
                        <a14:foregroundMark x1="16742" y1="66071" x2="33484" y2="84821"/>
                        <a14:foregroundMark x1="33484" y1="84821" x2="85973" y2="87500"/>
                        <a14:foregroundMark x1="84615" y1="82143" x2="37557" y2="81250"/>
                        <a14:foregroundMark x1="37557" y1="81250" x2="14027" y2="86161"/>
                        <a14:foregroundMark x1="14027" y1="86161" x2="14027" y2="88839"/>
                        <a14:foregroundMark x1="10407" y1="91071" x2="84615" y2="94643"/>
                        <a14:foregroundMark x1="84615" y1="94643" x2="90498" y2="81696"/>
                        <a14:foregroundMark x1="6787" y1="11161" x2="4977" y2="25446"/>
                        <a14:foregroundMark x1="93213" y1="93304" x2="93213" y2="93304"/>
                        <a14:foregroundMark x1="90498" y1="13393" x2="38462" y2="63393"/>
                        <a14:foregroundMark x1="87330" y1="11607" x2="80543" y2="17411"/>
                        <a14:foregroundMark x1="84163" y1="8929" x2="80543" y2="14732"/>
                        <a14:foregroundMark x1="92308" y1="11161" x2="88235" y2="20536"/>
                        <a14:foregroundMark x1="80543" y1="11607" x2="78733" y2="15179"/>
                        <a14:foregroundMark x1="42081" y1="51339" x2="36652" y2="63839"/>
                        <a14:foregroundMark x1="46154" y1="61161" x2="43891" y2="61161"/>
                        <a14:foregroundMark x1="94118" y1="20089" x2="82805" y2="25446"/>
                        <a14:foregroundMark x1="80543" y1="12946" x2="73303" y2="18750"/>
                        <a14:foregroundMark x1="87783" y1="8482" x2="87783" y2="8482"/>
                        <a14:foregroundMark x1="82353" y1="9821" x2="78281" y2="13839"/>
                        <a14:foregroundMark x1="80543" y1="8929" x2="78281" y2="11607"/>
                        <a14:foregroundMark x1="76923" y1="12946" x2="76923" y2="12946"/>
                        <a14:foregroundMark x1="86878" y1="7589" x2="81900" y2="8482"/>
                        <a14:foregroundMark x1="89593" y1="7589" x2="89593" y2="7589"/>
                        <a14:foregroundMark x1="84163" y1="6250" x2="84163" y2="6250"/>
                        <a14:foregroundMark x1="94118" y1="12946" x2="94118" y2="17857"/>
                        <a14:foregroundMark x1="88235" y1="6250" x2="88235" y2="6250"/>
                        <a14:foregroundMark x1="11765" y1="73214" x2="12670" y2="77679"/>
                        <a14:foregroundMark x1="8145" y1="74107" x2="8597" y2="76786"/>
                        <a14:foregroundMark x1="5882" y1="74554" x2="5430" y2="75000"/>
                      </a14:backgroundRemoval>
                    </a14:imgEffect>
                  </a14:imgLayer>
                </a14:imgProps>
              </a:ext>
              <a:ext uri="{28A0092B-C50C-407E-A947-70E740481C1C}">
                <a14:useLocalDpi xmlns:a14="http://schemas.microsoft.com/office/drawing/2010/main" val="0"/>
              </a:ext>
            </a:extLst>
          </a:blip>
          <a:stretch>
            <a:fillRect/>
          </a:stretch>
        </p:blipFill>
        <p:spPr>
          <a:xfrm>
            <a:off x="10219996" y="744548"/>
            <a:ext cx="783029" cy="793658"/>
          </a:xfrm>
          <a:prstGeom prst="rect">
            <a:avLst/>
          </a:prstGeom>
        </p:spPr>
      </p:pic>
    </p:spTree>
    <p:extLst>
      <p:ext uri="{BB962C8B-B14F-4D97-AF65-F5344CB8AC3E}">
        <p14:creationId xmlns:p14="http://schemas.microsoft.com/office/powerpoint/2010/main" val="3359204960"/>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CCC627D-25C8-4544-9D5E-6BE4EFDC2C31}"/>
              </a:ext>
            </a:extLst>
          </p:cNvPr>
          <p:cNvSpPr>
            <a:spLocks noGrp="1"/>
          </p:cNvSpPr>
          <p:nvPr>
            <p:ph type="sldNum" sz="quarter" idx="12"/>
          </p:nvPr>
        </p:nvSpPr>
        <p:spPr/>
        <p:txBody>
          <a:bodyPr/>
          <a:lstStyle/>
          <a:p>
            <a:fld id="{FB3E9B49-1012-49AA-8081-ABB306612549}" type="slidenum">
              <a:rPr lang="zh-TW" altLang="en-US" smtClean="0"/>
              <a:pPr/>
              <a:t>13</a:t>
            </a:fld>
            <a:endParaRPr lang="zh-TW" altLang="en-US" dirty="0"/>
          </a:p>
        </p:txBody>
      </p:sp>
      <p:sp>
        <p:nvSpPr>
          <p:cNvPr id="6" name="矩形 5">
            <a:extLst>
              <a:ext uri="{FF2B5EF4-FFF2-40B4-BE49-F238E27FC236}">
                <a16:creationId xmlns:a16="http://schemas.microsoft.com/office/drawing/2014/main" id="{F83C1816-16F2-46A1-B938-FACFBBCFC00D}"/>
              </a:ext>
            </a:extLst>
          </p:cNvPr>
          <p:cNvSpPr/>
          <p:nvPr/>
        </p:nvSpPr>
        <p:spPr>
          <a:xfrm>
            <a:off x="-1" y="1"/>
            <a:ext cx="822957" cy="8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Ch1</a:t>
            </a:r>
          </a:p>
          <a:p>
            <a:pPr algn="ctr"/>
            <a:r>
              <a:rPr lang="zh-TW" altLang="en-US" sz="2000" dirty="0">
                <a:solidFill>
                  <a:schemeClr val="bg1"/>
                </a:solidFill>
                <a:latin typeface="微軟正黑體" panose="020B0604030504040204" pitchFamily="34" charset="-120"/>
                <a:ea typeface="微軟正黑體" panose="020B0604030504040204" pitchFamily="34" charset="-120"/>
              </a:rPr>
              <a:t>緒論</a:t>
            </a:r>
          </a:p>
        </p:txBody>
      </p:sp>
      <p:sp>
        <p:nvSpPr>
          <p:cNvPr id="42" name="矩形 41">
            <a:extLst>
              <a:ext uri="{FF2B5EF4-FFF2-40B4-BE49-F238E27FC236}">
                <a16:creationId xmlns:a16="http://schemas.microsoft.com/office/drawing/2014/main" id="{97A64C64-E08A-42A2-9F0A-E15F15DD05F4}"/>
              </a:ext>
            </a:extLst>
          </p:cNvPr>
          <p:cNvSpPr/>
          <p:nvPr/>
        </p:nvSpPr>
        <p:spPr>
          <a:xfrm>
            <a:off x="-1" y="931153"/>
            <a:ext cx="822957" cy="108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Ch2</a:t>
            </a:r>
          </a:p>
          <a:p>
            <a:pPr algn="ctr"/>
            <a:r>
              <a:rPr lang="zh-TW" altLang="en-US" sz="2000" dirty="0">
                <a:solidFill>
                  <a:schemeClr val="bg1"/>
                </a:solidFill>
                <a:latin typeface="微軟正黑體" panose="020B0604030504040204" pitchFamily="34" charset="-120"/>
                <a:ea typeface="微軟正黑體" panose="020B0604030504040204" pitchFamily="34" charset="-120"/>
              </a:rPr>
              <a:t>文獻探討</a:t>
            </a:r>
          </a:p>
        </p:txBody>
      </p:sp>
      <p:sp>
        <p:nvSpPr>
          <p:cNvPr id="43" name="矩形 42">
            <a:extLst>
              <a:ext uri="{FF2B5EF4-FFF2-40B4-BE49-F238E27FC236}">
                <a16:creationId xmlns:a16="http://schemas.microsoft.com/office/drawing/2014/main" id="{50E141D7-F9E3-4DEC-894A-2CB8760CB185}"/>
              </a:ext>
            </a:extLst>
          </p:cNvPr>
          <p:cNvSpPr/>
          <p:nvPr/>
        </p:nvSpPr>
        <p:spPr>
          <a:xfrm>
            <a:off x="-1" y="2114305"/>
            <a:ext cx="822957" cy="10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Ch3</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研究方法</a:t>
            </a:r>
          </a:p>
        </p:txBody>
      </p:sp>
      <p:sp>
        <p:nvSpPr>
          <p:cNvPr id="44" name="矩形 43">
            <a:extLst>
              <a:ext uri="{FF2B5EF4-FFF2-40B4-BE49-F238E27FC236}">
                <a16:creationId xmlns:a16="http://schemas.microsoft.com/office/drawing/2014/main" id="{BFC04A66-A772-4BFD-A7E2-BF950362F7A0}"/>
              </a:ext>
            </a:extLst>
          </p:cNvPr>
          <p:cNvSpPr/>
          <p:nvPr/>
        </p:nvSpPr>
        <p:spPr>
          <a:xfrm>
            <a:off x="-1" y="3297457"/>
            <a:ext cx="822957" cy="17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Ch4</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研究結果與分析</a:t>
            </a:r>
          </a:p>
        </p:txBody>
      </p:sp>
      <p:sp>
        <p:nvSpPr>
          <p:cNvPr id="45" name="矩形 44">
            <a:extLst>
              <a:ext uri="{FF2B5EF4-FFF2-40B4-BE49-F238E27FC236}">
                <a16:creationId xmlns:a16="http://schemas.microsoft.com/office/drawing/2014/main" id="{0F4F96A3-081C-4341-8537-21349E169160}"/>
              </a:ext>
            </a:extLst>
          </p:cNvPr>
          <p:cNvSpPr/>
          <p:nvPr/>
        </p:nvSpPr>
        <p:spPr>
          <a:xfrm>
            <a:off x="0" y="5128607"/>
            <a:ext cx="822957" cy="17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Ch5</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研究結論與建議</a:t>
            </a:r>
          </a:p>
        </p:txBody>
      </p:sp>
      <p:sp>
        <p:nvSpPr>
          <p:cNvPr id="47" name="文字方塊 46">
            <a:extLst>
              <a:ext uri="{FF2B5EF4-FFF2-40B4-BE49-F238E27FC236}">
                <a16:creationId xmlns:a16="http://schemas.microsoft.com/office/drawing/2014/main" id="{039D3ADA-2E6B-479A-9940-9E493FD671C8}"/>
              </a:ext>
            </a:extLst>
          </p:cNvPr>
          <p:cNvSpPr txBox="1"/>
          <p:nvPr/>
        </p:nvSpPr>
        <p:spPr>
          <a:xfrm>
            <a:off x="1086787" y="168958"/>
            <a:ext cx="4683818" cy="707886"/>
          </a:xfrm>
          <a:prstGeom prst="rect">
            <a:avLst/>
          </a:prstGeom>
          <a:noFill/>
        </p:spPr>
        <p:txBody>
          <a:bodyPr wrap="square" rtlCol="0">
            <a:spAutoFit/>
          </a:bodyPr>
          <a:lstStyle/>
          <a:p>
            <a:r>
              <a:rPr lang="en-US" altLang="zh-TW"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01 </a:t>
            </a:r>
            <a:r>
              <a:rPr lang="zh-TW" altLang="en-US"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研究方法及架構</a:t>
            </a:r>
          </a:p>
        </p:txBody>
      </p:sp>
      <p:grpSp>
        <p:nvGrpSpPr>
          <p:cNvPr id="23" name="群組 22">
            <a:extLst>
              <a:ext uri="{FF2B5EF4-FFF2-40B4-BE49-F238E27FC236}">
                <a16:creationId xmlns:a16="http://schemas.microsoft.com/office/drawing/2014/main" id="{FA41271E-2A9A-4281-AB08-BFA48624DB8D}"/>
              </a:ext>
            </a:extLst>
          </p:cNvPr>
          <p:cNvGrpSpPr/>
          <p:nvPr/>
        </p:nvGrpSpPr>
        <p:grpSpPr>
          <a:xfrm>
            <a:off x="2605693" y="1100585"/>
            <a:ext cx="8288599" cy="3600959"/>
            <a:chOff x="2902256" y="1014086"/>
            <a:chExt cx="8288599" cy="3600959"/>
          </a:xfrm>
        </p:grpSpPr>
        <p:sp>
          <p:nvSpPr>
            <p:cNvPr id="24" name="流程圖: 資料 23">
              <a:extLst>
                <a:ext uri="{FF2B5EF4-FFF2-40B4-BE49-F238E27FC236}">
                  <a16:creationId xmlns:a16="http://schemas.microsoft.com/office/drawing/2014/main" id="{9A623656-07EA-4702-BB4A-C862F489CD1F}"/>
                </a:ext>
              </a:extLst>
            </p:cNvPr>
            <p:cNvSpPr/>
            <p:nvPr/>
          </p:nvSpPr>
          <p:spPr>
            <a:xfrm>
              <a:off x="6151753" y="1014086"/>
              <a:ext cx="1756450" cy="379140"/>
            </a:xfrm>
            <a:prstGeom prst="flowChartInputOutpu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原始資料</a:t>
              </a:r>
            </a:p>
          </p:txBody>
        </p:sp>
        <p:sp>
          <p:nvSpPr>
            <p:cNvPr id="25" name="矩形 24">
              <a:extLst>
                <a:ext uri="{FF2B5EF4-FFF2-40B4-BE49-F238E27FC236}">
                  <a16:creationId xmlns:a16="http://schemas.microsoft.com/office/drawing/2014/main" id="{7CA061FB-70D5-40B9-B723-3252C463140D}"/>
                </a:ext>
              </a:extLst>
            </p:cNvPr>
            <p:cNvSpPr/>
            <p:nvPr/>
          </p:nvSpPr>
          <p:spPr>
            <a:xfrm>
              <a:off x="6340096" y="1609732"/>
              <a:ext cx="1379764" cy="37914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資料前處理</a:t>
              </a:r>
            </a:p>
          </p:txBody>
        </p:sp>
        <p:sp>
          <p:nvSpPr>
            <p:cNvPr id="26" name="矩形 25">
              <a:extLst>
                <a:ext uri="{FF2B5EF4-FFF2-40B4-BE49-F238E27FC236}">
                  <a16:creationId xmlns:a16="http://schemas.microsoft.com/office/drawing/2014/main" id="{A82CA959-80D4-4CFF-9707-40BC0EB26C16}"/>
                </a:ext>
              </a:extLst>
            </p:cNvPr>
            <p:cNvSpPr/>
            <p:nvPr/>
          </p:nvSpPr>
          <p:spPr>
            <a:xfrm>
              <a:off x="3540216" y="2186507"/>
              <a:ext cx="1332000" cy="37914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無特徵選取</a:t>
              </a:r>
            </a:p>
          </p:txBody>
        </p:sp>
        <p:sp>
          <p:nvSpPr>
            <p:cNvPr id="27" name="矩形 26">
              <a:extLst>
                <a:ext uri="{FF2B5EF4-FFF2-40B4-BE49-F238E27FC236}">
                  <a16:creationId xmlns:a16="http://schemas.microsoft.com/office/drawing/2014/main" id="{5DD4C2AE-C317-443E-A084-9F7CF50C20B2}"/>
                </a:ext>
              </a:extLst>
            </p:cNvPr>
            <p:cNvSpPr/>
            <p:nvPr/>
          </p:nvSpPr>
          <p:spPr>
            <a:xfrm>
              <a:off x="7826158" y="2186507"/>
              <a:ext cx="1332000" cy="37914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特徵選取</a:t>
              </a:r>
            </a:p>
          </p:txBody>
        </p:sp>
        <p:sp>
          <p:nvSpPr>
            <p:cNvPr id="28" name="矩形 27">
              <a:extLst>
                <a:ext uri="{FF2B5EF4-FFF2-40B4-BE49-F238E27FC236}">
                  <a16:creationId xmlns:a16="http://schemas.microsoft.com/office/drawing/2014/main" id="{6D68513C-17AC-46D6-AD9A-5D0C7CE1D2FE}"/>
                </a:ext>
              </a:extLst>
            </p:cNvPr>
            <p:cNvSpPr/>
            <p:nvPr/>
          </p:nvSpPr>
          <p:spPr>
            <a:xfrm>
              <a:off x="2902256" y="3367323"/>
              <a:ext cx="1224000" cy="379140"/>
            </a:xfrm>
            <a:prstGeom prst="rect">
              <a:avLst/>
            </a:prstGeom>
            <a:solidFill>
              <a:schemeClr val="accent4">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單一分類器</a:t>
              </a:r>
            </a:p>
          </p:txBody>
        </p:sp>
        <p:sp>
          <p:nvSpPr>
            <p:cNvPr id="29" name="矩形 28">
              <a:extLst>
                <a:ext uri="{FF2B5EF4-FFF2-40B4-BE49-F238E27FC236}">
                  <a16:creationId xmlns:a16="http://schemas.microsoft.com/office/drawing/2014/main" id="{C22A82C2-BA13-43C4-8468-615F0CAFDC9F}"/>
                </a:ext>
              </a:extLst>
            </p:cNvPr>
            <p:cNvSpPr/>
            <p:nvPr/>
          </p:nvSpPr>
          <p:spPr>
            <a:xfrm>
              <a:off x="4315176" y="3367323"/>
              <a:ext cx="1224000" cy="379140"/>
            </a:xfrm>
            <a:prstGeom prst="rect">
              <a:avLst/>
            </a:prstGeom>
            <a:solidFill>
              <a:srgbClr val="DED0E6"/>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多重分類器</a:t>
              </a:r>
            </a:p>
          </p:txBody>
        </p:sp>
        <p:sp>
          <p:nvSpPr>
            <p:cNvPr id="30" name="流程圖: 預設程序 29">
              <a:extLst>
                <a:ext uri="{FF2B5EF4-FFF2-40B4-BE49-F238E27FC236}">
                  <a16:creationId xmlns:a16="http://schemas.microsoft.com/office/drawing/2014/main" id="{8C371D1B-FA4F-41DA-976A-1718A4B35EAE}"/>
                </a:ext>
              </a:extLst>
            </p:cNvPr>
            <p:cNvSpPr/>
            <p:nvPr/>
          </p:nvSpPr>
          <p:spPr>
            <a:xfrm>
              <a:off x="6239535" y="2755062"/>
              <a:ext cx="1620000" cy="379140"/>
            </a:xfrm>
            <a:prstGeom prst="flowChartPredefinedProcess">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資訊增益</a:t>
              </a:r>
            </a:p>
          </p:txBody>
        </p:sp>
        <p:sp>
          <p:nvSpPr>
            <p:cNvPr id="31" name="流程圖: 預設程序 30">
              <a:extLst>
                <a:ext uri="{FF2B5EF4-FFF2-40B4-BE49-F238E27FC236}">
                  <a16:creationId xmlns:a16="http://schemas.microsoft.com/office/drawing/2014/main" id="{38162D68-F8E4-4387-85FD-FE43DC6EDEED}"/>
                </a:ext>
              </a:extLst>
            </p:cNvPr>
            <p:cNvSpPr/>
            <p:nvPr/>
          </p:nvSpPr>
          <p:spPr>
            <a:xfrm>
              <a:off x="9052541" y="2771339"/>
              <a:ext cx="1620000" cy="379140"/>
            </a:xfrm>
            <a:prstGeom prst="flowChartPredefinedProcess">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基因演算法</a:t>
              </a:r>
            </a:p>
          </p:txBody>
        </p:sp>
        <p:sp>
          <p:nvSpPr>
            <p:cNvPr id="32" name="矩形 31">
              <a:extLst>
                <a:ext uri="{FF2B5EF4-FFF2-40B4-BE49-F238E27FC236}">
                  <a16:creationId xmlns:a16="http://schemas.microsoft.com/office/drawing/2014/main" id="{215ED88E-5144-4A5C-A83F-096D67478CCA}"/>
                </a:ext>
              </a:extLst>
            </p:cNvPr>
            <p:cNvSpPr/>
            <p:nvPr/>
          </p:nvSpPr>
          <p:spPr>
            <a:xfrm>
              <a:off x="6181660" y="4008249"/>
              <a:ext cx="1800000" cy="606796"/>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十摺交叉法驗證評估模型效益</a:t>
              </a:r>
            </a:p>
          </p:txBody>
        </p:sp>
        <p:cxnSp>
          <p:nvCxnSpPr>
            <p:cNvPr id="33" name="直線接點 32">
              <a:extLst>
                <a:ext uri="{FF2B5EF4-FFF2-40B4-BE49-F238E27FC236}">
                  <a16:creationId xmlns:a16="http://schemas.microsoft.com/office/drawing/2014/main" id="{656CF376-6D5E-42DE-A587-0391801007FE}"/>
                </a:ext>
              </a:extLst>
            </p:cNvPr>
            <p:cNvCxnSpPr>
              <a:cxnSpLocks/>
              <a:stCxn id="24" idx="4"/>
              <a:endCxn id="25" idx="0"/>
            </p:cNvCxnSpPr>
            <p:nvPr/>
          </p:nvCxnSpPr>
          <p:spPr>
            <a:xfrm>
              <a:off x="7029978" y="1393226"/>
              <a:ext cx="0" cy="216506"/>
            </a:xfrm>
            <a:prstGeom prst="line">
              <a:avLst/>
            </a:prstGeom>
            <a:ln>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cxnSp>
          <p:nvCxnSpPr>
            <p:cNvPr id="34" name="直線接點 33">
              <a:extLst>
                <a:ext uri="{FF2B5EF4-FFF2-40B4-BE49-F238E27FC236}">
                  <a16:creationId xmlns:a16="http://schemas.microsoft.com/office/drawing/2014/main" id="{6F7E1FEE-EBE8-4C43-8B62-14B7694FC3BA}"/>
                </a:ext>
              </a:extLst>
            </p:cNvPr>
            <p:cNvCxnSpPr>
              <a:cxnSpLocks/>
              <a:stCxn id="25" idx="2"/>
              <a:endCxn id="26" idx="0"/>
            </p:cNvCxnSpPr>
            <p:nvPr/>
          </p:nvCxnSpPr>
          <p:spPr>
            <a:xfrm flipH="1">
              <a:off x="4206216" y="1988872"/>
              <a:ext cx="2823762" cy="197635"/>
            </a:xfrm>
            <a:prstGeom prst="line">
              <a:avLst/>
            </a:prstGeom>
            <a:ln>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cxnSp>
          <p:nvCxnSpPr>
            <p:cNvPr id="35" name="直線接點 34">
              <a:extLst>
                <a:ext uri="{FF2B5EF4-FFF2-40B4-BE49-F238E27FC236}">
                  <a16:creationId xmlns:a16="http://schemas.microsoft.com/office/drawing/2014/main" id="{0EB14CF6-76F0-4548-AA55-48E8228612E2}"/>
                </a:ext>
              </a:extLst>
            </p:cNvPr>
            <p:cNvCxnSpPr>
              <a:cxnSpLocks/>
              <a:stCxn id="25" idx="2"/>
              <a:endCxn id="27" idx="0"/>
            </p:cNvCxnSpPr>
            <p:nvPr/>
          </p:nvCxnSpPr>
          <p:spPr>
            <a:xfrm>
              <a:off x="7029978" y="1988872"/>
              <a:ext cx="1462180" cy="197635"/>
            </a:xfrm>
            <a:prstGeom prst="line">
              <a:avLst/>
            </a:prstGeom>
            <a:ln>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cxnSp>
          <p:nvCxnSpPr>
            <p:cNvPr id="36" name="直線接點 35">
              <a:extLst>
                <a:ext uri="{FF2B5EF4-FFF2-40B4-BE49-F238E27FC236}">
                  <a16:creationId xmlns:a16="http://schemas.microsoft.com/office/drawing/2014/main" id="{682D91B0-0169-4811-A804-960AFFFC5C79}"/>
                </a:ext>
              </a:extLst>
            </p:cNvPr>
            <p:cNvCxnSpPr>
              <a:cxnSpLocks/>
              <a:stCxn id="27" idx="2"/>
              <a:endCxn id="31" idx="0"/>
            </p:cNvCxnSpPr>
            <p:nvPr/>
          </p:nvCxnSpPr>
          <p:spPr>
            <a:xfrm>
              <a:off x="8492158" y="2565647"/>
              <a:ext cx="1370383" cy="205692"/>
            </a:xfrm>
            <a:prstGeom prst="line">
              <a:avLst/>
            </a:prstGeom>
            <a:ln>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cxnSp>
          <p:nvCxnSpPr>
            <p:cNvPr id="37" name="直線接點 36">
              <a:extLst>
                <a:ext uri="{FF2B5EF4-FFF2-40B4-BE49-F238E27FC236}">
                  <a16:creationId xmlns:a16="http://schemas.microsoft.com/office/drawing/2014/main" id="{D2DD1B60-CA3F-4B48-A26B-89B88A780386}"/>
                </a:ext>
              </a:extLst>
            </p:cNvPr>
            <p:cNvCxnSpPr>
              <a:cxnSpLocks/>
              <a:stCxn id="27" idx="2"/>
              <a:endCxn id="30" idx="0"/>
            </p:cNvCxnSpPr>
            <p:nvPr/>
          </p:nvCxnSpPr>
          <p:spPr>
            <a:xfrm flipH="1">
              <a:off x="7049535" y="2565647"/>
              <a:ext cx="1442623" cy="189415"/>
            </a:xfrm>
            <a:prstGeom prst="line">
              <a:avLst/>
            </a:prstGeom>
            <a:ln>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cxnSp>
          <p:nvCxnSpPr>
            <p:cNvPr id="38" name="直線接點 37">
              <a:extLst>
                <a:ext uri="{FF2B5EF4-FFF2-40B4-BE49-F238E27FC236}">
                  <a16:creationId xmlns:a16="http://schemas.microsoft.com/office/drawing/2014/main" id="{6552215C-0C16-4F66-8C77-23774F2C8F08}"/>
                </a:ext>
              </a:extLst>
            </p:cNvPr>
            <p:cNvCxnSpPr>
              <a:cxnSpLocks/>
              <a:stCxn id="26" idx="2"/>
              <a:endCxn id="28" idx="0"/>
            </p:cNvCxnSpPr>
            <p:nvPr/>
          </p:nvCxnSpPr>
          <p:spPr>
            <a:xfrm flipH="1">
              <a:off x="3514256" y="2565647"/>
              <a:ext cx="691960" cy="801676"/>
            </a:xfrm>
            <a:prstGeom prst="line">
              <a:avLst/>
            </a:prstGeom>
            <a:ln>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cxnSp>
          <p:nvCxnSpPr>
            <p:cNvPr id="39" name="直線接點 38">
              <a:extLst>
                <a:ext uri="{FF2B5EF4-FFF2-40B4-BE49-F238E27FC236}">
                  <a16:creationId xmlns:a16="http://schemas.microsoft.com/office/drawing/2014/main" id="{87FDDE1E-D7AF-4DA8-A053-8688E19B81F4}"/>
                </a:ext>
              </a:extLst>
            </p:cNvPr>
            <p:cNvCxnSpPr>
              <a:cxnSpLocks/>
              <a:stCxn id="26" idx="2"/>
              <a:endCxn id="29" idx="0"/>
            </p:cNvCxnSpPr>
            <p:nvPr/>
          </p:nvCxnSpPr>
          <p:spPr>
            <a:xfrm>
              <a:off x="4206216" y="2565647"/>
              <a:ext cx="720960" cy="801676"/>
            </a:xfrm>
            <a:prstGeom prst="line">
              <a:avLst/>
            </a:prstGeom>
            <a:ln>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cxnSp>
          <p:nvCxnSpPr>
            <p:cNvPr id="40" name="直線接點 39">
              <a:extLst>
                <a:ext uri="{FF2B5EF4-FFF2-40B4-BE49-F238E27FC236}">
                  <a16:creationId xmlns:a16="http://schemas.microsoft.com/office/drawing/2014/main" id="{7E5F43E1-BD7C-4B83-8A54-F89302751284}"/>
                </a:ext>
              </a:extLst>
            </p:cNvPr>
            <p:cNvCxnSpPr>
              <a:cxnSpLocks/>
              <a:stCxn id="28" idx="2"/>
              <a:endCxn id="32" idx="0"/>
            </p:cNvCxnSpPr>
            <p:nvPr/>
          </p:nvCxnSpPr>
          <p:spPr>
            <a:xfrm>
              <a:off x="3514256" y="3746463"/>
              <a:ext cx="3567404" cy="261786"/>
            </a:xfrm>
            <a:prstGeom prst="line">
              <a:avLst/>
            </a:prstGeom>
            <a:ln>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cxnSp>
          <p:nvCxnSpPr>
            <p:cNvPr id="41" name="直線接點 40">
              <a:extLst>
                <a:ext uri="{FF2B5EF4-FFF2-40B4-BE49-F238E27FC236}">
                  <a16:creationId xmlns:a16="http://schemas.microsoft.com/office/drawing/2014/main" id="{07500141-1B81-4A03-9D6E-59CF2ADCC0A0}"/>
                </a:ext>
              </a:extLst>
            </p:cNvPr>
            <p:cNvCxnSpPr>
              <a:cxnSpLocks/>
              <a:stCxn id="29" idx="2"/>
              <a:endCxn id="32" idx="0"/>
            </p:cNvCxnSpPr>
            <p:nvPr/>
          </p:nvCxnSpPr>
          <p:spPr>
            <a:xfrm>
              <a:off x="4927176" y="3746463"/>
              <a:ext cx="2154484" cy="261786"/>
            </a:xfrm>
            <a:prstGeom prst="line">
              <a:avLst/>
            </a:prstGeom>
            <a:ln>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sp>
          <p:nvSpPr>
            <p:cNvPr id="46" name="矩形 45">
              <a:extLst>
                <a:ext uri="{FF2B5EF4-FFF2-40B4-BE49-F238E27FC236}">
                  <a16:creationId xmlns:a16="http://schemas.microsoft.com/office/drawing/2014/main" id="{81D46AB9-7F9B-4E6D-9BFF-8343932427FC}"/>
                </a:ext>
              </a:extLst>
            </p:cNvPr>
            <p:cNvSpPr/>
            <p:nvPr/>
          </p:nvSpPr>
          <p:spPr>
            <a:xfrm>
              <a:off x="5728096" y="3367323"/>
              <a:ext cx="1224000" cy="379140"/>
            </a:xfrm>
            <a:prstGeom prst="rect">
              <a:avLst/>
            </a:prstGeom>
            <a:solidFill>
              <a:schemeClr val="accent4">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單一分類器</a:t>
              </a:r>
            </a:p>
          </p:txBody>
        </p:sp>
        <p:sp>
          <p:nvSpPr>
            <p:cNvPr id="48" name="矩形 47">
              <a:extLst>
                <a:ext uri="{FF2B5EF4-FFF2-40B4-BE49-F238E27FC236}">
                  <a16:creationId xmlns:a16="http://schemas.microsoft.com/office/drawing/2014/main" id="{8D560357-4344-435F-8BBD-AE7C1EF83823}"/>
                </a:ext>
              </a:extLst>
            </p:cNvPr>
            <p:cNvSpPr/>
            <p:nvPr/>
          </p:nvSpPr>
          <p:spPr>
            <a:xfrm>
              <a:off x="7141016" y="3367323"/>
              <a:ext cx="1224000" cy="379140"/>
            </a:xfrm>
            <a:prstGeom prst="rect">
              <a:avLst/>
            </a:prstGeom>
            <a:solidFill>
              <a:srgbClr val="DED0E6"/>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多重分類器</a:t>
              </a:r>
            </a:p>
          </p:txBody>
        </p:sp>
        <p:cxnSp>
          <p:nvCxnSpPr>
            <p:cNvPr id="49" name="直線接點 48">
              <a:extLst>
                <a:ext uri="{FF2B5EF4-FFF2-40B4-BE49-F238E27FC236}">
                  <a16:creationId xmlns:a16="http://schemas.microsoft.com/office/drawing/2014/main" id="{6C3B8D64-2EB2-464D-9D8C-AA8EB28E613F}"/>
                </a:ext>
              </a:extLst>
            </p:cNvPr>
            <p:cNvCxnSpPr>
              <a:cxnSpLocks/>
              <a:stCxn id="30" idx="2"/>
              <a:endCxn id="46" idx="0"/>
            </p:cNvCxnSpPr>
            <p:nvPr/>
          </p:nvCxnSpPr>
          <p:spPr>
            <a:xfrm flipH="1">
              <a:off x="6340096" y="3134202"/>
              <a:ext cx="709439" cy="233121"/>
            </a:xfrm>
            <a:prstGeom prst="line">
              <a:avLst/>
            </a:prstGeom>
            <a:ln>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cxnSp>
          <p:nvCxnSpPr>
            <p:cNvPr id="50" name="直線接點 49">
              <a:extLst>
                <a:ext uri="{FF2B5EF4-FFF2-40B4-BE49-F238E27FC236}">
                  <a16:creationId xmlns:a16="http://schemas.microsoft.com/office/drawing/2014/main" id="{44E98F5F-7A5D-4DDC-9A01-E333F5B5632C}"/>
                </a:ext>
              </a:extLst>
            </p:cNvPr>
            <p:cNvCxnSpPr>
              <a:cxnSpLocks/>
              <a:stCxn id="30" idx="2"/>
              <a:endCxn id="48" idx="0"/>
            </p:cNvCxnSpPr>
            <p:nvPr/>
          </p:nvCxnSpPr>
          <p:spPr>
            <a:xfrm>
              <a:off x="7049535" y="3134202"/>
              <a:ext cx="703481" cy="233121"/>
            </a:xfrm>
            <a:prstGeom prst="line">
              <a:avLst/>
            </a:prstGeom>
            <a:ln>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cxnSp>
          <p:nvCxnSpPr>
            <p:cNvPr id="51" name="直線接點 50">
              <a:extLst>
                <a:ext uri="{FF2B5EF4-FFF2-40B4-BE49-F238E27FC236}">
                  <a16:creationId xmlns:a16="http://schemas.microsoft.com/office/drawing/2014/main" id="{A7CC3539-FADD-447C-B25A-CFF1D5659845}"/>
                </a:ext>
              </a:extLst>
            </p:cNvPr>
            <p:cNvCxnSpPr>
              <a:cxnSpLocks/>
              <a:stCxn id="46" idx="2"/>
              <a:endCxn id="32" idx="0"/>
            </p:cNvCxnSpPr>
            <p:nvPr/>
          </p:nvCxnSpPr>
          <p:spPr>
            <a:xfrm>
              <a:off x="6340096" y="3746463"/>
              <a:ext cx="741564" cy="261786"/>
            </a:xfrm>
            <a:prstGeom prst="line">
              <a:avLst/>
            </a:prstGeom>
            <a:ln>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cxnSp>
          <p:nvCxnSpPr>
            <p:cNvPr id="52" name="直線接點 51">
              <a:extLst>
                <a:ext uri="{FF2B5EF4-FFF2-40B4-BE49-F238E27FC236}">
                  <a16:creationId xmlns:a16="http://schemas.microsoft.com/office/drawing/2014/main" id="{8802E099-65B6-493A-95AC-377427FB1AEA}"/>
                </a:ext>
              </a:extLst>
            </p:cNvPr>
            <p:cNvCxnSpPr>
              <a:cxnSpLocks/>
              <a:stCxn id="48" idx="2"/>
              <a:endCxn id="32" idx="0"/>
            </p:cNvCxnSpPr>
            <p:nvPr/>
          </p:nvCxnSpPr>
          <p:spPr>
            <a:xfrm flipH="1">
              <a:off x="7081660" y="3746463"/>
              <a:ext cx="671356" cy="261786"/>
            </a:xfrm>
            <a:prstGeom prst="line">
              <a:avLst/>
            </a:prstGeom>
            <a:ln>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sp>
          <p:nvSpPr>
            <p:cNvPr id="53" name="矩形 52">
              <a:extLst>
                <a:ext uri="{FF2B5EF4-FFF2-40B4-BE49-F238E27FC236}">
                  <a16:creationId xmlns:a16="http://schemas.microsoft.com/office/drawing/2014/main" id="{98D24630-2D20-4B22-B51E-A9E81658266F}"/>
                </a:ext>
              </a:extLst>
            </p:cNvPr>
            <p:cNvSpPr/>
            <p:nvPr/>
          </p:nvSpPr>
          <p:spPr>
            <a:xfrm>
              <a:off x="8553936" y="3367323"/>
              <a:ext cx="1224000" cy="379140"/>
            </a:xfrm>
            <a:prstGeom prst="rect">
              <a:avLst/>
            </a:prstGeom>
            <a:solidFill>
              <a:schemeClr val="accent4">
                <a:lumMod val="40000"/>
                <a:lumOff val="6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單一分類器</a:t>
              </a:r>
            </a:p>
          </p:txBody>
        </p:sp>
        <p:sp>
          <p:nvSpPr>
            <p:cNvPr id="54" name="矩形 53">
              <a:extLst>
                <a:ext uri="{FF2B5EF4-FFF2-40B4-BE49-F238E27FC236}">
                  <a16:creationId xmlns:a16="http://schemas.microsoft.com/office/drawing/2014/main" id="{87451F2D-B7A4-4B0A-85AE-1F02CB7456DD}"/>
                </a:ext>
              </a:extLst>
            </p:cNvPr>
            <p:cNvSpPr/>
            <p:nvPr/>
          </p:nvSpPr>
          <p:spPr>
            <a:xfrm>
              <a:off x="9966855" y="3367323"/>
              <a:ext cx="1224000" cy="379140"/>
            </a:xfrm>
            <a:prstGeom prst="rect">
              <a:avLst/>
            </a:prstGeom>
            <a:solidFill>
              <a:srgbClr val="DED0E6"/>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zh-TW" altLang="en-US" dirty="0">
                  <a:solidFill>
                    <a:schemeClr val="tx1"/>
                  </a:solidFill>
                  <a:latin typeface="微軟正黑體" panose="020B0604030504040204" pitchFamily="34" charset="-120"/>
                  <a:ea typeface="微軟正黑體" panose="020B0604030504040204" pitchFamily="34" charset="-120"/>
                </a:rPr>
                <a:t>多重分類器</a:t>
              </a:r>
            </a:p>
          </p:txBody>
        </p:sp>
        <p:cxnSp>
          <p:nvCxnSpPr>
            <p:cNvPr id="55" name="直線接點 54">
              <a:extLst>
                <a:ext uri="{FF2B5EF4-FFF2-40B4-BE49-F238E27FC236}">
                  <a16:creationId xmlns:a16="http://schemas.microsoft.com/office/drawing/2014/main" id="{1B01C805-8847-45F0-8FAE-DDDEA107233A}"/>
                </a:ext>
              </a:extLst>
            </p:cNvPr>
            <p:cNvCxnSpPr>
              <a:cxnSpLocks/>
              <a:stCxn id="31" idx="2"/>
              <a:endCxn id="53" idx="0"/>
            </p:cNvCxnSpPr>
            <p:nvPr/>
          </p:nvCxnSpPr>
          <p:spPr>
            <a:xfrm flipH="1">
              <a:off x="9165936" y="3150479"/>
              <a:ext cx="696605" cy="216844"/>
            </a:xfrm>
            <a:prstGeom prst="line">
              <a:avLst/>
            </a:prstGeom>
            <a:ln>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cxnSp>
          <p:nvCxnSpPr>
            <p:cNvPr id="56" name="直線接點 55">
              <a:extLst>
                <a:ext uri="{FF2B5EF4-FFF2-40B4-BE49-F238E27FC236}">
                  <a16:creationId xmlns:a16="http://schemas.microsoft.com/office/drawing/2014/main" id="{E2287B2B-FE14-4B08-A0AE-472C42DABEE5}"/>
                </a:ext>
              </a:extLst>
            </p:cNvPr>
            <p:cNvCxnSpPr>
              <a:cxnSpLocks/>
              <a:stCxn id="31" idx="2"/>
              <a:endCxn id="54" idx="0"/>
            </p:cNvCxnSpPr>
            <p:nvPr/>
          </p:nvCxnSpPr>
          <p:spPr>
            <a:xfrm>
              <a:off x="9862541" y="3150479"/>
              <a:ext cx="716314" cy="216844"/>
            </a:xfrm>
            <a:prstGeom prst="line">
              <a:avLst/>
            </a:prstGeom>
            <a:ln>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cxnSp>
          <p:nvCxnSpPr>
            <p:cNvPr id="57" name="直線接點 56">
              <a:extLst>
                <a:ext uri="{FF2B5EF4-FFF2-40B4-BE49-F238E27FC236}">
                  <a16:creationId xmlns:a16="http://schemas.microsoft.com/office/drawing/2014/main" id="{1101E3C0-EEFD-4267-A9DC-42A81CA5A810}"/>
                </a:ext>
              </a:extLst>
            </p:cNvPr>
            <p:cNvCxnSpPr>
              <a:cxnSpLocks/>
              <a:stCxn id="53" idx="2"/>
              <a:endCxn id="32" idx="0"/>
            </p:cNvCxnSpPr>
            <p:nvPr/>
          </p:nvCxnSpPr>
          <p:spPr>
            <a:xfrm flipH="1">
              <a:off x="7081660" y="3746463"/>
              <a:ext cx="2084276" cy="261786"/>
            </a:xfrm>
            <a:prstGeom prst="line">
              <a:avLst/>
            </a:prstGeom>
            <a:ln>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cxnSp>
          <p:nvCxnSpPr>
            <p:cNvPr id="58" name="直線接點 57">
              <a:extLst>
                <a:ext uri="{FF2B5EF4-FFF2-40B4-BE49-F238E27FC236}">
                  <a16:creationId xmlns:a16="http://schemas.microsoft.com/office/drawing/2014/main" id="{6AA464A0-79BE-4019-B36B-419357C8106A}"/>
                </a:ext>
              </a:extLst>
            </p:cNvPr>
            <p:cNvCxnSpPr>
              <a:cxnSpLocks/>
              <a:stCxn id="54" idx="2"/>
              <a:endCxn id="32" idx="0"/>
            </p:cNvCxnSpPr>
            <p:nvPr/>
          </p:nvCxnSpPr>
          <p:spPr>
            <a:xfrm flipH="1">
              <a:off x="7081660" y="3746463"/>
              <a:ext cx="3497195" cy="261786"/>
            </a:xfrm>
            <a:prstGeom prst="line">
              <a:avLst/>
            </a:prstGeom>
            <a:ln>
              <a:solidFill>
                <a:schemeClr val="tx1">
                  <a:lumMod val="65000"/>
                  <a:lumOff val="35000"/>
                </a:schemeClr>
              </a:solidFill>
              <a:tailEnd type="triangle"/>
            </a:ln>
          </p:spPr>
          <p:style>
            <a:lnRef idx="1">
              <a:schemeClr val="dk1"/>
            </a:lnRef>
            <a:fillRef idx="0">
              <a:schemeClr val="dk1"/>
            </a:fillRef>
            <a:effectRef idx="0">
              <a:schemeClr val="dk1"/>
            </a:effectRef>
            <a:fontRef idx="minor">
              <a:schemeClr val="tx1"/>
            </a:fontRef>
          </p:style>
        </p:cxnSp>
      </p:grpSp>
      <p:pic>
        <p:nvPicPr>
          <p:cNvPr id="59" name="圖片 58">
            <a:extLst>
              <a:ext uri="{FF2B5EF4-FFF2-40B4-BE49-F238E27FC236}">
                <a16:creationId xmlns:a16="http://schemas.microsoft.com/office/drawing/2014/main" id="{B0564CA1-324D-47DF-AED5-306E70B7E53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475" b="95339" l="9091" r="92562">
                        <a14:foregroundMark x1="51240" y1="8475" x2="51240" y2="8475"/>
                        <a14:foregroundMark x1="9504" y1="29237" x2="9504" y2="29237"/>
                        <a14:foregroundMark x1="92562" y1="31780" x2="92562" y2="31780"/>
                        <a14:foregroundMark x1="51240" y1="91102" x2="51240" y2="91102"/>
                        <a14:foregroundMark x1="50826" y1="95339" x2="50826" y2="95339"/>
                        <a14:foregroundMark x1="12397" y1="72881" x2="12397" y2="72881"/>
                        <a14:foregroundMark x1="90083" y1="73305" x2="90083" y2="73305"/>
                        <a14:foregroundMark x1="35950" y1="41949" x2="35950" y2="41949"/>
                        <a14:foregroundMark x1="35537" y1="26695" x2="35537" y2="26695"/>
                        <a14:foregroundMark x1="18595" y1="52119" x2="18595" y2="52119"/>
                        <a14:foregroundMark x1="18182" y1="46610" x2="18182" y2="50424"/>
                        <a14:foregroundMark x1="18595" y1="55932" x2="18595" y2="56780"/>
                        <a14:foregroundMark x1="19008" y1="44915" x2="19008" y2="44915"/>
                        <a14:foregroundMark x1="18595" y1="43220" x2="18595" y2="43220"/>
                        <a14:foregroundMark x1="51240" y1="65254" x2="52066" y2="69492"/>
                        <a14:foregroundMark x1="52066" y1="71610" x2="52066" y2="72458"/>
                        <a14:foregroundMark x1="52066" y1="62712" x2="52066" y2="62712"/>
                        <a14:foregroundMark x1="40083" y1="58051" x2="40083" y2="57627"/>
                        <a14:foregroundMark x1="38843" y1="58051" x2="33058" y2="61441"/>
                        <a14:foregroundMark x1="32645" y1="62712" x2="30992" y2="63559"/>
                        <a14:foregroundMark x1="29752" y1="64407" x2="29752" y2="64407"/>
                        <a14:foregroundMark x1="72727" y1="38136" x2="64463" y2="42797"/>
                        <a14:foregroundMark x1="84298" y1="46186" x2="84298" y2="55085"/>
                        <a14:foregroundMark x1="84298" y1="43220" x2="84298" y2="43220"/>
                        <a14:foregroundMark x1="84711" y1="58051" x2="84711" y2="58051"/>
                        <a14:foregroundMark x1="70661" y1="79237" x2="65289" y2="81780"/>
                        <a14:foregroundMark x1="73140" y1="77966" x2="73140" y2="77966"/>
                        <a14:foregroundMark x1="74793" y1="76271" x2="74793" y2="76271"/>
                        <a14:foregroundMark x1="63636" y1="83898" x2="63636" y2="83898"/>
                        <a14:foregroundMark x1="30579" y1="77542" x2="35124" y2="80932"/>
                        <a14:foregroundMark x1="37603" y1="83051" x2="37603" y2="83051"/>
                        <a14:foregroundMark x1="39669" y1="83898" x2="39669" y2="83898"/>
                        <a14:foregroundMark x1="29339" y1="77119" x2="29339" y2="77119"/>
                        <a14:foregroundMark x1="63636" y1="57627" x2="64876" y2="58475"/>
                        <a14:foregroundMark x1="68182" y1="60169" x2="72314" y2="63983"/>
                        <a14:foregroundMark x1="72727" y1="63983" x2="72727" y2="63983"/>
                        <a14:foregroundMark x1="73967" y1="64407" x2="73967" y2="64407"/>
                        <a14:foregroundMark x1="61983" y1="56780" x2="61983" y2="56780"/>
                        <a14:foregroundMark x1="73967" y1="37288" x2="73967" y2="37288"/>
                        <a14:foregroundMark x1="63223" y1="44068" x2="63223" y2="44068"/>
                        <a14:foregroundMark x1="51653" y1="30508" x2="52066" y2="36864"/>
                        <a14:foregroundMark x1="51240" y1="28814" x2="51240" y2="28814"/>
                        <a14:foregroundMark x1="52479" y1="38136" x2="52479" y2="38136"/>
                        <a14:foregroundMark x1="31405" y1="38559" x2="34711" y2="41525"/>
                        <a14:foregroundMark x1="38017" y1="43220" x2="40909" y2="46186"/>
                        <a14:foregroundMark x1="29752" y1="36864" x2="29752" y2="36864"/>
                        <a14:foregroundMark x1="30579" y1="29237" x2="33471" y2="27966"/>
                        <a14:foregroundMark x1="38017" y1="25424" x2="40083" y2="24153"/>
                        <a14:foregroundMark x1="41322" y1="22881" x2="41322" y2="22881"/>
                        <a14:foregroundMark x1="62397" y1="22881" x2="65289" y2="25424"/>
                        <a14:foregroundMark x1="67769" y1="27542" x2="69421" y2="28814"/>
                        <a14:foregroundMark x1="71488" y1="30085" x2="72727" y2="30932"/>
                        <a14:foregroundMark x1="73967" y1="31780" x2="73967" y2="31780"/>
                      </a14:backgroundRemoval>
                    </a14:imgEffect>
                  </a14:imgLayer>
                </a14:imgProps>
              </a:ext>
              <a:ext uri="{28A0092B-C50C-407E-A947-70E740481C1C}">
                <a14:useLocalDpi xmlns:a14="http://schemas.microsoft.com/office/drawing/2010/main" val="0"/>
              </a:ext>
            </a:extLst>
          </a:blip>
          <a:stretch>
            <a:fillRect/>
          </a:stretch>
        </p:blipFill>
        <p:spPr>
          <a:xfrm>
            <a:off x="10339101" y="5630469"/>
            <a:ext cx="1030864" cy="1005305"/>
          </a:xfrm>
          <a:prstGeom prst="rect">
            <a:avLst/>
          </a:prstGeom>
        </p:spPr>
      </p:pic>
      <p:sp>
        <p:nvSpPr>
          <p:cNvPr id="60" name="矩形: 圓角 59">
            <a:extLst>
              <a:ext uri="{FF2B5EF4-FFF2-40B4-BE49-F238E27FC236}">
                <a16:creationId xmlns:a16="http://schemas.microsoft.com/office/drawing/2014/main" id="{987666D8-DEEA-4B14-92C6-CC7E83A7614F}"/>
              </a:ext>
            </a:extLst>
          </p:cNvPr>
          <p:cNvSpPr/>
          <p:nvPr/>
        </p:nvSpPr>
        <p:spPr>
          <a:xfrm>
            <a:off x="5957824" y="1637241"/>
            <a:ext cx="1533910" cy="504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矩形: 圓角 62">
            <a:extLst>
              <a:ext uri="{FF2B5EF4-FFF2-40B4-BE49-F238E27FC236}">
                <a16:creationId xmlns:a16="http://schemas.microsoft.com/office/drawing/2014/main" id="{F32216B2-C405-4CFE-B35B-082540342E3B}"/>
              </a:ext>
            </a:extLst>
          </p:cNvPr>
          <p:cNvSpPr/>
          <p:nvPr/>
        </p:nvSpPr>
        <p:spPr>
          <a:xfrm>
            <a:off x="2495202" y="3392091"/>
            <a:ext cx="8503403" cy="504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矩形: 圓角 63">
            <a:extLst>
              <a:ext uri="{FF2B5EF4-FFF2-40B4-BE49-F238E27FC236}">
                <a16:creationId xmlns:a16="http://schemas.microsoft.com/office/drawing/2014/main" id="{017BB326-58FF-4C7E-B1D2-3E09969D0675}"/>
              </a:ext>
            </a:extLst>
          </p:cNvPr>
          <p:cNvSpPr/>
          <p:nvPr/>
        </p:nvSpPr>
        <p:spPr>
          <a:xfrm>
            <a:off x="3136273" y="2218287"/>
            <a:ext cx="7337502" cy="1074444"/>
          </a:xfrm>
          <a:prstGeom prst="roundRect">
            <a:avLst>
              <a:gd name="adj" fmla="val 13554"/>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65" name="群組 64">
            <a:extLst>
              <a:ext uri="{FF2B5EF4-FFF2-40B4-BE49-F238E27FC236}">
                <a16:creationId xmlns:a16="http://schemas.microsoft.com/office/drawing/2014/main" id="{B03C1739-60E6-4C54-B0FB-954E6DF73C20}"/>
              </a:ext>
            </a:extLst>
          </p:cNvPr>
          <p:cNvGrpSpPr/>
          <p:nvPr/>
        </p:nvGrpSpPr>
        <p:grpSpPr>
          <a:xfrm>
            <a:off x="1217117" y="3963883"/>
            <a:ext cx="2259037" cy="1197547"/>
            <a:chOff x="1513680" y="3877384"/>
            <a:chExt cx="2259037" cy="1197547"/>
          </a:xfrm>
        </p:grpSpPr>
        <p:sp>
          <p:nvSpPr>
            <p:cNvPr id="66" name="矩形: 圓角 65">
              <a:extLst>
                <a:ext uri="{FF2B5EF4-FFF2-40B4-BE49-F238E27FC236}">
                  <a16:creationId xmlns:a16="http://schemas.microsoft.com/office/drawing/2014/main" id="{E9BD68D0-759A-4B94-BAC3-C1AA101E4A51}"/>
                </a:ext>
              </a:extLst>
            </p:cNvPr>
            <p:cNvSpPr/>
            <p:nvPr/>
          </p:nvSpPr>
          <p:spPr>
            <a:xfrm>
              <a:off x="1513680" y="4063695"/>
              <a:ext cx="2259037" cy="1011236"/>
            </a:xfrm>
            <a:prstGeom prst="roundRect">
              <a:avLst>
                <a:gd name="adj" fmla="val 50000"/>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67" name="群組 66">
              <a:extLst>
                <a:ext uri="{FF2B5EF4-FFF2-40B4-BE49-F238E27FC236}">
                  <a16:creationId xmlns:a16="http://schemas.microsoft.com/office/drawing/2014/main" id="{0993BD2F-EE51-42E8-B3BC-BF442BFBF955}"/>
                </a:ext>
              </a:extLst>
            </p:cNvPr>
            <p:cNvGrpSpPr/>
            <p:nvPr/>
          </p:nvGrpSpPr>
          <p:grpSpPr>
            <a:xfrm>
              <a:off x="1614636" y="3877384"/>
              <a:ext cx="2158081" cy="1197546"/>
              <a:chOff x="1614636" y="3877384"/>
              <a:chExt cx="2158081" cy="1197546"/>
            </a:xfrm>
          </p:grpSpPr>
          <p:sp>
            <p:nvSpPr>
              <p:cNvPr id="68" name="矩形: 圓角 67">
                <a:extLst>
                  <a:ext uri="{FF2B5EF4-FFF2-40B4-BE49-F238E27FC236}">
                    <a16:creationId xmlns:a16="http://schemas.microsoft.com/office/drawing/2014/main" id="{A47C3D9C-AB93-45D0-BA3F-AFA9A9850648}"/>
                  </a:ext>
                </a:extLst>
              </p:cNvPr>
              <p:cNvSpPr/>
              <p:nvPr/>
            </p:nvSpPr>
            <p:spPr>
              <a:xfrm>
                <a:off x="1614636" y="4075092"/>
                <a:ext cx="2158081" cy="999838"/>
              </a:xfrm>
              <a:prstGeom prst="roundRect">
                <a:avLst/>
              </a:prstGeom>
              <a:noFill/>
            </p:spPr>
            <p:txBody>
              <a:bodyPr wrap="square" lIns="36000" tIns="36000" rIns="36000" bIns="36000">
                <a:spAutoFit/>
              </a:bodyPr>
              <a:lstStyle/>
              <a:p>
                <a:r>
                  <a:rPr lang="zh-TW" altLang="en-US" dirty="0">
                    <a:solidFill>
                      <a:srgbClr val="353570"/>
                    </a:solidFill>
                    <a:latin typeface="微軟正黑體" panose="020B0604030504040204" pitchFamily="34" charset="-120"/>
                    <a:ea typeface="微軟正黑體" panose="020B0604030504040204" pitchFamily="34" charset="-120"/>
                    <a:cs typeface="標楷體" panose="03000509000000000000" pitchFamily="65" charset="-120"/>
                  </a:rPr>
                  <a:t>決策樹</a:t>
                </a:r>
                <a:r>
                  <a:rPr lang="en-US" altLang="zh-TW" dirty="0">
                    <a:solidFill>
                      <a:srgbClr val="353570"/>
                    </a:solidFill>
                    <a:latin typeface="微軟正黑體" panose="020B0604030504040204" pitchFamily="34" charset="-120"/>
                    <a:ea typeface="微軟正黑體" panose="020B0604030504040204" pitchFamily="34" charset="-120"/>
                    <a:cs typeface="標楷體" panose="03000509000000000000" pitchFamily="65" charset="-120"/>
                  </a:rPr>
                  <a:t>(CART)</a:t>
                </a:r>
                <a:r>
                  <a:rPr lang="zh-TW" altLang="en-US" dirty="0">
                    <a:solidFill>
                      <a:srgbClr val="353570"/>
                    </a:solidFill>
                    <a:latin typeface="微軟正黑體" panose="020B0604030504040204" pitchFamily="34" charset="-120"/>
                    <a:ea typeface="微軟正黑體" panose="020B0604030504040204" pitchFamily="34" charset="-120"/>
                    <a:cs typeface="標楷體" panose="03000509000000000000" pitchFamily="65" charset="-120"/>
                  </a:rPr>
                  <a:t>、</a:t>
                </a:r>
                <a:endParaRPr lang="en-US" altLang="zh-TW" dirty="0">
                  <a:solidFill>
                    <a:srgbClr val="353570"/>
                  </a:solidFill>
                  <a:latin typeface="微軟正黑體" panose="020B0604030504040204" pitchFamily="34" charset="-120"/>
                  <a:ea typeface="微軟正黑體" panose="020B0604030504040204" pitchFamily="34" charset="-120"/>
                  <a:cs typeface="標楷體" panose="03000509000000000000" pitchFamily="65" charset="-120"/>
                </a:endParaRPr>
              </a:p>
              <a:p>
                <a:r>
                  <a:rPr lang="zh-TW" altLang="en-US" dirty="0">
                    <a:solidFill>
                      <a:srgbClr val="353570"/>
                    </a:solidFill>
                    <a:latin typeface="微軟正黑體" panose="020B0604030504040204" pitchFamily="34" charset="-120"/>
                    <a:ea typeface="微軟正黑體" panose="020B0604030504040204" pitchFamily="34" charset="-120"/>
                    <a:cs typeface="標楷體" panose="03000509000000000000" pitchFamily="65" charset="-120"/>
                  </a:rPr>
                  <a:t>多層感知器</a:t>
                </a:r>
                <a:r>
                  <a:rPr lang="en-US" altLang="zh-TW" dirty="0">
                    <a:solidFill>
                      <a:srgbClr val="353570"/>
                    </a:solidFill>
                    <a:latin typeface="微軟正黑體" panose="020B0604030504040204" pitchFamily="34" charset="-120"/>
                    <a:ea typeface="微軟正黑體" panose="020B0604030504040204" pitchFamily="34" charset="-120"/>
                    <a:cs typeface="標楷體" panose="03000509000000000000" pitchFamily="65" charset="-120"/>
                  </a:rPr>
                  <a:t>(MLP)</a:t>
                </a:r>
                <a:r>
                  <a:rPr lang="zh-TW" altLang="en-US" dirty="0">
                    <a:solidFill>
                      <a:srgbClr val="353570"/>
                    </a:solidFill>
                    <a:latin typeface="微軟正黑體" panose="020B0604030504040204" pitchFamily="34" charset="-120"/>
                    <a:ea typeface="微軟正黑體" panose="020B0604030504040204" pitchFamily="34" charset="-120"/>
                  </a:rPr>
                  <a:t>、</a:t>
                </a:r>
                <a:endParaRPr lang="en-US" altLang="zh-TW" dirty="0">
                  <a:solidFill>
                    <a:srgbClr val="353570"/>
                  </a:solidFill>
                  <a:latin typeface="微軟正黑體" panose="020B0604030504040204" pitchFamily="34" charset="-120"/>
                  <a:ea typeface="微軟正黑體" panose="020B0604030504040204" pitchFamily="34" charset="-120"/>
                </a:endParaRPr>
              </a:p>
              <a:p>
                <a:r>
                  <a:rPr lang="zh-TW" altLang="en-US" dirty="0">
                    <a:solidFill>
                      <a:srgbClr val="353570"/>
                    </a:solidFill>
                    <a:latin typeface="微軟正黑體" panose="020B0604030504040204" pitchFamily="34" charset="-120"/>
                    <a:ea typeface="微軟正黑體" panose="020B0604030504040204" pitchFamily="34" charset="-120"/>
                    <a:cs typeface="標楷體" panose="03000509000000000000" pitchFamily="65" charset="-120"/>
                  </a:rPr>
                  <a:t>支援向量機</a:t>
                </a:r>
                <a:r>
                  <a:rPr lang="en-US" altLang="zh-TW" dirty="0">
                    <a:solidFill>
                      <a:srgbClr val="353570"/>
                    </a:solidFill>
                    <a:latin typeface="微軟正黑體" panose="020B0604030504040204" pitchFamily="34" charset="-120"/>
                    <a:ea typeface="微軟正黑體" panose="020B0604030504040204" pitchFamily="34" charset="-120"/>
                    <a:cs typeface="標楷體" panose="03000509000000000000" pitchFamily="65" charset="-120"/>
                  </a:rPr>
                  <a:t>(SVM)</a:t>
                </a:r>
                <a:endParaRPr lang="zh-TW" altLang="en-US" dirty="0">
                  <a:solidFill>
                    <a:srgbClr val="353570"/>
                  </a:solidFill>
                  <a:latin typeface="微軟正黑體" panose="020B0604030504040204" pitchFamily="34" charset="-120"/>
                  <a:ea typeface="微軟正黑體" panose="020B0604030504040204" pitchFamily="34" charset="-120"/>
                </a:endParaRPr>
              </a:p>
            </p:txBody>
          </p:sp>
          <p:sp>
            <p:nvSpPr>
              <p:cNvPr id="69" name="等腰三角形 68">
                <a:extLst>
                  <a:ext uri="{FF2B5EF4-FFF2-40B4-BE49-F238E27FC236}">
                    <a16:creationId xmlns:a16="http://schemas.microsoft.com/office/drawing/2014/main" id="{E5D248D7-D25D-4DF6-94E5-2C56125A90CE}"/>
                  </a:ext>
                </a:extLst>
              </p:cNvPr>
              <p:cNvSpPr/>
              <p:nvPr/>
            </p:nvSpPr>
            <p:spPr>
              <a:xfrm rot="1312220">
                <a:off x="2786496" y="3877384"/>
                <a:ext cx="413844" cy="258119"/>
              </a:xfrm>
              <a:prstGeom prs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70" name="群組 69">
            <a:extLst>
              <a:ext uri="{FF2B5EF4-FFF2-40B4-BE49-F238E27FC236}">
                <a16:creationId xmlns:a16="http://schemas.microsoft.com/office/drawing/2014/main" id="{F2DB4378-5A75-4D4F-83EC-CE009AA97159}"/>
              </a:ext>
            </a:extLst>
          </p:cNvPr>
          <p:cNvGrpSpPr/>
          <p:nvPr/>
        </p:nvGrpSpPr>
        <p:grpSpPr>
          <a:xfrm>
            <a:off x="3177803" y="3970149"/>
            <a:ext cx="4385169" cy="2056018"/>
            <a:chOff x="3474366" y="3883650"/>
            <a:chExt cx="4385169" cy="2056018"/>
          </a:xfrm>
        </p:grpSpPr>
        <p:sp>
          <p:nvSpPr>
            <p:cNvPr id="71" name="矩形: 圓角 70">
              <a:extLst>
                <a:ext uri="{FF2B5EF4-FFF2-40B4-BE49-F238E27FC236}">
                  <a16:creationId xmlns:a16="http://schemas.microsoft.com/office/drawing/2014/main" id="{7F4C9551-D45B-4222-B85D-0CF8636B0F29}"/>
                </a:ext>
              </a:extLst>
            </p:cNvPr>
            <p:cNvSpPr/>
            <p:nvPr/>
          </p:nvSpPr>
          <p:spPr>
            <a:xfrm>
              <a:off x="3474366" y="4884384"/>
              <a:ext cx="4224088" cy="1055284"/>
            </a:xfrm>
            <a:prstGeom prst="roundRect">
              <a:avLst>
                <a:gd name="adj" fmla="val 50000"/>
              </a:avLst>
            </a:prstGeom>
            <a:solidFill>
              <a:srgbClr val="DED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矩形: 圓角 71">
              <a:extLst>
                <a:ext uri="{FF2B5EF4-FFF2-40B4-BE49-F238E27FC236}">
                  <a16:creationId xmlns:a16="http://schemas.microsoft.com/office/drawing/2014/main" id="{CA3A5348-945B-4022-8600-8FB2780AF287}"/>
                </a:ext>
              </a:extLst>
            </p:cNvPr>
            <p:cNvSpPr/>
            <p:nvPr/>
          </p:nvSpPr>
          <p:spPr>
            <a:xfrm>
              <a:off x="3635446" y="4939830"/>
              <a:ext cx="4224089" cy="999838"/>
            </a:xfrm>
            <a:prstGeom prst="roundRect">
              <a:avLst/>
            </a:prstGeom>
            <a:noFill/>
          </p:spPr>
          <p:txBody>
            <a:bodyPr wrap="square" lIns="36000" tIns="36000" rIns="36000" bIns="36000">
              <a:spAutoFit/>
            </a:bodyPr>
            <a:lstStyle/>
            <a:p>
              <a:r>
                <a:rPr lang="zh-TW" altLang="en-US" dirty="0">
                  <a:solidFill>
                    <a:srgbClr val="353570"/>
                  </a:solidFill>
                  <a:latin typeface="微軟正黑體" panose="020B0604030504040204" pitchFamily="34" charset="-120"/>
                  <a:ea typeface="微軟正黑體" panose="020B0604030504040204" pitchFamily="34" charset="-120"/>
                </a:rPr>
                <a:t>套袋法</a:t>
              </a:r>
              <a:r>
                <a:rPr lang="en-US" altLang="zh-TW" dirty="0">
                  <a:solidFill>
                    <a:srgbClr val="353570"/>
                  </a:solidFill>
                  <a:latin typeface="微軟正黑體" panose="020B0604030504040204" pitchFamily="34" charset="-120"/>
                  <a:ea typeface="微軟正黑體" panose="020B0604030504040204" pitchFamily="34" charset="-120"/>
                </a:rPr>
                <a:t>(Bagging)+CART/MLP/SVM</a:t>
              </a:r>
              <a:r>
                <a:rPr lang="zh-TW" altLang="en-US" dirty="0">
                  <a:solidFill>
                    <a:srgbClr val="353570"/>
                  </a:solidFill>
                  <a:latin typeface="微軟正黑體" panose="020B0604030504040204" pitchFamily="34" charset="-120"/>
                  <a:ea typeface="微軟正黑體" panose="020B0604030504040204" pitchFamily="34" charset="-120"/>
                </a:rPr>
                <a:t>、</a:t>
              </a:r>
              <a:endParaRPr lang="en-US" altLang="zh-TW" dirty="0">
                <a:solidFill>
                  <a:srgbClr val="353570"/>
                </a:solidFill>
                <a:latin typeface="微軟正黑體" panose="020B0604030504040204" pitchFamily="34" charset="-120"/>
                <a:ea typeface="微軟正黑體" panose="020B0604030504040204" pitchFamily="34" charset="-120"/>
              </a:endParaRPr>
            </a:p>
            <a:p>
              <a:r>
                <a:rPr lang="zh-TW" altLang="en-US" dirty="0">
                  <a:solidFill>
                    <a:srgbClr val="353570"/>
                  </a:solidFill>
                  <a:latin typeface="微軟正黑體" panose="020B0604030504040204" pitchFamily="34" charset="-120"/>
                  <a:ea typeface="微軟正黑體" panose="020B0604030504040204" pitchFamily="34" charset="-120"/>
                </a:rPr>
                <a:t>提升法</a:t>
              </a:r>
              <a:r>
                <a:rPr lang="en-US" altLang="zh-TW" dirty="0">
                  <a:solidFill>
                    <a:srgbClr val="353570"/>
                  </a:solidFill>
                  <a:latin typeface="微軟正黑體" panose="020B0604030504040204" pitchFamily="34" charset="-120"/>
                  <a:ea typeface="微軟正黑體" panose="020B0604030504040204" pitchFamily="34" charset="-120"/>
                </a:rPr>
                <a:t>(</a:t>
              </a:r>
              <a:r>
                <a:rPr lang="en-US" altLang="zh-TW" dirty="0" err="1">
                  <a:solidFill>
                    <a:srgbClr val="353570"/>
                  </a:solidFill>
                  <a:latin typeface="微軟正黑體" panose="020B0604030504040204" pitchFamily="34" charset="-120"/>
                  <a:ea typeface="微軟正黑體" panose="020B0604030504040204" pitchFamily="34" charset="-120"/>
                </a:rPr>
                <a:t>Adaboost</a:t>
              </a:r>
              <a:r>
                <a:rPr lang="en-US" altLang="zh-TW" dirty="0">
                  <a:solidFill>
                    <a:srgbClr val="353570"/>
                  </a:solidFill>
                  <a:latin typeface="微軟正黑體" panose="020B0604030504040204" pitchFamily="34" charset="-120"/>
                  <a:ea typeface="微軟正黑體" panose="020B0604030504040204" pitchFamily="34" charset="-120"/>
                </a:rPr>
                <a:t> )+CART/MLP/SVM</a:t>
              </a:r>
              <a:r>
                <a:rPr lang="zh-TW" altLang="en-US" dirty="0">
                  <a:solidFill>
                    <a:srgbClr val="353570"/>
                  </a:solidFill>
                  <a:latin typeface="微軟正黑體" panose="020B0604030504040204" pitchFamily="34" charset="-120"/>
                  <a:ea typeface="微軟正黑體" panose="020B0604030504040204" pitchFamily="34" charset="-120"/>
                </a:rPr>
                <a:t>、</a:t>
              </a:r>
              <a:endParaRPr lang="en-US" altLang="zh-TW" dirty="0">
                <a:solidFill>
                  <a:srgbClr val="353570"/>
                </a:solidFill>
                <a:latin typeface="微軟正黑體" panose="020B0604030504040204" pitchFamily="34" charset="-120"/>
                <a:ea typeface="微軟正黑體" panose="020B0604030504040204" pitchFamily="34" charset="-120"/>
              </a:endParaRPr>
            </a:p>
            <a:p>
              <a:r>
                <a:rPr lang="zh-TW" altLang="en-US" dirty="0">
                  <a:solidFill>
                    <a:srgbClr val="353570"/>
                  </a:solidFill>
                  <a:latin typeface="微軟正黑體" panose="020B0604030504040204" pitchFamily="34" charset="-120"/>
                  <a:ea typeface="微軟正黑體" panose="020B0604030504040204" pitchFamily="34" charset="-120"/>
                </a:rPr>
                <a:t>隨機森林</a:t>
              </a:r>
              <a:r>
                <a:rPr lang="en-US" altLang="zh-TW" dirty="0">
                  <a:solidFill>
                    <a:srgbClr val="353570"/>
                  </a:solidFill>
                  <a:latin typeface="微軟正黑體" panose="020B0604030504040204" pitchFamily="34" charset="-120"/>
                  <a:ea typeface="微軟正黑體" panose="020B0604030504040204" pitchFamily="34" charset="-120"/>
                </a:rPr>
                <a:t>(RF)</a:t>
              </a:r>
            </a:p>
          </p:txBody>
        </p:sp>
        <p:sp>
          <p:nvSpPr>
            <p:cNvPr id="73" name="等腰三角形 72">
              <a:extLst>
                <a:ext uri="{FF2B5EF4-FFF2-40B4-BE49-F238E27FC236}">
                  <a16:creationId xmlns:a16="http://schemas.microsoft.com/office/drawing/2014/main" id="{9330D2EF-6CD1-4C04-B866-0A6B37E6058F}"/>
                </a:ext>
              </a:extLst>
            </p:cNvPr>
            <p:cNvSpPr/>
            <p:nvPr/>
          </p:nvSpPr>
          <p:spPr>
            <a:xfrm rot="21262926">
              <a:off x="4939070" y="3883650"/>
              <a:ext cx="308058" cy="1043609"/>
            </a:xfrm>
            <a:prstGeom prst="triangle">
              <a:avLst/>
            </a:prstGeom>
            <a:solidFill>
              <a:srgbClr val="DED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327354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plus(in)">
                                      <p:cBhvr>
                                        <p:cTn id="14" dur="500"/>
                                        <p:tgtEl>
                                          <p:spTgt spid="60"/>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plus(in)">
                                      <p:cBhvr>
                                        <p:cTn id="19" dur="500"/>
                                        <p:tgtEl>
                                          <p:spTgt spid="64"/>
                                        </p:tgtEl>
                                      </p:cBhvr>
                                    </p:animEffect>
                                  </p:childTnLst>
                                </p:cTn>
                              </p:par>
                              <p:par>
                                <p:cTn id="20" presetID="22" presetClass="exit" presetSubtype="4" fill="hold" grpId="1" nodeType="withEffect">
                                  <p:stCondLst>
                                    <p:cond delay="0"/>
                                  </p:stCondLst>
                                  <p:childTnLst>
                                    <p:animEffect transition="out" filter="wipe(down)">
                                      <p:cBhvr>
                                        <p:cTn id="21" dur="500"/>
                                        <p:tgtEl>
                                          <p:spTgt spid="60"/>
                                        </p:tgtEl>
                                      </p:cBhvr>
                                    </p:animEffect>
                                    <p:set>
                                      <p:cBhvr>
                                        <p:cTn id="22" dur="1" fill="hold">
                                          <p:stCondLst>
                                            <p:cond delay="499"/>
                                          </p:stCondLst>
                                        </p:cTn>
                                        <p:tgtEl>
                                          <p:spTgt spid="6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plus(in)">
                                      <p:cBhvr>
                                        <p:cTn id="27" dur="500"/>
                                        <p:tgtEl>
                                          <p:spTgt spid="63"/>
                                        </p:tgtEl>
                                      </p:cBhvr>
                                    </p:animEffect>
                                  </p:childTnLst>
                                </p:cTn>
                              </p:par>
                              <p:par>
                                <p:cTn id="28" presetID="22" presetClass="exit" presetSubtype="4" fill="hold" grpId="1" nodeType="withEffect">
                                  <p:stCondLst>
                                    <p:cond delay="0"/>
                                  </p:stCondLst>
                                  <p:childTnLst>
                                    <p:animEffect transition="out" filter="wipe(down)">
                                      <p:cBhvr>
                                        <p:cTn id="29" dur="500"/>
                                        <p:tgtEl>
                                          <p:spTgt spid="64"/>
                                        </p:tgtEl>
                                      </p:cBhvr>
                                    </p:animEffect>
                                    <p:set>
                                      <p:cBhvr>
                                        <p:cTn id="30" dur="1" fill="hold">
                                          <p:stCondLst>
                                            <p:cond delay="499"/>
                                          </p:stCondLst>
                                        </p:cTn>
                                        <p:tgtEl>
                                          <p:spTgt spid="64"/>
                                        </p:tgtEl>
                                        <p:attrNameLst>
                                          <p:attrName>style.visibility</p:attrName>
                                        </p:attrNameLst>
                                      </p:cBhvr>
                                      <p:to>
                                        <p:strVal val="hidden"/>
                                      </p:to>
                                    </p:set>
                                  </p:childTnLst>
                                </p:cTn>
                              </p:par>
                              <p:par>
                                <p:cTn id="31" presetID="47" presetClass="entr" presetSubtype="0"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500"/>
                                        <p:tgtEl>
                                          <p:spTgt spid="65"/>
                                        </p:tgtEl>
                                      </p:cBhvr>
                                    </p:animEffect>
                                    <p:anim calcmode="lin" valueType="num">
                                      <p:cBhvr>
                                        <p:cTn id="34" dur="500" fill="hold"/>
                                        <p:tgtEl>
                                          <p:spTgt spid="65"/>
                                        </p:tgtEl>
                                        <p:attrNameLst>
                                          <p:attrName>ppt_x</p:attrName>
                                        </p:attrNameLst>
                                      </p:cBhvr>
                                      <p:tavLst>
                                        <p:tav tm="0">
                                          <p:val>
                                            <p:strVal val="#ppt_x"/>
                                          </p:val>
                                        </p:tav>
                                        <p:tav tm="100000">
                                          <p:val>
                                            <p:strVal val="#ppt_x"/>
                                          </p:val>
                                        </p:tav>
                                      </p:tavLst>
                                    </p:anim>
                                    <p:anim calcmode="lin" valueType="num">
                                      <p:cBhvr>
                                        <p:cTn id="35" dur="500" fill="hold"/>
                                        <p:tgtEl>
                                          <p:spTgt spid="65"/>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70"/>
                                        </p:tgtEl>
                                        <p:attrNameLst>
                                          <p:attrName>style.visibility</p:attrName>
                                        </p:attrNameLst>
                                      </p:cBhvr>
                                      <p:to>
                                        <p:strVal val="visible"/>
                                      </p:to>
                                    </p:set>
                                    <p:animEffect transition="in" filter="fade">
                                      <p:cBhvr>
                                        <p:cTn id="38" dur="500"/>
                                        <p:tgtEl>
                                          <p:spTgt spid="70"/>
                                        </p:tgtEl>
                                      </p:cBhvr>
                                    </p:animEffect>
                                    <p:anim calcmode="lin" valueType="num">
                                      <p:cBhvr>
                                        <p:cTn id="39" dur="500" fill="hold"/>
                                        <p:tgtEl>
                                          <p:spTgt spid="70"/>
                                        </p:tgtEl>
                                        <p:attrNameLst>
                                          <p:attrName>ppt_x</p:attrName>
                                        </p:attrNameLst>
                                      </p:cBhvr>
                                      <p:tavLst>
                                        <p:tav tm="0">
                                          <p:val>
                                            <p:strVal val="#ppt_x"/>
                                          </p:val>
                                        </p:tav>
                                        <p:tav tm="100000">
                                          <p:val>
                                            <p:strVal val="#ppt_x"/>
                                          </p:val>
                                        </p:tav>
                                      </p:tavLst>
                                    </p:anim>
                                    <p:anim calcmode="lin" valueType="num">
                                      <p:cBhvr>
                                        <p:cTn id="40" dur="5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0" grpId="1" animBg="1"/>
      <p:bldP spid="63" grpId="0" animBg="1"/>
      <p:bldP spid="64" grpId="0" animBg="1"/>
      <p:bldP spid="6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CCC627D-25C8-4544-9D5E-6BE4EFDC2C31}"/>
              </a:ext>
            </a:extLst>
          </p:cNvPr>
          <p:cNvSpPr>
            <a:spLocks noGrp="1"/>
          </p:cNvSpPr>
          <p:nvPr>
            <p:ph type="sldNum" sz="quarter" idx="12"/>
          </p:nvPr>
        </p:nvSpPr>
        <p:spPr/>
        <p:txBody>
          <a:bodyPr/>
          <a:lstStyle/>
          <a:p>
            <a:fld id="{FB3E9B49-1012-49AA-8081-ABB306612549}" type="slidenum">
              <a:rPr lang="zh-TW" altLang="en-US" smtClean="0"/>
              <a:pPr/>
              <a:t>14</a:t>
            </a:fld>
            <a:endParaRPr lang="zh-TW" altLang="en-US" dirty="0"/>
          </a:p>
        </p:txBody>
      </p:sp>
      <p:sp>
        <p:nvSpPr>
          <p:cNvPr id="6" name="矩形 5">
            <a:extLst>
              <a:ext uri="{FF2B5EF4-FFF2-40B4-BE49-F238E27FC236}">
                <a16:creationId xmlns:a16="http://schemas.microsoft.com/office/drawing/2014/main" id="{F83C1816-16F2-46A1-B938-FACFBBCFC00D}"/>
              </a:ext>
            </a:extLst>
          </p:cNvPr>
          <p:cNvSpPr/>
          <p:nvPr/>
        </p:nvSpPr>
        <p:spPr>
          <a:xfrm>
            <a:off x="-1" y="1"/>
            <a:ext cx="822957" cy="8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Ch1</a:t>
            </a:r>
          </a:p>
          <a:p>
            <a:pPr algn="ctr"/>
            <a:r>
              <a:rPr lang="zh-TW" altLang="en-US" sz="2000" dirty="0">
                <a:solidFill>
                  <a:schemeClr val="bg1"/>
                </a:solidFill>
                <a:latin typeface="微軟正黑體" panose="020B0604030504040204" pitchFamily="34" charset="-120"/>
                <a:ea typeface="微軟正黑體" panose="020B0604030504040204" pitchFamily="34" charset="-120"/>
              </a:rPr>
              <a:t>緒論</a:t>
            </a:r>
          </a:p>
        </p:txBody>
      </p:sp>
      <p:sp>
        <p:nvSpPr>
          <p:cNvPr id="42" name="矩形 41">
            <a:extLst>
              <a:ext uri="{FF2B5EF4-FFF2-40B4-BE49-F238E27FC236}">
                <a16:creationId xmlns:a16="http://schemas.microsoft.com/office/drawing/2014/main" id="{97A64C64-E08A-42A2-9F0A-E15F15DD05F4}"/>
              </a:ext>
            </a:extLst>
          </p:cNvPr>
          <p:cNvSpPr/>
          <p:nvPr/>
        </p:nvSpPr>
        <p:spPr>
          <a:xfrm>
            <a:off x="-1" y="931153"/>
            <a:ext cx="822957" cy="108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Ch2</a:t>
            </a:r>
          </a:p>
          <a:p>
            <a:pPr algn="ctr"/>
            <a:r>
              <a:rPr lang="zh-TW" altLang="en-US" sz="2000" dirty="0">
                <a:solidFill>
                  <a:schemeClr val="bg1"/>
                </a:solidFill>
                <a:latin typeface="微軟正黑體" panose="020B0604030504040204" pitchFamily="34" charset="-120"/>
                <a:ea typeface="微軟正黑體" panose="020B0604030504040204" pitchFamily="34" charset="-120"/>
              </a:rPr>
              <a:t>文獻探討</a:t>
            </a:r>
          </a:p>
        </p:txBody>
      </p:sp>
      <p:sp>
        <p:nvSpPr>
          <p:cNvPr id="43" name="矩形 42">
            <a:extLst>
              <a:ext uri="{FF2B5EF4-FFF2-40B4-BE49-F238E27FC236}">
                <a16:creationId xmlns:a16="http://schemas.microsoft.com/office/drawing/2014/main" id="{50E141D7-F9E3-4DEC-894A-2CB8760CB185}"/>
              </a:ext>
            </a:extLst>
          </p:cNvPr>
          <p:cNvSpPr/>
          <p:nvPr/>
        </p:nvSpPr>
        <p:spPr>
          <a:xfrm>
            <a:off x="-1" y="2114305"/>
            <a:ext cx="822957" cy="10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Ch3</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研究方法</a:t>
            </a:r>
          </a:p>
        </p:txBody>
      </p:sp>
      <p:sp>
        <p:nvSpPr>
          <p:cNvPr id="44" name="矩形 43">
            <a:extLst>
              <a:ext uri="{FF2B5EF4-FFF2-40B4-BE49-F238E27FC236}">
                <a16:creationId xmlns:a16="http://schemas.microsoft.com/office/drawing/2014/main" id="{BFC04A66-A772-4BFD-A7E2-BF950362F7A0}"/>
              </a:ext>
            </a:extLst>
          </p:cNvPr>
          <p:cNvSpPr/>
          <p:nvPr/>
        </p:nvSpPr>
        <p:spPr>
          <a:xfrm>
            <a:off x="-1" y="3297457"/>
            <a:ext cx="822957" cy="17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Ch4</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研究結果與分析</a:t>
            </a:r>
          </a:p>
        </p:txBody>
      </p:sp>
      <p:sp>
        <p:nvSpPr>
          <p:cNvPr id="45" name="矩形 44">
            <a:extLst>
              <a:ext uri="{FF2B5EF4-FFF2-40B4-BE49-F238E27FC236}">
                <a16:creationId xmlns:a16="http://schemas.microsoft.com/office/drawing/2014/main" id="{0F4F96A3-081C-4341-8537-21349E169160}"/>
              </a:ext>
            </a:extLst>
          </p:cNvPr>
          <p:cNvSpPr/>
          <p:nvPr/>
        </p:nvSpPr>
        <p:spPr>
          <a:xfrm>
            <a:off x="0" y="5128607"/>
            <a:ext cx="822957" cy="17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Ch5</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研究結論與建議</a:t>
            </a:r>
          </a:p>
        </p:txBody>
      </p:sp>
      <p:sp>
        <p:nvSpPr>
          <p:cNvPr id="47" name="文字方塊 46">
            <a:extLst>
              <a:ext uri="{FF2B5EF4-FFF2-40B4-BE49-F238E27FC236}">
                <a16:creationId xmlns:a16="http://schemas.microsoft.com/office/drawing/2014/main" id="{039D3ADA-2E6B-479A-9940-9E493FD671C8}"/>
              </a:ext>
            </a:extLst>
          </p:cNvPr>
          <p:cNvSpPr txBox="1"/>
          <p:nvPr/>
        </p:nvSpPr>
        <p:spPr>
          <a:xfrm>
            <a:off x="1086787" y="168958"/>
            <a:ext cx="4683818" cy="707886"/>
          </a:xfrm>
          <a:prstGeom prst="rect">
            <a:avLst/>
          </a:prstGeom>
          <a:noFill/>
        </p:spPr>
        <p:txBody>
          <a:bodyPr wrap="square" rtlCol="0">
            <a:spAutoFit/>
          </a:bodyPr>
          <a:lstStyle/>
          <a:p>
            <a:r>
              <a:rPr lang="en-US" altLang="zh-TW"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02 </a:t>
            </a:r>
            <a:r>
              <a:rPr lang="zh-TW" altLang="en-US"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資料來源</a:t>
            </a:r>
          </a:p>
        </p:txBody>
      </p:sp>
      <p:sp>
        <p:nvSpPr>
          <p:cNvPr id="115" name="矩形: 圓角 114">
            <a:extLst>
              <a:ext uri="{FF2B5EF4-FFF2-40B4-BE49-F238E27FC236}">
                <a16:creationId xmlns:a16="http://schemas.microsoft.com/office/drawing/2014/main" id="{C90AD121-BBB1-4C68-A3E7-C405FDE7CC53}"/>
              </a:ext>
            </a:extLst>
          </p:cNvPr>
          <p:cNvSpPr/>
          <p:nvPr/>
        </p:nvSpPr>
        <p:spPr>
          <a:xfrm>
            <a:off x="1402052" y="1969290"/>
            <a:ext cx="612934" cy="2368659"/>
          </a:xfrm>
          <a:prstGeom prst="roundRect">
            <a:avLst/>
          </a:prstGeom>
          <a:solidFill>
            <a:schemeClr val="accent1">
              <a:lumMod val="75000"/>
            </a:schemeClr>
          </a:solidFill>
        </p:spPr>
        <p:txBody>
          <a:bodyPr vert="eaVert" wrap="none">
            <a:spAutoFit/>
          </a:bodyPr>
          <a:lstStyle/>
          <a:p>
            <a:r>
              <a:rPr lang="zh-TW" altLang="zh-TW" sz="2400"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健</a:t>
            </a:r>
            <a:r>
              <a:rPr lang="zh-TW" altLang="en-US" sz="2400"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 </a:t>
            </a:r>
            <a:r>
              <a:rPr lang="zh-TW" altLang="zh-TW" sz="2400"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保</a:t>
            </a:r>
            <a:r>
              <a:rPr lang="zh-TW" altLang="en-US" sz="2400"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 </a:t>
            </a:r>
            <a:r>
              <a:rPr lang="zh-TW" altLang="zh-TW" sz="2400"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署</a:t>
            </a:r>
            <a:r>
              <a:rPr lang="zh-TW" altLang="en-US" sz="2400"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 </a:t>
            </a:r>
            <a:r>
              <a:rPr lang="zh-TW" altLang="zh-TW" sz="2400"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資</a:t>
            </a:r>
            <a:r>
              <a:rPr lang="zh-TW" altLang="en-US" sz="2400"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 </a:t>
            </a:r>
            <a:r>
              <a:rPr lang="zh-TW" altLang="zh-TW" sz="2400"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料</a:t>
            </a:r>
            <a:r>
              <a:rPr lang="zh-TW" altLang="en-US" sz="2400"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 </a:t>
            </a:r>
            <a:r>
              <a:rPr lang="zh-TW" altLang="zh-TW" sz="2400"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庫</a:t>
            </a:r>
            <a:endParaRPr lang="zh-TW" altLang="en-US" sz="2400" dirty="0">
              <a:solidFill>
                <a:schemeClr val="bg1"/>
              </a:solidFill>
              <a:latin typeface="微軟正黑體" panose="020B0604030504040204" pitchFamily="34" charset="-120"/>
              <a:ea typeface="微軟正黑體" panose="020B0604030504040204" pitchFamily="34" charset="-120"/>
            </a:endParaRPr>
          </a:p>
        </p:txBody>
      </p:sp>
      <p:sp>
        <p:nvSpPr>
          <p:cNvPr id="116" name="矩形: 圓角 115">
            <a:extLst>
              <a:ext uri="{FF2B5EF4-FFF2-40B4-BE49-F238E27FC236}">
                <a16:creationId xmlns:a16="http://schemas.microsoft.com/office/drawing/2014/main" id="{ACAD7D7F-8DEB-4E1F-ACDD-A79CAE90F675}"/>
              </a:ext>
            </a:extLst>
          </p:cNvPr>
          <p:cNvSpPr/>
          <p:nvPr/>
        </p:nvSpPr>
        <p:spPr>
          <a:xfrm>
            <a:off x="2423770" y="1548334"/>
            <a:ext cx="3119434" cy="420956"/>
          </a:xfrm>
          <a:prstGeom prst="roundRect">
            <a:avLst/>
          </a:prstGeom>
          <a:noFill/>
        </p:spPr>
        <p:txBody>
          <a:bodyPr wrap="none" lIns="36000" tIns="36000" rIns="36000" bIns="36000">
            <a:spAutoFit/>
          </a:bodyPr>
          <a:lstStyle/>
          <a:p>
            <a:pPr marL="285750" indent="-285750">
              <a:buFont typeface="Wingdings" panose="05000000000000000000" pitchFamily="2" charset="2"/>
              <a:buChar char="ü"/>
            </a:pPr>
            <a:r>
              <a:rPr lang="zh-TW" altLang="zh-TW" sz="2000" dirty="0">
                <a:solidFill>
                  <a:schemeClr val="accent5">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北區業務組</a:t>
            </a:r>
            <a:r>
              <a:rPr lang="en-US" altLang="zh-TW" sz="2000" dirty="0">
                <a:solidFill>
                  <a:schemeClr val="accent5">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a:t>
            </a:r>
            <a:r>
              <a:rPr lang="zh-TW" altLang="zh-TW" sz="2000" dirty="0">
                <a:solidFill>
                  <a:schemeClr val="accent5">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桃、竹、苗</a:t>
            </a:r>
            <a:r>
              <a:rPr lang="en-US" altLang="zh-TW" sz="2000" dirty="0">
                <a:solidFill>
                  <a:schemeClr val="accent5">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a:t>
            </a:r>
            <a:endParaRPr lang="zh-TW" altLang="en-US" sz="2000" dirty="0">
              <a:solidFill>
                <a:schemeClr val="accent5">
                  <a:lumMod val="50000"/>
                </a:schemeClr>
              </a:solidFill>
              <a:latin typeface="微軟正黑體" panose="020B0604030504040204" pitchFamily="34" charset="-120"/>
              <a:ea typeface="微軟正黑體" panose="020B0604030504040204" pitchFamily="34" charset="-120"/>
            </a:endParaRPr>
          </a:p>
        </p:txBody>
      </p:sp>
      <p:sp>
        <p:nvSpPr>
          <p:cNvPr id="117" name="矩形: 圓角 116">
            <a:extLst>
              <a:ext uri="{FF2B5EF4-FFF2-40B4-BE49-F238E27FC236}">
                <a16:creationId xmlns:a16="http://schemas.microsoft.com/office/drawing/2014/main" id="{FACFC3F6-77AE-4B01-BD15-7F98A87154D3}"/>
              </a:ext>
            </a:extLst>
          </p:cNvPr>
          <p:cNvSpPr/>
          <p:nvPr/>
        </p:nvSpPr>
        <p:spPr>
          <a:xfrm>
            <a:off x="2435041" y="2646784"/>
            <a:ext cx="4780723" cy="420956"/>
          </a:xfrm>
          <a:prstGeom prst="roundRect">
            <a:avLst/>
          </a:prstGeom>
          <a:noFill/>
        </p:spPr>
        <p:txBody>
          <a:bodyPr wrap="none" lIns="36000" tIns="36000" rIns="36000" bIns="36000">
            <a:spAutoFit/>
          </a:bodyPr>
          <a:lstStyle/>
          <a:p>
            <a:pPr marL="285750" indent="-285750">
              <a:buFont typeface="Wingdings" panose="05000000000000000000" pitchFamily="2" charset="2"/>
              <a:buChar char="ü"/>
            </a:pPr>
            <a:r>
              <a:rPr lang="zh-TW" altLang="zh-TW" sz="2000" dirty="0">
                <a:solidFill>
                  <a:schemeClr val="accent5">
                    <a:lumMod val="50000"/>
                  </a:schemeClr>
                </a:solidFill>
                <a:latin typeface="微軟正黑體" panose="020B0604030504040204" pitchFamily="34" charset="-120"/>
                <a:ea typeface="微軟正黑體" panose="020B0604030504040204" pitchFamily="34" charset="-120"/>
              </a:rPr>
              <a:t>保費年月區間為</a:t>
            </a:r>
            <a:r>
              <a:rPr lang="en-US" altLang="zh-TW" sz="2000" dirty="0">
                <a:solidFill>
                  <a:schemeClr val="accent5">
                    <a:lumMod val="50000"/>
                  </a:schemeClr>
                </a:solidFill>
                <a:latin typeface="微軟正黑體" panose="020B0604030504040204" pitchFamily="34" charset="-120"/>
                <a:ea typeface="微軟正黑體" panose="020B0604030504040204" pitchFamily="34" charset="-120"/>
              </a:rPr>
              <a:t>108</a:t>
            </a:r>
            <a:r>
              <a:rPr lang="zh-TW" altLang="zh-TW" sz="2000" dirty="0">
                <a:solidFill>
                  <a:schemeClr val="accent5">
                    <a:lumMod val="50000"/>
                  </a:schemeClr>
                </a:solidFill>
                <a:latin typeface="微軟正黑體" panose="020B0604030504040204" pitchFamily="34" charset="-120"/>
                <a:ea typeface="微軟正黑體" panose="020B0604030504040204" pitchFamily="34" charset="-120"/>
              </a:rPr>
              <a:t>年</a:t>
            </a:r>
            <a:r>
              <a:rPr lang="en-US" altLang="zh-TW" sz="2000" dirty="0">
                <a:solidFill>
                  <a:schemeClr val="accent5">
                    <a:lumMod val="50000"/>
                  </a:schemeClr>
                </a:solidFill>
                <a:latin typeface="微軟正黑體" panose="020B0604030504040204" pitchFamily="34" charset="-120"/>
                <a:ea typeface="微軟正黑體" panose="020B0604030504040204" pitchFamily="34" charset="-120"/>
              </a:rPr>
              <a:t>1</a:t>
            </a:r>
            <a:r>
              <a:rPr lang="zh-TW" altLang="zh-TW" sz="2000" dirty="0">
                <a:solidFill>
                  <a:schemeClr val="accent5">
                    <a:lumMod val="50000"/>
                  </a:schemeClr>
                </a:solidFill>
                <a:latin typeface="微軟正黑體" panose="020B0604030504040204" pitchFamily="34" charset="-120"/>
                <a:ea typeface="微軟正黑體" panose="020B0604030504040204" pitchFamily="34" charset="-120"/>
              </a:rPr>
              <a:t>月至</a:t>
            </a:r>
            <a:r>
              <a:rPr lang="en-US" altLang="zh-TW" sz="2000" dirty="0">
                <a:solidFill>
                  <a:schemeClr val="accent5">
                    <a:lumMod val="50000"/>
                  </a:schemeClr>
                </a:solidFill>
                <a:latin typeface="微軟正黑體" panose="020B0604030504040204" pitchFamily="34" charset="-120"/>
                <a:ea typeface="微軟正黑體" panose="020B0604030504040204" pitchFamily="34" charset="-120"/>
              </a:rPr>
              <a:t>108</a:t>
            </a:r>
            <a:r>
              <a:rPr lang="zh-TW" altLang="zh-TW" sz="2000" dirty="0">
                <a:solidFill>
                  <a:schemeClr val="accent5">
                    <a:lumMod val="50000"/>
                  </a:schemeClr>
                </a:solidFill>
                <a:latin typeface="微軟正黑體" panose="020B0604030504040204" pitchFamily="34" charset="-120"/>
                <a:ea typeface="微軟正黑體" panose="020B0604030504040204" pitchFamily="34" charset="-120"/>
              </a:rPr>
              <a:t>年</a:t>
            </a:r>
            <a:r>
              <a:rPr lang="en-US" altLang="zh-TW" sz="2000" dirty="0">
                <a:solidFill>
                  <a:schemeClr val="accent5">
                    <a:lumMod val="50000"/>
                  </a:schemeClr>
                </a:solidFill>
                <a:latin typeface="微軟正黑體" panose="020B0604030504040204" pitchFamily="34" charset="-120"/>
                <a:ea typeface="微軟正黑體" panose="020B0604030504040204" pitchFamily="34" charset="-120"/>
              </a:rPr>
              <a:t>12</a:t>
            </a:r>
            <a:r>
              <a:rPr lang="zh-TW" altLang="zh-TW" sz="2000" dirty="0">
                <a:solidFill>
                  <a:schemeClr val="accent5">
                    <a:lumMod val="50000"/>
                  </a:schemeClr>
                </a:solidFill>
                <a:latin typeface="微軟正黑體" panose="020B0604030504040204" pitchFamily="34" charset="-120"/>
                <a:ea typeface="微軟正黑體" panose="020B0604030504040204" pitchFamily="34" charset="-120"/>
              </a:rPr>
              <a:t>月</a:t>
            </a:r>
            <a:endParaRPr lang="zh-TW" altLang="en-US" sz="2000" dirty="0">
              <a:solidFill>
                <a:schemeClr val="accent5">
                  <a:lumMod val="50000"/>
                </a:schemeClr>
              </a:solidFill>
              <a:latin typeface="微軟正黑體" panose="020B0604030504040204" pitchFamily="34" charset="-120"/>
              <a:ea typeface="微軟正黑體" panose="020B0604030504040204" pitchFamily="34" charset="-120"/>
            </a:endParaRPr>
          </a:p>
        </p:txBody>
      </p:sp>
      <p:sp>
        <p:nvSpPr>
          <p:cNvPr id="118" name="矩形: 圓角 117">
            <a:extLst>
              <a:ext uri="{FF2B5EF4-FFF2-40B4-BE49-F238E27FC236}">
                <a16:creationId xmlns:a16="http://schemas.microsoft.com/office/drawing/2014/main" id="{23AB2143-C3BF-4267-8DC9-D5678C02940E}"/>
              </a:ext>
            </a:extLst>
          </p:cNvPr>
          <p:cNvSpPr/>
          <p:nvPr/>
        </p:nvSpPr>
        <p:spPr>
          <a:xfrm>
            <a:off x="2423770" y="3745234"/>
            <a:ext cx="2695386" cy="420956"/>
          </a:xfrm>
          <a:prstGeom prst="roundRect">
            <a:avLst/>
          </a:prstGeom>
          <a:noFill/>
        </p:spPr>
        <p:txBody>
          <a:bodyPr wrap="none" lIns="36000" tIns="36000" rIns="36000" bIns="36000">
            <a:spAutoFit/>
          </a:bodyPr>
          <a:lstStyle/>
          <a:p>
            <a:pPr marL="285750" indent="-285750">
              <a:buFont typeface="Wingdings" panose="05000000000000000000" pitchFamily="2" charset="2"/>
              <a:buChar char="ü"/>
            </a:pPr>
            <a:r>
              <a:rPr lang="zh-TW" altLang="zh-TW" sz="2000" dirty="0">
                <a:solidFill>
                  <a:schemeClr val="accent5">
                    <a:lumMod val="50000"/>
                  </a:schemeClr>
                </a:solidFill>
                <a:latin typeface="微軟正黑體" panose="020B0604030504040204" pitchFamily="34" charset="-120"/>
                <a:ea typeface="微軟正黑體" panose="020B0604030504040204" pitchFamily="34" charset="-120"/>
              </a:rPr>
              <a:t>逾寬限期限仍未繳納</a:t>
            </a:r>
            <a:endParaRPr lang="zh-TW" altLang="en-US" sz="2000" dirty="0">
              <a:solidFill>
                <a:schemeClr val="accent5">
                  <a:lumMod val="50000"/>
                </a:schemeClr>
              </a:solidFill>
              <a:latin typeface="微軟正黑體" panose="020B0604030504040204" pitchFamily="34" charset="-120"/>
              <a:ea typeface="微軟正黑體" panose="020B0604030504040204" pitchFamily="34" charset="-120"/>
            </a:endParaRPr>
          </a:p>
        </p:txBody>
      </p:sp>
      <p:sp>
        <p:nvSpPr>
          <p:cNvPr id="119" name="矩形: 圓角 118">
            <a:extLst>
              <a:ext uri="{FF2B5EF4-FFF2-40B4-BE49-F238E27FC236}">
                <a16:creationId xmlns:a16="http://schemas.microsoft.com/office/drawing/2014/main" id="{CDF8D018-B910-46FA-B531-596D03719A03}"/>
              </a:ext>
            </a:extLst>
          </p:cNvPr>
          <p:cNvSpPr/>
          <p:nvPr/>
        </p:nvSpPr>
        <p:spPr>
          <a:xfrm>
            <a:off x="2438340" y="2097559"/>
            <a:ext cx="2177464" cy="420956"/>
          </a:xfrm>
          <a:prstGeom prst="roundRect">
            <a:avLst/>
          </a:prstGeom>
          <a:noFill/>
        </p:spPr>
        <p:txBody>
          <a:bodyPr wrap="none" lIns="36000" tIns="36000" rIns="36000" bIns="36000">
            <a:spAutoFit/>
          </a:bodyPr>
          <a:lstStyle/>
          <a:p>
            <a:pPr marL="285750" indent="-285750">
              <a:buFont typeface="Wingdings" panose="05000000000000000000" pitchFamily="2" charset="2"/>
              <a:buChar char="ü"/>
            </a:pPr>
            <a:r>
              <a:rPr lang="zh-TW" altLang="zh-TW" sz="2000" dirty="0">
                <a:solidFill>
                  <a:schemeClr val="accent5">
                    <a:lumMod val="50000"/>
                  </a:schemeClr>
                </a:solidFill>
                <a:latin typeface="微軟正黑體" panose="020B0604030504040204" pitchFamily="34" charset="-120"/>
                <a:ea typeface="微軟正黑體" panose="020B0604030504040204" pitchFamily="34" charset="-120"/>
              </a:rPr>
              <a:t>第一類投保單位</a:t>
            </a:r>
            <a:endParaRPr lang="zh-TW" altLang="en-US" sz="2000" dirty="0">
              <a:solidFill>
                <a:schemeClr val="accent5">
                  <a:lumMod val="50000"/>
                </a:schemeClr>
              </a:solidFill>
              <a:latin typeface="微軟正黑體" panose="020B0604030504040204" pitchFamily="34" charset="-120"/>
              <a:ea typeface="微軟正黑體" panose="020B0604030504040204" pitchFamily="34" charset="-120"/>
            </a:endParaRPr>
          </a:p>
        </p:txBody>
      </p:sp>
      <p:sp>
        <p:nvSpPr>
          <p:cNvPr id="120" name="矩形: 圓角 119">
            <a:extLst>
              <a:ext uri="{FF2B5EF4-FFF2-40B4-BE49-F238E27FC236}">
                <a16:creationId xmlns:a16="http://schemas.microsoft.com/office/drawing/2014/main" id="{36ED48C3-4500-4E9D-80E7-2799DBA2D352}"/>
              </a:ext>
            </a:extLst>
          </p:cNvPr>
          <p:cNvSpPr/>
          <p:nvPr/>
        </p:nvSpPr>
        <p:spPr>
          <a:xfrm>
            <a:off x="2435041" y="3196009"/>
            <a:ext cx="1427412" cy="420956"/>
          </a:xfrm>
          <a:prstGeom prst="roundRect">
            <a:avLst/>
          </a:prstGeom>
          <a:noFill/>
        </p:spPr>
        <p:txBody>
          <a:bodyPr wrap="none" lIns="36000" tIns="36000" rIns="36000" bIns="36000">
            <a:spAutoFit/>
          </a:bodyPr>
          <a:lstStyle/>
          <a:p>
            <a:pPr marL="285750" indent="-285750">
              <a:buFont typeface="Wingdings" panose="05000000000000000000" pitchFamily="2" charset="2"/>
              <a:buChar char="ü"/>
            </a:pPr>
            <a:r>
              <a:rPr lang="zh-TW" altLang="zh-TW" sz="2000" dirty="0">
                <a:solidFill>
                  <a:schemeClr val="accent5">
                    <a:lumMod val="50000"/>
                  </a:schemeClr>
                </a:solidFill>
                <a:latin typeface="微軟正黑體" panose="020B0604030504040204" pitchFamily="34" charset="-120"/>
                <a:ea typeface="微軟正黑體" panose="020B0604030504040204" pitchFamily="34" charset="-120"/>
              </a:rPr>
              <a:t>一般保費</a:t>
            </a:r>
            <a:endParaRPr lang="zh-TW" altLang="en-US" sz="2000" dirty="0">
              <a:solidFill>
                <a:schemeClr val="accent5">
                  <a:lumMod val="50000"/>
                </a:schemeClr>
              </a:solidFill>
              <a:latin typeface="微軟正黑體" panose="020B0604030504040204" pitchFamily="34" charset="-120"/>
              <a:ea typeface="微軟正黑體" panose="020B0604030504040204" pitchFamily="34" charset="-120"/>
            </a:endParaRPr>
          </a:p>
        </p:txBody>
      </p:sp>
      <p:sp>
        <p:nvSpPr>
          <p:cNvPr id="121" name="矩形: 圓角 120">
            <a:extLst>
              <a:ext uri="{FF2B5EF4-FFF2-40B4-BE49-F238E27FC236}">
                <a16:creationId xmlns:a16="http://schemas.microsoft.com/office/drawing/2014/main" id="{9A659496-9B0B-4B0B-8262-8029BC959D74}"/>
              </a:ext>
            </a:extLst>
          </p:cNvPr>
          <p:cNvSpPr/>
          <p:nvPr/>
        </p:nvSpPr>
        <p:spPr>
          <a:xfrm>
            <a:off x="2435041" y="4294459"/>
            <a:ext cx="1163490" cy="420956"/>
          </a:xfrm>
          <a:prstGeom prst="roundRect">
            <a:avLst/>
          </a:prstGeom>
          <a:noFill/>
        </p:spPr>
        <p:txBody>
          <a:bodyPr wrap="none" lIns="36000" tIns="36000" rIns="36000" bIns="36000">
            <a:spAutoFit/>
          </a:bodyPr>
          <a:lstStyle/>
          <a:p>
            <a:pPr marL="285750" indent="-285750">
              <a:buFont typeface="Wingdings" panose="05000000000000000000" pitchFamily="2" charset="2"/>
              <a:buChar char="ü"/>
            </a:pPr>
            <a:r>
              <a:rPr lang="zh-TW" altLang="zh-TW" sz="2000" dirty="0">
                <a:solidFill>
                  <a:schemeClr val="accent5">
                    <a:lumMod val="50000"/>
                  </a:schemeClr>
                </a:solidFill>
                <a:latin typeface="微軟正黑體" panose="020B0604030504040204" pitchFamily="34" charset="-120"/>
                <a:ea typeface="微軟正黑體" panose="020B0604030504040204" pitchFamily="34" charset="-120"/>
              </a:rPr>
              <a:t>已催繳</a:t>
            </a:r>
            <a:endParaRPr lang="zh-TW" altLang="en-US" sz="2000" dirty="0">
              <a:solidFill>
                <a:schemeClr val="accent5">
                  <a:lumMod val="50000"/>
                </a:schemeClr>
              </a:solidFill>
              <a:latin typeface="微軟正黑體" panose="020B0604030504040204" pitchFamily="34" charset="-120"/>
              <a:ea typeface="微軟正黑體" panose="020B0604030504040204" pitchFamily="34" charset="-120"/>
            </a:endParaRPr>
          </a:p>
        </p:txBody>
      </p:sp>
      <p:cxnSp>
        <p:nvCxnSpPr>
          <p:cNvPr id="122" name="直線接點 121">
            <a:extLst>
              <a:ext uri="{FF2B5EF4-FFF2-40B4-BE49-F238E27FC236}">
                <a16:creationId xmlns:a16="http://schemas.microsoft.com/office/drawing/2014/main" id="{D78AE7BF-B300-4A1A-993C-668B6B84D59E}"/>
              </a:ext>
            </a:extLst>
          </p:cNvPr>
          <p:cNvCxnSpPr>
            <a:cxnSpLocks/>
          </p:cNvCxnSpPr>
          <p:nvPr/>
        </p:nvCxnSpPr>
        <p:spPr>
          <a:xfrm>
            <a:off x="2233705" y="1454138"/>
            <a:ext cx="0" cy="3355957"/>
          </a:xfrm>
          <a:prstGeom prst="line">
            <a:avLst/>
          </a:prstGeom>
          <a:ln w="19050">
            <a:solidFill>
              <a:srgbClr val="8FAADC"/>
            </a:solidFill>
          </a:ln>
        </p:spPr>
        <p:style>
          <a:lnRef idx="1">
            <a:schemeClr val="accent1"/>
          </a:lnRef>
          <a:fillRef idx="0">
            <a:schemeClr val="accent1"/>
          </a:fillRef>
          <a:effectRef idx="0">
            <a:schemeClr val="accent1"/>
          </a:effectRef>
          <a:fontRef idx="minor">
            <a:schemeClr val="tx1"/>
          </a:fontRef>
        </p:style>
      </p:cxnSp>
      <p:sp>
        <p:nvSpPr>
          <p:cNvPr id="123" name="矩形 122">
            <a:extLst>
              <a:ext uri="{FF2B5EF4-FFF2-40B4-BE49-F238E27FC236}">
                <a16:creationId xmlns:a16="http://schemas.microsoft.com/office/drawing/2014/main" id="{26453918-E636-4552-8F8A-8ABD35AC1206}"/>
              </a:ext>
            </a:extLst>
          </p:cNvPr>
          <p:cNvSpPr/>
          <p:nvPr/>
        </p:nvSpPr>
        <p:spPr>
          <a:xfrm>
            <a:off x="2446114" y="4838269"/>
            <a:ext cx="4801314" cy="400110"/>
          </a:xfrm>
          <a:prstGeom prst="rect">
            <a:avLst/>
          </a:prstGeom>
          <a:solidFill>
            <a:srgbClr val="E6D5F3"/>
          </a:solidFill>
        </p:spPr>
        <p:txBody>
          <a:bodyPr wrap="none">
            <a:spAutoFit/>
          </a:bodyPr>
          <a:lstStyle/>
          <a:p>
            <a:r>
              <a:rPr lang="zh-TW" altLang="zh-TW" sz="2000" dirty="0">
                <a:solidFill>
                  <a:schemeClr val="accent5">
                    <a:lumMod val="75000"/>
                  </a:schemeClr>
                </a:solidFill>
                <a:latin typeface="微軟正黑體" panose="020B0604030504040204" pitchFamily="34" charset="-120"/>
                <a:ea typeface="微軟正黑體" panose="020B0604030504040204" pitchFamily="34" charset="-120"/>
              </a:rPr>
              <a:t>一家</a:t>
            </a:r>
            <a:r>
              <a:rPr lang="zh-TW" altLang="zh-TW" sz="2000" u="sng" dirty="0">
                <a:solidFill>
                  <a:srgbClr val="CF4B57"/>
                </a:solidFill>
                <a:latin typeface="微軟正黑體" panose="020B0604030504040204" pitchFamily="34" charset="-120"/>
                <a:ea typeface="微軟正黑體" panose="020B0604030504040204" pitchFamily="34" charset="-120"/>
              </a:rPr>
              <a:t>投保單位</a:t>
            </a:r>
            <a:r>
              <a:rPr lang="zh-TW" altLang="zh-TW" sz="2000" dirty="0">
                <a:solidFill>
                  <a:schemeClr val="accent5">
                    <a:lumMod val="75000"/>
                  </a:schemeClr>
                </a:solidFill>
                <a:latin typeface="微軟正黑體" panose="020B0604030504040204" pitchFamily="34" charset="-120"/>
                <a:ea typeface="微軟正黑體" panose="020B0604030504040204" pitchFamily="34" charset="-120"/>
              </a:rPr>
              <a:t>可能會有多筆保費欠費資料</a:t>
            </a:r>
            <a:endParaRPr lang="zh-TW" altLang="en-US" sz="2000" dirty="0">
              <a:solidFill>
                <a:schemeClr val="accent5">
                  <a:lumMod val="75000"/>
                </a:schemeClr>
              </a:solidFill>
              <a:latin typeface="微軟正黑體" panose="020B0604030504040204" pitchFamily="34" charset="-120"/>
              <a:ea typeface="微軟正黑體" panose="020B0604030504040204" pitchFamily="34" charset="-120"/>
            </a:endParaRPr>
          </a:p>
        </p:txBody>
      </p:sp>
      <p:sp>
        <p:nvSpPr>
          <p:cNvPr id="127" name="雲朵形 126">
            <a:extLst>
              <a:ext uri="{FF2B5EF4-FFF2-40B4-BE49-F238E27FC236}">
                <a16:creationId xmlns:a16="http://schemas.microsoft.com/office/drawing/2014/main" id="{6140E5F7-DFFA-4E18-B594-E7A47327DCF6}"/>
              </a:ext>
            </a:extLst>
          </p:cNvPr>
          <p:cNvSpPr/>
          <p:nvPr/>
        </p:nvSpPr>
        <p:spPr>
          <a:xfrm>
            <a:off x="7627025" y="3499746"/>
            <a:ext cx="3280065" cy="983873"/>
          </a:xfrm>
          <a:prstGeom prst="cloud">
            <a:avLst/>
          </a:prstGeom>
          <a:solidFill>
            <a:srgbClr val="E6D5F3"/>
          </a:solidFill>
        </p:spPr>
        <p:txBody>
          <a:bodyPr wrap="none">
            <a:spAutoFit/>
          </a:bodyPr>
          <a:lstStyle/>
          <a:p>
            <a:r>
              <a:rPr lang="en-US" altLang="zh-TW" sz="3600" b="1" dirty="0">
                <a:ln w="19050">
                  <a:solidFill>
                    <a:schemeClr val="tx2">
                      <a:lumMod val="75000"/>
                    </a:schemeClr>
                  </a:solidFill>
                </a:ln>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47,727</a:t>
            </a:r>
            <a:r>
              <a:rPr lang="en-US" altLang="zh-TW" sz="3600" b="1"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 </a:t>
            </a:r>
            <a:r>
              <a:rPr lang="zh-TW" altLang="zh-TW" sz="28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筆</a:t>
            </a:r>
            <a:endParaRPr lang="zh-TW" altLang="en-US" sz="2800" dirty="0">
              <a:solidFill>
                <a:schemeClr val="accent1">
                  <a:lumMod val="50000"/>
                </a:schemeClr>
              </a:solidFill>
            </a:endParaRPr>
          </a:p>
        </p:txBody>
      </p:sp>
      <p:pic>
        <p:nvPicPr>
          <p:cNvPr id="137" name="圖片 136">
            <a:extLst>
              <a:ext uri="{FF2B5EF4-FFF2-40B4-BE49-F238E27FC236}">
                <a16:creationId xmlns:a16="http://schemas.microsoft.com/office/drawing/2014/main" id="{693C071F-CE4C-40FA-A66B-8F66474EF8BB}"/>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7451" b="91373" l="7735" r="92818">
                        <a14:foregroundMark x1="74586" y1="43529" x2="74586" y2="43529"/>
                        <a14:foregroundMark x1="45304" y1="8235" x2="45304" y2="8235"/>
                        <a14:foregroundMark x1="93370" y1="24706" x2="93370" y2="29020"/>
                        <a14:foregroundMark x1="39227" y1="91373" x2="39227" y2="91373"/>
                        <a14:foregroundMark x1="7735" y1="51765" x2="7735" y2="51765"/>
                      </a14:backgroundRemoval>
                    </a14:imgEffect>
                  </a14:imgLayer>
                </a14:imgProps>
              </a:ext>
              <a:ext uri="{28A0092B-C50C-407E-A947-70E740481C1C}">
                <a14:useLocalDpi xmlns:a14="http://schemas.microsoft.com/office/drawing/2010/main" val="0"/>
              </a:ext>
            </a:extLst>
          </a:blip>
          <a:stretch>
            <a:fillRect/>
          </a:stretch>
        </p:blipFill>
        <p:spPr>
          <a:xfrm>
            <a:off x="11312115" y="5723359"/>
            <a:ext cx="531590" cy="748926"/>
          </a:xfrm>
          <a:prstGeom prst="rect">
            <a:avLst/>
          </a:prstGeom>
        </p:spPr>
      </p:pic>
    </p:spTree>
    <p:extLst>
      <p:ext uri="{BB962C8B-B14F-4D97-AF65-F5344CB8AC3E}">
        <p14:creationId xmlns:p14="http://schemas.microsoft.com/office/powerpoint/2010/main" val="34286022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CCC627D-25C8-4544-9D5E-6BE4EFDC2C31}"/>
              </a:ext>
            </a:extLst>
          </p:cNvPr>
          <p:cNvSpPr>
            <a:spLocks noGrp="1"/>
          </p:cNvSpPr>
          <p:nvPr>
            <p:ph type="sldNum" sz="quarter" idx="12"/>
          </p:nvPr>
        </p:nvSpPr>
        <p:spPr/>
        <p:txBody>
          <a:bodyPr/>
          <a:lstStyle/>
          <a:p>
            <a:fld id="{FB3E9B49-1012-49AA-8081-ABB306612549}" type="slidenum">
              <a:rPr lang="zh-TW" altLang="en-US" smtClean="0"/>
              <a:pPr/>
              <a:t>15</a:t>
            </a:fld>
            <a:endParaRPr lang="zh-TW" altLang="en-US" dirty="0"/>
          </a:p>
        </p:txBody>
      </p:sp>
      <p:sp>
        <p:nvSpPr>
          <p:cNvPr id="6" name="矩形 5">
            <a:extLst>
              <a:ext uri="{FF2B5EF4-FFF2-40B4-BE49-F238E27FC236}">
                <a16:creationId xmlns:a16="http://schemas.microsoft.com/office/drawing/2014/main" id="{F83C1816-16F2-46A1-B938-FACFBBCFC00D}"/>
              </a:ext>
            </a:extLst>
          </p:cNvPr>
          <p:cNvSpPr/>
          <p:nvPr/>
        </p:nvSpPr>
        <p:spPr>
          <a:xfrm>
            <a:off x="-1" y="1"/>
            <a:ext cx="822957" cy="8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Ch1</a:t>
            </a:r>
          </a:p>
          <a:p>
            <a:pPr algn="ctr"/>
            <a:r>
              <a:rPr lang="zh-TW" altLang="en-US" sz="2000" dirty="0">
                <a:solidFill>
                  <a:schemeClr val="bg1"/>
                </a:solidFill>
                <a:latin typeface="微軟正黑體" panose="020B0604030504040204" pitchFamily="34" charset="-120"/>
                <a:ea typeface="微軟正黑體" panose="020B0604030504040204" pitchFamily="34" charset="-120"/>
              </a:rPr>
              <a:t>緒論</a:t>
            </a:r>
          </a:p>
        </p:txBody>
      </p:sp>
      <p:sp>
        <p:nvSpPr>
          <p:cNvPr id="42" name="矩形 41">
            <a:extLst>
              <a:ext uri="{FF2B5EF4-FFF2-40B4-BE49-F238E27FC236}">
                <a16:creationId xmlns:a16="http://schemas.microsoft.com/office/drawing/2014/main" id="{97A64C64-E08A-42A2-9F0A-E15F15DD05F4}"/>
              </a:ext>
            </a:extLst>
          </p:cNvPr>
          <p:cNvSpPr/>
          <p:nvPr/>
        </p:nvSpPr>
        <p:spPr>
          <a:xfrm>
            <a:off x="-1" y="931153"/>
            <a:ext cx="822957" cy="108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Ch2</a:t>
            </a:r>
          </a:p>
          <a:p>
            <a:pPr algn="ctr"/>
            <a:r>
              <a:rPr lang="zh-TW" altLang="en-US" sz="2000" dirty="0">
                <a:solidFill>
                  <a:schemeClr val="bg1"/>
                </a:solidFill>
                <a:latin typeface="微軟正黑體" panose="020B0604030504040204" pitchFamily="34" charset="-120"/>
                <a:ea typeface="微軟正黑體" panose="020B0604030504040204" pitchFamily="34" charset="-120"/>
              </a:rPr>
              <a:t>文獻探討</a:t>
            </a:r>
          </a:p>
        </p:txBody>
      </p:sp>
      <p:sp>
        <p:nvSpPr>
          <p:cNvPr id="43" name="矩形 42">
            <a:extLst>
              <a:ext uri="{FF2B5EF4-FFF2-40B4-BE49-F238E27FC236}">
                <a16:creationId xmlns:a16="http://schemas.microsoft.com/office/drawing/2014/main" id="{50E141D7-F9E3-4DEC-894A-2CB8760CB185}"/>
              </a:ext>
            </a:extLst>
          </p:cNvPr>
          <p:cNvSpPr/>
          <p:nvPr/>
        </p:nvSpPr>
        <p:spPr>
          <a:xfrm>
            <a:off x="-1" y="2114305"/>
            <a:ext cx="822957" cy="10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Ch3</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研究方法</a:t>
            </a:r>
          </a:p>
        </p:txBody>
      </p:sp>
      <p:sp>
        <p:nvSpPr>
          <p:cNvPr id="44" name="矩形 43">
            <a:extLst>
              <a:ext uri="{FF2B5EF4-FFF2-40B4-BE49-F238E27FC236}">
                <a16:creationId xmlns:a16="http://schemas.microsoft.com/office/drawing/2014/main" id="{BFC04A66-A772-4BFD-A7E2-BF950362F7A0}"/>
              </a:ext>
            </a:extLst>
          </p:cNvPr>
          <p:cNvSpPr/>
          <p:nvPr/>
        </p:nvSpPr>
        <p:spPr>
          <a:xfrm>
            <a:off x="-1" y="3297457"/>
            <a:ext cx="822957" cy="17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Ch4</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研究結果與分析</a:t>
            </a:r>
          </a:p>
        </p:txBody>
      </p:sp>
      <p:sp>
        <p:nvSpPr>
          <p:cNvPr id="45" name="矩形 44">
            <a:extLst>
              <a:ext uri="{FF2B5EF4-FFF2-40B4-BE49-F238E27FC236}">
                <a16:creationId xmlns:a16="http://schemas.microsoft.com/office/drawing/2014/main" id="{0F4F96A3-081C-4341-8537-21349E169160}"/>
              </a:ext>
            </a:extLst>
          </p:cNvPr>
          <p:cNvSpPr/>
          <p:nvPr/>
        </p:nvSpPr>
        <p:spPr>
          <a:xfrm>
            <a:off x="0" y="5128607"/>
            <a:ext cx="822957" cy="17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Ch5</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研究結論與建議</a:t>
            </a:r>
          </a:p>
        </p:txBody>
      </p:sp>
      <p:sp>
        <p:nvSpPr>
          <p:cNvPr id="47" name="文字方塊 46">
            <a:extLst>
              <a:ext uri="{FF2B5EF4-FFF2-40B4-BE49-F238E27FC236}">
                <a16:creationId xmlns:a16="http://schemas.microsoft.com/office/drawing/2014/main" id="{039D3ADA-2E6B-479A-9940-9E493FD671C8}"/>
              </a:ext>
            </a:extLst>
          </p:cNvPr>
          <p:cNvSpPr txBox="1"/>
          <p:nvPr/>
        </p:nvSpPr>
        <p:spPr>
          <a:xfrm>
            <a:off x="1086787" y="157807"/>
            <a:ext cx="4683818" cy="707886"/>
          </a:xfrm>
          <a:prstGeom prst="rect">
            <a:avLst/>
          </a:prstGeom>
          <a:noFill/>
        </p:spPr>
        <p:txBody>
          <a:bodyPr wrap="square" rtlCol="0">
            <a:spAutoFit/>
          </a:bodyPr>
          <a:lstStyle/>
          <a:p>
            <a:r>
              <a:rPr lang="en-US" altLang="zh-TW"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03 </a:t>
            </a:r>
            <a:r>
              <a:rPr lang="zh-TW" altLang="en-US"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自變數</a:t>
            </a:r>
          </a:p>
        </p:txBody>
      </p:sp>
      <p:grpSp>
        <p:nvGrpSpPr>
          <p:cNvPr id="14" name="Group 2">
            <a:extLst>
              <a:ext uri="{FF2B5EF4-FFF2-40B4-BE49-F238E27FC236}">
                <a16:creationId xmlns:a16="http://schemas.microsoft.com/office/drawing/2014/main" id="{62C930CB-CE03-4AEF-9F99-DB095EE843EC}"/>
              </a:ext>
            </a:extLst>
          </p:cNvPr>
          <p:cNvGrpSpPr>
            <a:grpSpLocks/>
          </p:cNvGrpSpPr>
          <p:nvPr/>
        </p:nvGrpSpPr>
        <p:grpSpPr bwMode="auto">
          <a:xfrm>
            <a:off x="8072968" y="1837049"/>
            <a:ext cx="2294190" cy="2237252"/>
            <a:chOff x="144" y="384"/>
            <a:chExt cx="2080" cy="2081"/>
          </a:xfrm>
        </p:grpSpPr>
        <p:sp>
          <p:nvSpPr>
            <p:cNvPr id="15" name="Oval 3">
              <a:extLst>
                <a:ext uri="{FF2B5EF4-FFF2-40B4-BE49-F238E27FC236}">
                  <a16:creationId xmlns:a16="http://schemas.microsoft.com/office/drawing/2014/main" id="{70481362-CB2B-43F1-835F-021FA15F1CF8}"/>
                </a:ext>
              </a:extLst>
            </p:cNvPr>
            <p:cNvSpPr>
              <a:spLocks noChangeArrowheads="1"/>
            </p:cNvSpPr>
            <p:nvPr/>
          </p:nvSpPr>
          <p:spPr bwMode="gray">
            <a:xfrm>
              <a:off x="144" y="384"/>
              <a:ext cx="2080" cy="2081"/>
            </a:xfrm>
            <a:prstGeom prst="ellipse">
              <a:avLst/>
            </a:prstGeom>
            <a:solidFill>
              <a:schemeClr val="accent6">
                <a:lumMod val="40000"/>
                <a:lumOff val="6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pic>
          <p:nvPicPr>
            <p:cNvPr id="18" name="Picture 4" descr="Picture2">
              <a:extLst>
                <a:ext uri="{FF2B5EF4-FFF2-40B4-BE49-F238E27FC236}">
                  <a16:creationId xmlns:a16="http://schemas.microsoft.com/office/drawing/2014/main" id="{F4E4CE6B-142D-498C-B1E5-33CF4AFAE7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31" y="399"/>
              <a:ext cx="1918" cy="101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Picture2">
              <a:extLst>
                <a:ext uri="{FF2B5EF4-FFF2-40B4-BE49-F238E27FC236}">
                  <a16:creationId xmlns:a16="http://schemas.microsoft.com/office/drawing/2014/main" id="{88B31182-CCF9-45F1-AA17-9E95D12E9F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flipV="1">
              <a:off x="228" y="1437"/>
              <a:ext cx="1918" cy="10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6">
            <a:extLst>
              <a:ext uri="{FF2B5EF4-FFF2-40B4-BE49-F238E27FC236}">
                <a16:creationId xmlns:a16="http://schemas.microsoft.com/office/drawing/2014/main" id="{5F2B0564-FAA7-4472-BC1B-E891876664AE}"/>
              </a:ext>
            </a:extLst>
          </p:cNvPr>
          <p:cNvGrpSpPr>
            <a:grpSpLocks/>
          </p:cNvGrpSpPr>
          <p:nvPr/>
        </p:nvGrpSpPr>
        <p:grpSpPr bwMode="auto">
          <a:xfrm>
            <a:off x="3705103" y="1349663"/>
            <a:ext cx="4683818" cy="4479921"/>
            <a:chOff x="144" y="384"/>
            <a:chExt cx="2080" cy="2081"/>
          </a:xfrm>
        </p:grpSpPr>
        <p:sp>
          <p:nvSpPr>
            <p:cNvPr id="21" name="Oval 7">
              <a:extLst>
                <a:ext uri="{FF2B5EF4-FFF2-40B4-BE49-F238E27FC236}">
                  <a16:creationId xmlns:a16="http://schemas.microsoft.com/office/drawing/2014/main" id="{DA24AF8F-C97B-422D-8876-206D3A3CC41C}"/>
                </a:ext>
              </a:extLst>
            </p:cNvPr>
            <p:cNvSpPr>
              <a:spLocks noChangeArrowheads="1"/>
            </p:cNvSpPr>
            <p:nvPr/>
          </p:nvSpPr>
          <p:spPr bwMode="gray">
            <a:xfrm>
              <a:off x="144" y="384"/>
              <a:ext cx="2080" cy="2081"/>
            </a:xfrm>
            <a:prstGeom prst="ellipse">
              <a:avLst/>
            </a:prstGeom>
            <a:solidFill>
              <a:schemeClr val="accent5">
                <a:lumMod val="60000"/>
                <a:lumOff val="4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pic>
          <p:nvPicPr>
            <p:cNvPr id="22" name="Picture 8" descr="Picture2">
              <a:extLst>
                <a:ext uri="{FF2B5EF4-FFF2-40B4-BE49-F238E27FC236}">
                  <a16:creationId xmlns:a16="http://schemas.microsoft.com/office/drawing/2014/main" id="{958AC2F8-D397-426A-9C75-C52AAC2A7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27" y="392"/>
              <a:ext cx="1918" cy="101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9" descr="Picture2">
              <a:extLst>
                <a:ext uri="{FF2B5EF4-FFF2-40B4-BE49-F238E27FC236}">
                  <a16:creationId xmlns:a16="http://schemas.microsoft.com/office/drawing/2014/main" id="{D31603AC-8865-47DA-8613-CCD69C142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flipV="1">
              <a:off x="228" y="1437"/>
              <a:ext cx="1918" cy="10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10">
            <a:extLst>
              <a:ext uri="{FF2B5EF4-FFF2-40B4-BE49-F238E27FC236}">
                <a16:creationId xmlns:a16="http://schemas.microsoft.com/office/drawing/2014/main" id="{614A4537-00C1-4115-8F58-A2911DD9CAAE}"/>
              </a:ext>
            </a:extLst>
          </p:cNvPr>
          <p:cNvGrpSpPr>
            <a:grpSpLocks/>
          </p:cNvGrpSpPr>
          <p:nvPr/>
        </p:nvGrpSpPr>
        <p:grpSpPr bwMode="auto">
          <a:xfrm>
            <a:off x="2300100" y="1909461"/>
            <a:ext cx="1737510" cy="1606883"/>
            <a:chOff x="144" y="384"/>
            <a:chExt cx="2080" cy="2081"/>
          </a:xfrm>
        </p:grpSpPr>
        <p:sp>
          <p:nvSpPr>
            <p:cNvPr id="25" name="Oval 11">
              <a:extLst>
                <a:ext uri="{FF2B5EF4-FFF2-40B4-BE49-F238E27FC236}">
                  <a16:creationId xmlns:a16="http://schemas.microsoft.com/office/drawing/2014/main" id="{755B3D4F-409A-4EB8-B9B0-C1DFEB332780}"/>
                </a:ext>
              </a:extLst>
            </p:cNvPr>
            <p:cNvSpPr>
              <a:spLocks noChangeArrowheads="1"/>
            </p:cNvSpPr>
            <p:nvPr/>
          </p:nvSpPr>
          <p:spPr bwMode="gray">
            <a:xfrm>
              <a:off x="144" y="384"/>
              <a:ext cx="2080" cy="2081"/>
            </a:xfrm>
            <a:prstGeom prst="ellipse">
              <a:avLst/>
            </a:prstGeom>
            <a:solidFill>
              <a:schemeClr val="accent2">
                <a:lumMod val="40000"/>
                <a:lumOff val="60000"/>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p>
          </p:txBody>
        </p:sp>
        <p:pic>
          <p:nvPicPr>
            <p:cNvPr id="27" name="Picture 13" descr="Picture2">
              <a:extLst>
                <a:ext uri="{FF2B5EF4-FFF2-40B4-BE49-F238E27FC236}">
                  <a16:creationId xmlns:a16="http://schemas.microsoft.com/office/drawing/2014/main" id="{BB442CD4-E7A6-499D-A1A4-419B3AE593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flipV="1">
              <a:off x="228" y="1437"/>
              <a:ext cx="1918" cy="101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Picture2">
              <a:extLst>
                <a:ext uri="{FF2B5EF4-FFF2-40B4-BE49-F238E27FC236}">
                  <a16:creationId xmlns:a16="http://schemas.microsoft.com/office/drawing/2014/main" id="{2189E1ED-2CB8-49A7-8F2E-0BE7591C5B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27" y="392"/>
              <a:ext cx="1918" cy="1011"/>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Text Box 4">
            <a:extLst>
              <a:ext uri="{FF2B5EF4-FFF2-40B4-BE49-F238E27FC236}">
                <a16:creationId xmlns:a16="http://schemas.microsoft.com/office/drawing/2014/main" id="{8BC28203-4CC5-4687-84AD-89DA3F4E7204}"/>
              </a:ext>
            </a:extLst>
          </p:cNvPr>
          <p:cNvSpPr txBox="1">
            <a:spLocks noChangeArrowheads="1"/>
          </p:cNvSpPr>
          <p:nvPr/>
        </p:nvSpPr>
        <p:spPr bwMode="black">
          <a:xfrm>
            <a:off x="4664981" y="1607624"/>
            <a:ext cx="2719848" cy="3970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77800" indent="-177800" eaLnBrk="1" fontAlgn="t" hangingPunct="1">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大業別</a:t>
            </a:r>
          </a:p>
          <a:p>
            <a:pPr marL="177800" indent="-177800" eaLnBrk="1" fontAlgn="t" hangingPunct="1">
              <a:buFont typeface="Arial" panose="020B0604020202020204" pitchFamily="34" charset="0"/>
              <a:buChar char="•"/>
            </a:pPr>
            <a:r>
              <a:rPr lang="zh-TW" altLang="en-US" kern="100" dirty="0">
                <a:latin typeface="微軟正黑體" panose="020B0604030504040204" pitchFamily="34" charset="-120"/>
                <a:ea typeface="微軟正黑體" panose="020B0604030504040204" pitchFamily="34" charset="-120"/>
              </a:rPr>
              <a:t>單位性質</a:t>
            </a:r>
            <a:endParaRPr lang="en-US" altLang="zh-TW" kern="100" dirty="0">
              <a:latin typeface="微軟正黑體" panose="020B0604030504040204" pitchFamily="34" charset="-120"/>
              <a:ea typeface="微軟正黑體" panose="020B0604030504040204" pitchFamily="34" charset="-120"/>
            </a:endParaRPr>
          </a:p>
          <a:p>
            <a:pPr marL="177800" indent="-177800" eaLnBrk="1" fontAlgn="t" hangingPunct="1">
              <a:buFont typeface="Arial" panose="020B0604020202020204" pitchFamily="34" charset="0"/>
              <a:buChar char="•"/>
            </a:pPr>
            <a:r>
              <a:rPr lang="zh-TW" altLang="en-US" kern="100" dirty="0">
                <a:latin typeface="微軟正黑體" panose="020B0604030504040204" pitchFamily="34" charset="-120"/>
                <a:ea typeface="微軟正黑體" panose="020B0604030504040204" pitchFamily="34" charset="-120"/>
              </a:rPr>
              <a:t>單位狀態</a:t>
            </a:r>
            <a:endParaRPr lang="en-US" altLang="zh-TW" kern="100" dirty="0">
              <a:latin typeface="微軟正黑體" panose="020B0604030504040204" pitchFamily="34" charset="-120"/>
              <a:ea typeface="微軟正黑體" panose="020B0604030504040204" pitchFamily="34" charset="-120"/>
            </a:endParaRPr>
          </a:p>
          <a:p>
            <a:pPr marL="177800" indent="-177800" eaLnBrk="1" fontAlgn="t" hangingPunct="1">
              <a:buFont typeface="Arial" panose="020B0604020202020204" pitchFamily="34" charset="0"/>
              <a:buChar char="•"/>
            </a:pPr>
            <a:r>
              <a:rPr lang="zh-TW" altLang="en-US" kern="100" dirty="0">
                <a:latin typeface="微軟正黑體" panose="020B0604030504040204" pitchFamily="34" charset="-120"/>
                <a:ea typeface="微軟正黑體" panose="020B0604030504040204" pitchFamily="34" charset="-120"/>
              </a:rPr>
              <a:t>證照地</a:t>
            </a:r>
            <a:endParaRPr lang="en-US" altLang="zh-TW" kern="100" dirty="0">
              <a:latin typeface="微軟正黑體" panose="020B0604030504040204" pitchFamily="34" charset="-120"/>
              <a:ea typeface="微軟正黑體" panose="020B0604030504040204" pitchFamily="34" charset="-120"/>
            </a:endParaRPr>
          </a:p>
          <a:p>
            <a:pPr marL="177800" indent="-177800" eaLnBrk="1" fontAlgn="t" hangingPunct="1">
              <a:buFont typeface="Arial" panose="020B0604020202020204" pitchFamily="34" charset="0"/>
              <a:buChar char="•"/>
            </a:pPr>
            <a:r>
              <a:rPr lang="zh-TW" altLang="en-US" kern="100" dirty="0">
                <a:latin typeface="微軟正黑體" panose="020B0604030504040204" pitchFamily="34" charset="-120"/>
                <a:ea typeface="微軟正黑體" panose="020B0604030504040204" pitchFamily="34" charset="-120"/>
              </a:rPr>
              <a:t>成立時間</a:t>
            </a:r>
            <a:endParaRPr lang="en-US" altLang="zh-TW" kern="100" dirty="0">
              <a:latin typeface="微軟正黑體" panose="020B0604030504040204" pitchFamily="34" charset="-120"/>
              <a:ea typeface="微軟正黑體" panose="020B0604030504040204" pitchFamily="34" charset="-120"/>
            </a:endParaRPr>
          </a:p>
          <a:p>
            <a:pPr marL="177800" indent="-177800" eaLnBrk="1" fontAlgn="t" hangingPunct="1">
              <a:buFont typeface="Arial" panose="020B0604020202020204" pitchFamily="34" charset="0"/>
              <a:buChar char="•"/>
            </a:pPr>
            <a:r>
              <a:rPr lang="zh-TW" altLang="en-US" kern="100" dirty="0">
                <a:latin typeface="微軟正黑體" panose="020B0604030504040204" pitchFamily="34" charset="-120"/>
                <a:ea typeface="微軟正黑體" panose="020B0604030504040204" pitchFamily="34" charset="-120"/>
              </a:rPr>
              <a:t>單位規模</a:t>
            </a:r>
            <a:endParaRPr lang="en-US" altLang="zh-TW" kern="100" dirty="0">
              <a:latin typeface="微軟正黑體" panose="020B0604030504040204" pitchFamily="34" charset="-120"/>
              <a:ea typeface="微軟正黑體" panose="020B0604030504040204" pitchFamily="34" charset="-120"/>
            </a:endParaRPr>
          </a:p>
          <a:p>
            <a:pPr marL="177800" indent="-177800" eaLnBrk="1" fontAlgn="t" hangingPunct="1">
              <a:buFont typeface="Arial" panose="020B0604020202020204" pitchFamily="34" charset="0"/>
              <a:buChar char="•"/>
            </a:pPr>
            <a:r>
              <a:rPr lang="zh-TW" altLang="en-US" kern="100" dirty="0">
                <a:latin typeface="微軟正黑體" panose="020B0604030504040204" pitchFamily="34" charset="-120"/>
                <a:ea typeface="微軟正黑體" panose="020B0604030504040204" pitchFamily="34" charset="-120"/>
              </a:rPr>
              <a:t>逕成立註記</a:t>
            </a:r>
            <a:endParaRPr lang="en-US" altLang="zh-TW" kern="100" dirty="0">
              <a:latin typeface="微軟正黑體" panose="020B0604030504040204" pitchFamily="34" charset="-120"/>
              <a:ea typeface="微軟正黑體" panose="020B0604030504040204" pitchFamily="34" charset="-120"/>
            </a:endParaRPr>
          </a:p>
          <a:p>
            <a:pPr marL="177800" indent="-177800" eaLnBrk="1" fontAlgn="t" hangingPunct="1">
              <a:buFont typeface="Arial" panose="020B0604020202020204" pitchFamily="34" charset="0"/>
              <a:buChar char="•"/>
            </a:pPr>
            <a:r>
              <a:rPr lang="zh-TW" altLang="en-US" kern="100" dirty="0">
                <a:latin typeface="微軟正黑體" panose="020B0604030504040204" pitchFamily="34" charset="-120"/>
                <a:ea typeface="微軟正黑體" panose="020B0604030504040204" pitchFamily="34" charset="-120"/>
              </a:rPr>
              <a:t>雇主身分別</a:t>
            </a:r>
            <a:endParaRPr lang="en-US" altLang="zh-TW" kern="100" dirty="0">
              <a:latin typeface="微軟正黑體" panose="020B0604030504040204" pitchFamily="34" charset="-120"/>
              <a:ea typeface="微軟正黑體" panose="020B0604030504040204" pitchFamily="34" charset="-120"/>
            </a:endParaRPr>
          </a:p>
          <a:p>
            <a:pPr marL="177800" indent="-177800" eaLnBrk="1" fontAlgn="t" hangingPunct="1">
              <a:buFont typeface="Arial" panose="020B0604020202020204" pitchFamily="34" charset="0"/>
              <a:buChar char="•"/>
            </a:pPr>
            <a:r>
              <a:rPr lang="zh-TW" altLang="en-US" kern="100" dirty="0">
                <a:latin typeface="微軟正黑體" panose="020B0604030504040204" pitchFamily="34" charset="-120"/>
                <a:ea typeface="微軟正黑體" panose="020B0604030504040204" pitchFamily="34" charset="-120"/>
              </a:rPr>
              <a:t>補充保費查核次數</a:t>
            </a:r>
            <a:endParaRPr lang="en-US" altLang="zh-TW" kern="100" dirty="0">
              <a:latin typeface="微軟正黑體" panose="020B0604030504040204" pitchFamily="34" charset="-120"/>
              <a:ea typeface="微軟正黑體" panose="020B0604030504040204" pitchFamily="34" charset="-120"/>
            </a:endParaRPr>
          </a:p>
          <a:p>
            <a:pPr marL="177800" indent="-177800" eaLnBrk="1" fontAlgn="t" hangingPunct="1">
              <a:buFont typeface="Arial" panose="020B0604020202020204" pitchFamily="34" charset="0"/>
              <a:buChar char="•"/>
            </a:pPr>
            <a:r>
              <a:rPr lang="zh-TW" altLang="en-US" kern="100" dirty="0">
                <a:latin typeface="微軟正黑體" panose="020B0604030504040204" pitchFamily="34" charset="-120"/>
                <a:ea typeface="微軟正黑體" panose="020B0604030504040204" pitchFamily="34" charset="-120"/>
              </a:rPr>
              <a:t>單位規模變動情形</a:t>
            </a:r>
            <a:endParaRPr lang="en-US" altLang="zh-TW" kern="100" dirty="0">
              <a:latin typeface="微軟正黑體" panose="020B0604030504040204" pitchFamily="34" charset="-120"/>
              <a:ea typeface="微軟正黑體" panose="020B0604030504040204" pitchFamily="34" charset="-120"/>
            </a:endParaRPr>
          </a:p>
          <a:p>
            <a:pPr marL="177800" indent="-177800" eaLnBrk="1" fontAlgn="t" hangingPunct="1">
              <a:buFont typeface="Arial" panose="020B0604020202020204" pitchFamily="34" charset="0"/>
              <a:buChar char="•"/>
            </a:pPr>
            <a:r>
              <a:rPr lang="zh-TW" altLang="en-US" kern="100" dirty="0">
                <a:latin typeface="微軟正黑體" panose="020B0604030504040204" pitchFamily="34" charset="-120"/>
                <a:ea typeface="微軟正黑體" panose="020B0604030504040204" pitchFamily="34" charset="-120"/>
              </a:rPr>
              <a:t>發出總所得</a:t>
            </a:r>
            <a:endParaRPr lang="en-US" altLang="zh-TW" kern="100" dirty="0">
              <a:latin typeface="微軟正黑體" panose="020B0604030504040204" pitchFamily="34" charset="-120"/>
              <a:ea typeface="微軟正黑體" panose="020B0604030504040204" pitchFamily="34" charset="-120"/>
            </a:endParaRPr>
          </a:p>
          <a:p>
            <a:pPr marL="177800" indent="-177800" eaLnBrk="1" fontAlgn="t" hangingPunct="1">
              <a:buFont typeface="Arial" panose="020B0604020202020204" pitchFamily="34" charset="0"/>
              <a:buChar char="•"/>
            </a:pPr>
            <a:r>
              <a:rPr lang="zh-TW" altLang="en-US" kern="100" dirty="0">
                <a:latin typeface="微軟正黑體" panose="020B0604030504040204" pitchFamily="34" charset="-120"/>
                <a:ea typeface="微軟正黑體" panose="020B0604030504040204" pitchFamily="34" charset="-120"/>
              </a:rPr>
              <a:t>前一年度欠費筆數</a:t>
            </a:r>
            <a:endParaRPr lang="en-US" altLang="zh-TW" kern="100" dirty="0">
              <a:latin typeface="微軟正黑體" panose="020B0604030504040204" pitchFamily="34" charset="-120"/>
              <a:ea typeface="微軟正黑體" panose="020B0604030504040204" pitchFamily="34" charset="-120"/>
            </a:endParaRPr>
          </a:p>
          <a:p>
            <a:pPr marL="177800" indent="-177800" eaLnBrk="1" fontAlgn="t" hangingPunct="1">
              <a:buFont typeface="Arial" panose="020B0604020202020204" pitchFamily="34" charset="0"/>
              <a:buChar char="•"/>
            </a:pPr>
            <a:r>
              <a:rPr lang="zh-TW" altLang="en-US" kern="100" dirty="0">
                <a:latin typeface="微軟正黑體" panose="020B0604030504040204" pitchFamily="34" charset="-120"/>
                <a:ea typeface="微軟正黑體" panose="020B0604030504040204" pitchFamily="34" charset="-120"/>
              </a:rPr>
              <a:t>前一年度欠費金額</a:t>
            </a:r>
          </a:p>
          <a:p>
            <a:pPr marL="177800" indent="-177800" eaLnBrk="1" fontAlgn="t" hangingPunct="1">
              <a:buFont typeface="Arial" panose="020B0604020202020204" pitchFamily="34" charset="0"/>
              <a:buChar char="•"/>
            </a:pPr>
            <a:r>
              <a:rPr lang="zh-TW" altLang="en-US" kern="100" dirty="0">
                <a:latin typeface="微軟正黑體" panose="020B0604030504040204" pitchFamily="34" charset="-120"/>
                <a:ea typeface="微軟正黑體" panose="020B0604030504040204" pitchFamily="34" charset="-120"/>
              </a:rPr>
              <a:t>前一年度欠費催繳記錄</a:t>
            </a:r>
          </a:p>
        </p:txBody>
      </p:sp>
      <p:sp>
        <p:nvSpPr>
          <p:cNvPr id="29" name="WordArt 15">
            <a:extLst>
              <a:ext uri="{FF2B5EF4-FFF2-40B4-BE49-F238E27FC236}">
                <a16:creationId xmlns:a16="http://schemas.microsoft.com/office/drawing/2014/main" id="{3D1DEC82-55F4-4067-90C9-0F1D7F6A2089}"/>
              </a:ext>
            </a:extLst>
          </p:cNvPr>
          <p:cNvSpPr>
            <a:spLocks noChangeArrowheads="1" noChangeShapeType="1" noTextEdit="1"/>
          </p:cNvSpPr>
          <p:nvPr/>
        </p:nvSpPr>
        <p:spPr bwMode="black">
          <a:xfrm>
            <a:off x="2275582" y="1713709"/>
            <a:ext cx="1685939" cy="112714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spcFirstLastPara="1" wrap="none" fromWordArt="1">
            <a:prstTxWarp prst="textArchUp">
              <a:avLst>
                <a:gd name="adj" fmla="val 12672166"/>
              </a:avLst>
            </a:prstTxWarp>
          </a:bodyPr>
          <a:lstStyle/>
          <a:p>
            <a:pPr algn="ctr"/>
            <a:r>
              <a:rPr lang="zh-TW" altLang="en-US" sz="100" b="1" kern="10" dirty="0">
                <a:solidFill>
                  <a:schemeClr val="accent2"/>
                </a:solidFill>
                <a:latin typeface="微軟正黑體" panose="020B0604030504040204" pitchFamily="34" charset="-120"/>
                <a:ea typeface="微軟正黑體" panose="020B0604030504040204" pitchFamily="34" charset="-120"/>
                <a:cs typeface="Arial" panose="020B0604020202020204" pitchFamily="34" charset="0"/>
              </a:rPr>
              <a:t>欠費特徵</a:t>
            </a:r>
          </a:p>
        </p:txBody>
      </p:sp>
      <p:sp>
        <p:nvSpPr>
          <p:cNvPr id="30" name="WordArt 16">
            <a:extLst>
              <a:ext uri="{FF2B5EF4-FFF2-40B4-BE49-F238E27FC236}">
                <a16:creationId xmlns:a16="http://schemas.microsoft.com/office/drawing/2014/main" id="{C18011C8-CD0E-49F5-AE10-491087784246}"/>
              </a:ext>
            </a:extLst>
          </p:cNvPr>
          <p:cNvSpPr>
            <a:spLocks noChangeArrowheads="1" noChangeShapeType="1" noTextEdit="1"/>
          </p:cNvSpPr>
          <p:nvPr/>
        </p:nvSpPr>
        <p:spPr bwMode="black">
          <a:xfrm>
            <a:off x="5198369" y="5850094"/>
            <a:ext cx="1697286" cy="27148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spcFirstLastPara="1" wrap="none" fromWordArt="1">
            <a:prstTxWarp prst="textArchDown">
              <a:avLst>
                <a:gd name="adj" fmla="val 806936"/>
              </a:avLst>
            </a:prstTxWarp>
          </a:bodyPr>
          <a:lstStyle/>
          <a:p>
            <a:pPr algn="ctr"/>
            <a:r>
              <a:rPr lang="zh-TW" altLang="en-US" sz="2000" b="1" kern="10" dirty="0">
                <a:solidFill>
                  <a:schemeClr val="accent5">
                    <a:lumMod val="75000"/>
                  </a:schemeClr>
                </a:solidFill>
                <a:latin typeface="微軟正黑體" panose="020B0604030504040204" pitchFamily="34" charset="-120"/>
                <a:ea typeface="微軟正黑體" panose="020B0604030504040204" pitchFamily="34" charset="-120"/>
                <a:cs typeface="Arial" panose="020B0604020202020204" pitchFamily="34" charset="0"/>
              </a:rPr>
              <a:t>單位特徵</a:t>
            </a:r>
          </a:p>
        </p:txBody>
      </p:sp>
      <p:sp>
        <p:nvSpPr>
          <p:cNvPr id="33" name="WordArt 19">
            <a:extLst>
              <a:ext uri="{FF2B5EF4-FFF2-40B4-BE49-F238E27FC236}">
                <a16:creationId xmlns:a16="http://schemas.microsoft.com/office/drawing/2014/main" id="{41F4C6AF-AF61-4316-BA94-9DB346D52956}"/>
              </a:ext>
            </a:extLst>
          </p:cNvPr>
          <p:cNvSpPr>
            <a:spLocks noChangeArrowheads="1" noChangeShapeType="1" noTextEdit="1"/>
          </p:cNvSpPr>
          <p:nvPr/>
        </p:nvSpPr>
        <p:spPr bwMode="black">
          <a:xfrm rot="19774177">
            <a:off x="8770506" y="3395732"/>
            <a:ext cx="1892725" cy="84820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spcFirstLastPara="1" wrap="none" fromWordArt="1">
            <a:prstTxWarp prst="textArchDown">
              <a:avLst>
                <a:gd name="adj" fmla="val 727593"/>
              </a:avLst>
            </a:prstTxWarp>
          </a:bodyPr>
          <a:lstStyle/>
          <a:p>
            <a:pPr algn="ctr"/>
            <a:r>
              <a:rPr lang="zh-TW" altLang="en-US" sz="2000" b="1" kern="10" dirty="0">
                <a:solidFill>
                  <a:schemeClr val="accent6"/>
                </a:solidFill>
                <a:latin typeface="微軟正黑體" panose="020B0604030504040204" pitchFamily="34" charset="-120"/>
                <a:ea typeface="微軟正黑體" panose="020B0604030504040204" pitchFamily="34" charset="-120"/>
                <a:cs typeface="Arial" panose="020B0604020202020204" pitchFamily="34" charset="0"/>
              </a:rPr>
              <a:t>負責人特徵</a:t>
            </a:r>
          </a:p>
        </p:txBody>
      </p:sp>
      <p:sp>
        <p:nvSpPr>
          <p:cNvPr id="35" name="Text Box 4">
            <a:extLst>
              <a:ext uri="{FF2B5EF4-FFF2-40B4-BE49-F238E27FC236}">
                <a16:creationId xmlns:a16="http://schemas.microsoft.com/office/drawing/2014/main" id="{D8C961BB-3495-4EE3-A1DE-557221E87FB8}"/>
              </a:ext>
            </a:extLst>
          </p:cNvPr>
          <p:cNvSpPr txBox="1">
            <a:spLocks noChangeArrowheads="1"/>
          </p:cNvSpPr>
          <p:nvPr/>
        </p:nvSpPr>
        <p:spPr bwMode="black">
          <a:xfrm>
            <a:off x="2461930" y="2339821"/>
            <a:ext cx="2111375"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77800" indent="-177800" eaLnBrk="1" fontAlgn="t" hangingPunct="1">
              <a:buFont typeface="Arial" panose="020B0604020202020204" pitchFamily="34" charset="0"/>
              <a:buChar char="•"/>
            </a:pPr>
            <a:r>
              <a:rPr lang="zh-TW" altLang="zh-TW" dirty="0">
                <a:latin typeface="微軟正黑體" panose="020B0604030504040204" pitchFamily="34" charset="-120"/>
                <a:ea typeface="微軟正黑體" panose="020B0604030504040204" pitchFamily="34" charset="-120"/>
              </a:rPr>
              <a:t>欠費金額</a:t>
            </a:r>
            <a:endParaRPr lang="en-US" altLang="zh-TW" dirty="0">
              <a:latin typeface="微軟正黑體" panose="020B0604030504040204" pitchFamily="34" charset="-120"/>
              <a:ea typeface="微軟正黑體" panose="020B0604030504040204" pitchFamily="34" charset="-120"/>
            </a:endParaRPr>
          </a:p>
          <a:p>
            <a:pPr marL="177800" indent="-177800" eaLnBrk="1" fontAlgn="t" hangingPunct="1">
              <a:buFont typeface="Arial" panose="020B0604020202020204" pitchFamily="34" charset="0"/>
              <a:buChar char="•"/>
            </a:pPr>
            <a:r>
              <a:rPr lang="zh-TW" altLang="zh-TW" kern="100" dirty="0">
                <a:latin typeface="微軟正黑體" panose="020B0604030504040204" pitchFamily="34" charset="-120"/>
                <a:ea typeface="微軟正黑體" panose="020B0604030504040204" pitchFamily="34" charset="-120"/>
              </a:rPr>
              <a:t>分期註記</a:t>
            </a:r>
            <a:endParaRPr lang="en-US" altLang="zh-TW" dirty="0">
              <a:latin typeface="微軟正黑體" panose="020B0604030504040204" pitchFamily="34" charset="-120"/>
              <a:ea typeface="微軟正黑體" panose="020B0604030504040204" pitchFamily="34" charset="-120"/>
            </a:endParaRPr>
          </a:p>
        </p:txBody>
      </p:sp>
      <p:sp>
        <p:nvSpPr>
          <p:cNvPr id="37" name="Text Box 4">
            <a:extLst>
              <a:ext uri="{FF2B5EF4-FFF2-40B4-BE49-F238E27FC236}">
                <a16:creationId xmlns:a16="http://schemas.microsoft.com/office/drawing/2014/main" id="{A4A6C696-AAFE-40D6-A803-536DA3320A44}"/>
              </a:ext>
            </a:extLst>
          </p:cNvPr>
          <p:cNvSpPr txBox="1">
            <a:spLocks noChangeArrowheads="1"/>
          </p:cNvSpPr>
          <p:nvPr/>
        </p:nvSpPr>
        <p:spPr bwMode="black">
          <a:xfrm>
            <a:off x="8482772" y="2108989"/>
            <a:ext cx="2111375" cy="17543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177800" indent="-177800" eaLnBrk="1" fontAlgn="t" hangingPunct="1">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性別</a:t>
            </a:r>
            <a:endParaRPr lang="en-US" altLang="zh-TW" dirty="0">
              <a:latin typeface="微軟正黑體" panose="020B0604030504040204" pitchFamily="34" charset="-120"/>
              <a:ea typeface="微軟正黑體" panose="020B0604030504040204" pitchFamily="34" charset="-120"/>
            </a:endParaRPr>
          </a:p>
          <a:p>
            <a:pPr marL="177800" indent="-177800" eaLnBrk="1" fontAlgn="t" hangingPunct="1">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年齡</a:t>
            </a:r>
            <a:endParaRPr lang="en-US" altLang="zh-TW" dirty="0">
              <a:latin typeface="微軟正黑體" panose="020B0604030504040204" pitchFamily="34" charset="-120"/>
              <a:ea typeface="微軟正黑體" panose="020B0604030504040204" pitchFamily="34" charset="-120"/>
            </a:endParaRPr>
          </a:p>
          <a:p>
            <a:pPr marL="177800" indent="-177800" eaLnBrk="1" fontAlgn="t" hangingPunct="1">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投保金額</a:t>
            </a:r>
            <a:endParaRPr lang="en-US" altLang="zh-TW" dirty="0">
              <a:latin typeface="微軟正黑體" panose="020B0604030504040204" pitchFamily="34" charset="-120"/>
              <a:ea typeface="微軟正黑體" panose="020B0604030504040204" pitchFamily="34" charset="-120"/>
            </a:endParaRPr>
          </a:p>
          <a:p>
            <a:pPr marL="177800" indent="-177800" eaLnBrk="1" fontAlgn="t" hangingPunct="1">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外國人註記</a:t>
            </a:r>
            <a:endParaRPr lang="en-US" altLang="zh-TW" dirty="0">
              <a:latin typeface="微軟正黑體" panose="020B0604030504040204" pitchFamily="34" charset="-120"/>
              <a:ea typeface="微軟正黑體" panose="020B0604030504040204" pitchFamily="34" charset="-120"/>
            </a:endParaRPr>
          </a:p>
          <a:p>
            <a:pPr marL="177800" indent="-177800" eaLnBrk="1" fontAlgn="t" hangingPunct="1">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所得</a:t>
            </a:r>
            <a:endParaRPr lang="en-US" altLang="zh-TW" dirty="0">
              <a:latin typeface="微軟正黑體" panose="020B0604030504040204" pitchFamily="34" charset="-120"/>
              <a:ea typeface="微軟正黑體" panose="020B0604030504040204" pitchFamily="34" charset="-120"/>
            </a:endParaRPr>
          </a:p>
          <a:p>
            <a:pPr marL="177800" indent="-177800" eaLnBrk="1" fontAlgn="t" hangingPunct="1">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成立單位數</a:t>
            </a:r>
            <a:endParaRPr lang="en-US" altLang="zh-TW" dirty="0">
              <a:latin typeface="微軟正黑體" panose="020B0604030504040204" pitchFamily="34" charset="-120"/>
              <a:ea typeface="微軟正黑體" panose="020B0604030504040204" pitchFamily="34" charset="-120"/>
            </a:endParaRPr>
          </a:p>
        </p:txBody>
      </p:sp>
      <p:sp>
        <p:nvSpPr>
          <p:cNvPr id="38" name="Rectangle 12">
            <a:extLst>
              <a:ext uri="{FF2B5EF4-FFF2-40B4-BE49-F238E27FC236}">
                <a16:creationId xmlns:a16="http://schemas.microsoft.com/office/drawing/2014/main" id="{9B7C46FE-C086-4112-8FDE-803342EA18EB}"/>
              </a:ext>
            </a:extLst>
          </p:cNvPr>
          <p:cNvSpPr>
            <a:spLocks noChangeArrowheads="1"/>
          </p:cNvSpPr>
          <p:nvPr/>
        </p:nvSpPr>
        <p:spPr bwMode="auto">
          <a:xfrm>
            <a:off x="7280136" y="3460912"/>
            <a:ext cx="122485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rPr>
              <a:t>本研究生成的變數</a:t>
            </a:r>
            <a:endParaRPr kumimoji="0" lang="zh-TW" altLang="en-US"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endParaRPr>
          </a:p>
        </p:txBody>
      </p:sp>
      <p:sp>
        <p:nvSpPr>
          <p:cNvPr id="39" name="矩形: 圓角 38">
            <a:extLst>
              <a:ext uri="{FF2B5EF4-FFF2-40B4-BE49-F238E27FC236}">
                <a16:creationId xmlns:a16="http://schemas.microsoft.com/office/drawing/2014/main" id="{95C58A8E-DD49-4F7A-81F9-8A7B0F4108F7}"/>
              </a:ext>
            </a:extLst>
          </p:cNvPr>
          <p:cNvSpPr/>
          <p:nvPr/>
        </p:nvSpPr>
        <p:spPr>
          <a:xfrm>
            <a:off x="4664981" y="3843450"/>
            <a:ext cx="2612119" cy="1692000"/>
          </a:xfrm>
          <a:prstGeom prst="roundRect">
            <a:avLst>
              <a:gd name="adj" fmla="val 2944"/>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圓角 39">
            <a:extLst>
              <a:ext uri="{FF2B5EF4-FFF2-40B4-BE49-F238E27FC236}">
                <a16:creationId xmlns:a16="http://schemas.microsoft.com/office/drawing/2014/main" id="{DCECDDAB-2CB8-42FF-A866-5E36B4398523}"/>
              </a:ext>
            </a:extLst>
          </p:cNvPr>
          <p:cNvSpPr/>
          <p:nvPr/>
        </p:nvSpPr>
        <p:spPr>
          <a:xfrm>
            <a:off x="8515671" y="2995567"/>
            <a:ext cx="1440000" cy="828000"/>
          </a:xfrm>
          <a:prstGeom prst="roundRect">
            <a:avLst>
              <a:gd name="adj" fmla="val 2944"/>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10794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CCC627D-25C8-4544-9D5E-6BE4EFDC2C31}"/>
              </a:ext>
            </a:extLst>
          </p:cNvPr>
          <p:cNvSpPr>
            <a:spLocks noGrp="1"/>
          </p:cNvSpPr>
          <p:nvPr>
            <p:ph type="sldNum" sz="quarter" idx="12"/>
          </p:nvPr>
        </p:nvSpPr>
        <p:spPr/>
        <p:txBody>
          <a:bodyPr/>
          <a:lstStyle/>
          <a:p>
            <a:fld id="{FB3E9B49-1012-49AA-8081-ABB306612549}" type="slidenum">
              <a:rPr lang="zh-TW" altLang="en-US" smtClean="0"/>
              <a:pPr/>
              <a:t>16</a:t>
            </a:fld>
            <a:endParaRPr lang="zh-TW" altLang="en-US" dirty="0"/>
          </a:p>
        </p:txBody>
      </p:sp>
      <p:sp>
        <p:nvSpPr>
          <p:cNvPr id="6" name="矩形 5">
            <a:extLst>
              <a:ext uri="{FF2B5EF4-FFF2-40B4-BE49-F238E27FC236}">
                <a16:creationId xmlns:a16="http://schemas.microsoft.com/office/drawing/2014/main" id="{F83C1816-16F2-46A1-B938-FACFBBCFC00D}"/>
              </a:ext>
            </a:extLst>
          </p:cNvPr>
          <p:cNvSpPr/>
          <p:nvPr/>
        </p:nvSpPr>
        <p:spPr>
          <a:xfrm>
            <a:off x="-1" y="1"/>
            <a:ext cx="822957" cy="8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Ch1</a:t>
            </a:r>
          </a:p>
          <a:p>
            <a:pPr algn="ctr"/>
            <a:r>
              <a:rPr lang="zh-TW" altLang="en-US" sz="2000" dirty="0">
                <a:solidFill>
                  <a:schemeClr val="bg1"/>
                </a:solidFill>
                <a:latin typeface="微軟正黑體" panose="020B0604030504040204" pitchFamily="34" charset="-120"/>
                <a:ea typeface="微軟正黑體" panose="020B0604030504040204" pitchFamily="34" charset="-120"/>
              </a:rPr>
              <a:t>緒論</a:t>
            </a:r>
          </a:p>
        </p:txBody>
      </p:sp>
      <p:sp>
        <p:nvSpPr>
          <p:cNvPr id="42" name="矩形 41">
            <a:extLst>
              <a:ext uri="{FF2B5EF4-FFF2-40B4-BE49-F238E27FC236}">
                <a16:creationId xmlns:a16="http://schemas.microsoft.com/office/drawing/2014/main" id="{97A64C64-E08A-42A2-9F0A-E15F15DD05F4}"/>
              </a:ext>
            </a:extLst>
          </p:cNvPr>
          <p:cNvSpPr/>
          <p:nvPr/>
        </p:nvSpPr>
        <p:spPr>
          <a:xfrm>
            <a:off x="-1" y="931153"/>
            <a:ext cx="822957" cy="108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Ch2</a:t>
            </a:r>
          </a:p>
          <a:p>
            <a:pPr algn="ctr"/>
            <a:r>
              <a:rPr lang="zh-TW" altLang="en-US" sz="2000" dirty="0">
                <a:solidFill>
                  <a:schemeClr val="bg1"/>
                </a:solidFill>
                <a:latin typeface="微軟正黑體" panose="020B0604030504040204" pitchFamily="34" charset="-120"/>
                <a:ea typeface="微軟正黑體" panose="020B0604030504040204" pitchFamily="34" charset="-120"/>
              </a:rPr>
              <a:t>文獻探討</a:t>
            </a:r>
          </a:p>
        </p:txBody>
      </p:sp>
      <p:sp>
        <p:nvSpPr>
          <p:cNvPr id="43" name="矩形 42">
            <a:extLst>
              <a:ext uri="{FF2B5EF4-FFF2-40B4-BE49-F238E27FC236}">
                <a16:creationId xmlns:a16="http://schemas.microsoft.com/office/drawing/2014/main" id="{50E141D7-F9E3-4DEC-894A-2CB8760CB185}"/>
              </a:ext>
            </a:extLst>
          </p:cNvPr>
          <p:cNvSpPr/>
          <p:nvPr/>
        </p:nvSpPr>
        <p:spPr>
          <a:xfrm>
            <a:off x="-1" y="2114305"/>
            <a:ext cx="822957" cy="10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Ch3</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研究方法</a:t>
            </a:r>
          </a:p>
        </p:txBody>
      </p:sp>
      <p:sp>
        <p:nvSpPr>
          <p:cNvPr id="44" name="矩形 43">
            <a:extLst>
              <a:ext uri="{FF2B5EF4-FFF2-40B4-BE49-F238E27FC236}">
                <a16:creationId xmlns:a16="http://schemas.microsoft.com/office/drawing/2014/main" id="{BFC04A66-A772-4BFD-A7E2-BF950362F7A0}"/>
              </a:ext>
            </a:extLst>
          </p:cNvPr>
          <p:cNvSpPr/>
          <p:nvPr/>
        </p:nvSpPr>
        <p:spPr>
          <a:xfrm>
            <a:off x="-1" y="3297457"/>
            <a:ext cx="822957" cy="17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Ch4</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研究結果與分析</a:t>
            </a:r>
          </a:p>
        </p:txBody>
      </p:sp>
      <p:sp>
        <p:nvSpPr>
          <p:cNvPr id="45" name="矩形 44">
            <a:extLst>
              <a:ext uri="{FF2B5EF4-FFF2-40B4-BE49-F238E27FC236}">
                <a16:creationId xmlns:a16="http://schemas.microsoft.com/office/drawing/2014/main" id="{0F4F96A3-081C-4341-8537-21349E169160}"/>
              </a:ext>
            </a:extLst>
          </p:cNvPr>
          <p:cNvSpPr/>
          <p:nvPr/>
        </p:nvSpPr>
        <p:spPr>
          <a:xfrm>
            <a:off x="0" y="5128607"/>
            <a:ext cx="822957" cy="17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Ch5</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研究結論與建議</a:t>
            </a:r>
          </a:p>
        </p:txBody>
      </p:sp>
      <p:sp>
        <p:nvSpPr>
          <p:cNvPr id="47" name="文字方塊 46">
            <a:extLst>
              <a:ext uri="{FF2B5EF4-FFF2-40B4-BE49-F238E27FC236}">
                <a16:creationId xmlns:a16="http://schemas.microsoft.com/office/drawing/2014/main" id="{039D3ADA-2E6B-479A-9940-9E493FD671C8}"/>
              </a:ext>
            </a:extLst>
          </p:cNvPr>
          <p:cNvSpPr txBox="1"/>
          <p:nvPr/>
        </p:nvSpPr>
        <p:spPr>
          <a:xfrm>
            <a:off x="1086787" y="168958"/>
            <a:ext cx="4683818" cy="707886"/>
          </a:xfrm>
          <a:prstGeom prst="rect">
            <a:avLst/>
          </a:prstGeom>
          <a:noFill/>
        </p:spPr>
        <p:txBody>
          <a:bodyPr wrap="square" rtlCol="0">
            <a:spAutoFit/>
          </a:bodyPr>
          <a:lstStyle/>
          <a:p>
            <a:r>
              <a:rPr lang="en-US" altLang="zh-TW"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04</a:t>
            </a:r>
            <a:r>
              <a:rPr lang="zh-TW" altLang="en-US"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 依變數</a:t>
            </a:r>
            <a:r>
              <a:rPr lang="en-US" altLang="zh-TW"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a:t>
            </a:r>
            <a:r>
              <a:rPr lang="zh-TW" altLang="en-US"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分類標記</a:t>
            </a:r>
            <a:r>
              <a:rPr lang="en-US" altLang="zh-TW"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a:t>
            </a:r>
            <a:endParaRPr lang="zh-TW" altLang="en-US"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endParaRPr>
          </a:p>
        </p:txBody>
      </p:sp>
      <p:sp>
        <p:nvSpPr>
          <p:cNvPr id="10" name="手繪多邊形: 圖案 9">
            <a:extLst>
              <a:ext uri="{FF2B5EF4-FFF2-40B4-BE49-F238E27FC236}">
                <a16:creationId xmlns:a16="http://schemas.microsoft.com/office/drawing/2014/main" id="{59F37F20-7B5E-4A75-AAFC-A2CBA53689C0}"/>
              </a:ext>
            </a:extLst>
          </p:cNvPr>
          <p:cNvSpPr>
            <a:spLocks noChangeArrowheads="1"/>
          </p:cNvSpPr>
          <p:nvPr/>
        </p:nvSpPr>
        <p:spPr bwMode="auto">
          <a:xfrm>
            <a:off x="2641154" y="3608873"/>
            <a:ext cx="1943771" cy="889625"/>
          </a:xfrm>
          <a:custGeom>
            <a:avLst/>
            <a:gdLst>
              <a:gd name="connsiteX0" fmla="*/ 489979 w 1745401"/>
              <a:gd name="connsiteY0" fmla="*/ 0 h 768977"/>
              <a:gd name="connsiteX1" fmla="*/ 602549 w 1745401"/>
              <a:gd name="connsiteY1" fmla="*/ 192977 h 768977"/>
              <a:gd name="connsiteX2" fmla="*/ 1649399 w 1745401"/>
              <a:gd name="connsiteY2" fmla="*/ 192977 h 768977"/>
              <a:gd name="connsiteX3" fmla="*/ 1745401 w 1745401"/>
              <a:gd name="connsiteY3" fmla="*/ 288979 h 768977"/>
              <a:gd name="connsiteX4" fmla="*/ 1745401 w 1745401"/>
              <a:gd name="connsiteY4" fmla="*/ 672975 h 768977"/>
              <a:gd name="connsiteX5" fmla="*/ 1649399 w 1745401"/>
              <a:gd name="connsiteY5" fmla="*/ 768977 h 768977"/>
              <a:gd name="connsiteX6" fmla="*/ 96002 w 1745401"/>
              <a:gd name="connsiteY6" fmla="*/ 768977 h 768977"/>
              <a:gd name="connsiteX7" fmla="*/ 0 w 1745401"/>
              <a:gd name="connsiteY7" fmla="*/ 672975 h 768977"/>
              <a:gd name="connsiteX8" fmla="*/ 0 w 1745401"/>
              <a:gd name="connsiteY8" fmla="*/ 288979 h 768977"/>
              <a:gd name="connsiteX9" fmla="*/ 96002 w 1745401"/>
              <a:gd name="connsiteY9" fmla="*/ 192977 h 768977"/>
              <a:gd name="connsiteX10" fmla="*/ 377409 w 1745401"/>
              <a:gd name="connsiteY10" fmla="*/ 192977 h 768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5401" h="768977">
                <a:moveTo>
                  <a:pt x="489979" y="0"/>
                </a:moveTo>
                <a:lnTo>
                  <a:pt x="602549" y="192977"/>
                </a:lnTo>
                <a:lnTo>
                  <a:pt x="1649399" y="192977"/>
                </a:lnTo>
                <a:cubicBezTo>
                  <a:pt x="1702419" y="192977"/>
                  <a:pt x="1745401" y="235959"/>
                  <a:pt x="1745401" y="288979"/>
                </a:cubicBezTo>
                <a:lnTo>
                  <a:pt x="1745401" y="672975"/>
                </a:lnTo>
                <a:cubicBezTo>
                  <a:pt x="1745401" y="725995"/>
                  <a:pt x="1702419" y="768977"/>
                  <a:pt x="1649399" y="768977"/>
                </a:cubicBezTo>
                <a:lnTo>
                  <a:pt x="96002" y="768977"/>
                </a:lnTo>
                <a:cubicBezTo>
                  <a:pt x="42982" y="768977"/>
                  <a:pt x="0" y="725995"/>
                  <a:pt x="0" y="672975"/>
                </a:cubicBezTo>
                <a:lnTo>
                  <a:pt x="0" y="288979"/>
                </a:lnTo>
                <a:cubicBezTo>
                  <a:pt x="0" y="235959"/>
                  <a:pt x="42982" y="192977"/>
                  <a:pt x="96002" y="192977"/>
                </a:cubicBezTo>
                <a:lnTo>
                  <a:pt x="377409" y="192977"/>
                </a:lnTo>
                <a:close/>
              </a:path>
            </a:pathLst>
          </a:custGeom>
          <a:solidFill>
            <a:schemeClr val="accent5">
              <a:lumMod val="20000"/>
              <a:lumOff val="80000"/>
            </a:schemeClr>
          </a:solidFill>
          <a:ln w="12700">
            <a:solidFill>
              <a:schemeClr val="accent1">
                <a:lumMod val="60000"/>
                <a:lumOff val="40000"/>
              </a:schemeClr>
            </a:solidFill>
            <a:miter lim="800000"/>
            <a:headEnd/>
            <a:tailEnd/>
          </a:ln>
        </p:spPr>
        <p:txBody>
          <a:bodyPr vert="horz" wrap="square" lIns="0" tIns="0" rIns="0" bIns="0" numCol="1" anchor="t"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zh-TW" altLang="zh-TW" sz="2800" b="0" i="0" u="none" strike="noStrike" cap="none" normalizeH="0" baseline="0" dirty="0">
              <a:ln>
                <a:noFill/>
              </a:ln>
              <a:solidFill>
                <a:schemeClr val="accent1">
                  <a:lumMod val="50000"/>
                </a:schemeClr>
              </a:solidFill>
              <a:effectLst/>
              <a:latin typeface="微軟正黑體" panose="020B0604030504040204" pitchFamily="34" charset="-120"/>
              <a:ea typeface="微軟正黑體" panose="020B0604030504040204" pitchFamily="34" charset="-120"/>
            </a:endParaRPr>
          </a:p>
        </p:txBody>
      </p:sp>
      <p:sp>
        <p:nvSpPr>
          <p:cNvPr id="11" name="矩形 10">
            <a:extLst>
              <a:ext uri="{FF2B5EF4-FFF2-40B4-BE49-F238E27FC236}">
                <a16:creationId xmlns:a16="http://schemas.microsoft.com/office/drawing/2014/main" id="{A893072E-FABA-4DB6-B544-52BDA2DB606F}"/>
              </a:ext>
            </a:extLst>
          </p:cNvPr>
          <p:cNvSpPr/>
          <p:nvPr/>
        </p:nvSpPr>
        <p:spPr>
          <a:xfrm>
            <a:off x="2548475" y="3826257"/>
            <a:ext cx="2155204" cy="707886"/>
          </a:xfrm>
          <a:prstGeom prst="rect">
            <a:avLst/>
          </a:prstGeom>
        </p:spPr>
        <p:txBody>
          <a:bodyPr wrap="square">
            <a:spAutoFit/>
          </a:bodyPr>
          <a:lstStyle/>
          <a:p>
            <a:pPr lvl="0" algn="ctr" eaLnBrk="0" fontAlgn="base" hangingPunct="0">
              <a:spcBef>
                <a:spcPct val="0"/>
              </a:spcBef>
              <a:spcAft>
                <a:spcPct val="0"/>
              </a:spcAft>
            </a:pPr>
            <a:r>
              <a:rPr lang="zh-TW" altLang="zh-TW" sz="2000" dirty="0">
                <a:solidFill>
                  <a:schemeClr val="accent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未於寬限期限前繳費，即屬欠費</a:t>
            </a:r>
            <a:endParaRPr lang="zh-TW" altLang="zh-TW" sz="3200"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19" name="矩形 18">
            <a:extLst>
              <a:ext uri="{FF2B5EF4-FFF2-40B4-BE49-F238E27FC236}">
                <a16:creationId xmlns:a16="http://schemas.microsoft.com/office/drawing/2014/main" id="{BC26FE5A-0C6E-4C41-B19D-399BBF2A064A}"/>
              </a:ext>
            </a:extLst>
          </p:cNvPr>
          <p:cNvSpPr/>
          <p:nvPr/>
        </p:nvSpPr>
        <p:spPr>
          <a:xfrm>
            <a:off x="8155889" y="3130526"/>
            <a:ext cx="1836000" cy="21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 name="直線接點 19">
            <a:extLst>
              <a:ext uri="{FF2B5EF4-FFF2-40B4-BE49-F238E27FC236}">
                <a16:creationId xmlns:a16="http://schemas.microsoft.com/office/drawing/2014/main" id="{2B5C0256-67AB-4D33-9200-FBF5779FF642}"/>
              </a:ext>
            </a:extLst>
          </p:cNvPr>
          <p:cNvCxnSpPr/>
          <p:nvPr/>
        </p:nvCxnSpPr>
        <p:spPr>
          <a:xfrm>
            <a:off x="2608765" y="3544753"/>
            <a:ext cx="3240000" cy="0"/>
          </a:xfrm>
          <a:prstGeom prst="line">
            <a:avLst/>
          </a:prstGeom>
          <a:noFill/>
          <a:ln w="9525" cap="flat" cmpd="sng" algn="ctr">
            <a:solidFill>
              <a:schemeClr val="accent1">
                <a:lumMod val="50000"/>
              </a:schemeClr>
            </a:solidFill>
            <a:prstDash val="solid"/>
            <a:tailEnd type="none"/>
          </a:ln>
          <a:effectLst/>
        </p:spPr>
      </p:cxnSp>
      <p:sp>
        <p:nvSpPr>
          <p:cNvPr id="21" name="矩形 20">
            <a:extLst>
              <a:ext uri="{FF2B5EF4-FFF2-40B4-BE49-F238E27FC236}">
                <a16:creationId xmlns:a16="http://schemas.microsoft.com/office/drawing/2014/main" id="{CA5F32E8-F9C7-40E8-A5EE-A5CCE787221C}"/>
              </a:ext>
            </a:extLst>
          </p:cNvPr>
          <p:cNvSpPr/>
          <p:nvPr/>
        </p:nvSpPr>
        <p:spPr>
          <a:xfrm>
            <a:off x="2605277" y="3496493"/>
            <a:ext cx="71755" cy="71755"/>
          </a:xfrm>
          <a:prstGeom prst="rect">
            <a:avLst/>
          </a:prstGeom>
          <a:solidFill>
            <a:sysClr val="windowText" lastClr="000000"/>
          </a:solidFill>
          <a:ln w="25400" cap="flat" cmpd="sng" algn="ctr">
            <a:solidFill>
              <a:schemeClr val="accent1">
                <a:lumMod val="5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2" name="矩形 21">
            <a:extLst>
              <a:ext uri="{FF2B5EF4-FFF2-40B4-BE49-F238E27FC236}">
                <a16:creationId xmlns:a16="http://schemas.microsoft.com/office/drawing/2014/main" id="{9BAFC2E5-30DE-4675-95D9-E75FC1D0DB2D}"/>
              </a:ext>
            </a:extLst>
          </p:cNvPr>
          <p:cNvSpPr/>
          <p:nvPr/>
        </p:nvSpPr>
        <p:spPr>
          <a:xfrm>
            <a:off x="4210349" y="3499033"/>
            <a:ext cx="71755" cy="71755"/>
          </a:xfrm>
          <a:prstGeom prst="rect">
            <a:avLst/>
          </a:prstGeom>
          <a:solidFill>
            <a:sysClr val="windowText" lastClr="000000"/>
          </a:solidFill>
          <a:ln w="25400" cap="flat" cmpd="sng" algn="ctr">
            <a:solidFill>
              <a:schemeClr val="accent1">
                <a:lumMod val="5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sp>
        <p:nvSpPr>
          <p:cNvPr id="23" name="矩形 22">
            <a:extLst>
              <a:ext uri="{FF2B5EF4-FFF2-40B4-BE49-F238E27FC236}">
                <a16:creationId xmlns:a16="http://schemas.microsoft.com/office/drawing/2014/main" id="{69DACFC3-DD4E-4D8F-8285-6DD2E1A32FAA}"/>
              </a:ext>
            </a:extLst>
          </p:cNvPr>
          <p:cNvSpPr/>
          <p:nvPr/>
        </p:nvSpPr>
        <p:spPr>
          <a:xfrm>
            <a:off x="5815422" y="3502208"/>
            <a:ext cx="71755" cy="71755"/>
          </a:xfrm>
          <a:prstGeom prst="rect">
            <a:avLst/>
          </a:prstGeom>
          <a:solidFill>
            <a:sysClr val="windowText" lastClr="000000"/>
          </a:solidFill>
          <a:ln w="25400" cap="flat" cmpd="sng" algn="ctr">
            <a:solidFill>
              <a:schemeClr val="accent1">
                <a:lumMod val="5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cxnSp>
        <p:nvCxnSpPr>
          <p:cNvPr id="24" name="直線接點 23">
            <a:extLst>
              <a:ext uri="{FF2B5EF4-FFF2-40B4-BE49-F238E27FC236}">
                <a16:creationId xmlns:a16="http://schemas.microsoft.com/office/drawing/2014/main" id="{81267762-B9D0-49C0-8B70-F8A01B2F5429}"/>
              </a:ext>
            </a:extLst>
          </p:cNvPr>
          <p:cNvCxnSpPr/>
          <p:nvPr/>
        </p:nvCxnSpPr>
        <p:spPr>
          <a:xfrm>
            <a:off x="5908132" y="3542848"/>
            <a:ext cx="3312000" cy="0"/>
          </a:xfrm>
          <a:prstGeom prst="line">
            <a:avLst/>
          </a:prstGeom>
          <a:noFill/>
          <a:ln w="57150" cap="flat" cmpd="sng" algn="ctr">
            <a:solidFill>
              <a:schemeClr val="accent1">
                <a:lumMod val="50000"/>
              </a:schemeClr>
            </a:solidFill>
            <a:prstDash val="sysDot"/>
          </a:ln>
          <a:effectLst/>
        </p:spPr>
      </p:cxnSp>
      <p:sp>
        <p:nvSpPr>
          <p:cNvPr id="25" name="矩形 24">
            <a:extLst>
              <a:ext uri="{FF2B5EF4-FFF2-40B4-BE49-F238E27FC236}">
                <a16:creationId xmlns:a16="http://schemas.microsoft.com/office/drawing/2014/main" id="{E5130494-D599-44BC-9BB4-E2C7196D05EF}"/>
              </a:ext>
            </a:extLst>
          </p:cNvPr>
          <p:cNvSpPr/>
          <p:nvPr/>
        </p:nvSpPr>
        <p:spPr>
          <a:xfrm>
            <a:off x="9116102" y="3499668"/>
            <a:ext cx="71755" cy="71755"/>
          </a:xfrm>
          <a:prstGeom prst="rect">
            <a:avLst/>
          </a:prstGeom>
          <a:solidFill>
            <a:sysClr val="windowText" lastClr="000000"/>
          </a:solidFill>
          <a:ln w="25400" cap="flat" cmpd="sng" algn="ctr">
            <a:solidFill>
              <a:schemeClr val="accent1">
                <a:lumMod val="5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a:p>
        </p:txBody>
      </p:sp>
      <p:cxnSp>
        <p:nvCxnSpPr>
          <p:cNvPr id="26" name="直線接點 25">
            <a:extLst>
              <a:ext uri="{FF2B5EF4-FFF2-40B4-BE49-F238E27FC236}">
                <a16:creationId xmlns:a16="http://schemas.microsoft.com/office/drawing/2014/main" id="{3819251C-03A7-4A47-AB7D-10E1D405C9C1}"/>
              </a:ext>
            </a:extLst>
          </p:cNvPr>
          <p:cNvCxnSpPr/>
          <p:nvPr/>
        </p:nvCxnSpPr>
        <p:spPr>
          <a:xfrm>
            <a:off x="9156488" y="3537133"/>
            <a:ext cx="1152000" cy="0"/>
          </a:xfrm>
          <a:prstGeom prst="line">
            <a:avLst/>
          </a:prstGeom>
          <a:noFill/>
          <a:ln w="9525" cap="flat" cmpd="sng" algn="ctr">
            <a:solidFill>
              <a:schemeClr val="accent1">
                <a:lumMod val="50000"/>
              </a:schemeClr>
            </a:solidFill>
            <a:prstDash val="solid"/>
            <a:tailEnd type="triangle"/>
          </a:ln>
          <a:effectLst/>
        </p:spPr>
      </p:cxnSp>
      <p:sp>
        <p:nvSpPr>
          <p:cNvPr id="27" name="Rectangle 12">
            <a:extLst>
              <a:ext uri="{FF2B5EF4-FFF2-40B4-BE49-F238E27FC236}">
                <a16:creationId xmlns:a16="http://schemas.microsoft.com/office/drawing/2014/main" id="{D51AE208-2E04-449D-B629-9020E8A94388}"/>
              </a:ext>
            </a:extLst>
          </p:cNvPr>
          <p:cNvSpPr>
            <a:spLocks noChangeArrowheads="1"/>
          </p:cNvSpPr>
          <p:nvPr/>
        </p:nvSpPr>
        <p:spPr bwMode="auto">
          <a:xfrm>
            <a:off x="8107569" y="2690835"/>
            <a:ext cx="210527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2000" b="0" i="0" u="none" strike="noStrike" cap="none" normalizeH="0" baseline="0" dirty="0">
                <a:ln>
                  <a:noFill/>
                </a:ln>
                <a:solidFill>
                  <a:schemeClr val="accent1">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109/3/15</a:t>
            </a:r>
            <a:endParaRPr kumimoji="0" lang="en-US" altLang="zh-TW" sz="2000" b="0" i="0" u="none" strike="noStrike" cap="none" normalizeH="0" baseline="0" dirty="0">
              <a:ln>
                <a:noFill/>
              </a:ln>
              <a:solidFill>
                <a:schemeClr val="accent1">
                  <a:lumMod val="50000"/>
                </a:schemeClr>
              </a:solidFill>
              <a:effectLst/>
              <a:latin typeface="微軟正黑體" panose="020B0604030504040204" pitchFamily="34" charset="-120"/>
              <a:ea typeface="微軟正黑體" panose="020B0604030504040204" pitchFamily="34"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2000" b="0" i="0" u="none" strike="noStrike" cap="none" normalizeH="0" baseline="0" dirty="0">
                <a:ln>
                  <a:noFill/>
                </a:ln>
                <a:solidFill>
                  <a:schemeClr val="accent1">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寬限期限</a:t>
            </a:r>
            <a:r>
              <a:rPr kumimoji="0" lang="en-US" altLang="zh-TW" sz="2000" b="0" i="0" u="none" strike="noStrike" cap="none" normalizeH="0" baseline="0" dirty="0">
                <a:ln>
                  <a:noFill/>
                </a:ln>
                <a:solidFill>
                  <a:schemeClr val="accent1">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000" b="0" i="0" u="none" strike="noStrike" cap="none" normalizeH="0" baseline="0" dirty="0">
                <a:ln>
                  <a:noFill/>
                </a:ln>
                <a:solidFill>
                  <a:schemeClr val="accent1">
                    <a:lumMod val="50000"/>
                  </a:schemeClr>
                </a:solidFill>
                <a:effectLst/>
                <a:latin typeface="微軟正黑體" panose="020B0604030504040204" pitchFamily="34" charset="-120"/>
                <a:ea typeface="微軟正黑體" panose="020B0604030504040204" pitchFamily="34" charset="-120"/>
                <a:cs typeface="Times New Roman" panose="02020603050405020304" pitchFamily="18" charset="0"/>
              </a:rPr>
              <a:t>一年</a:t>
            </a:r>
            <a:endParaRPr kumimoji="0" lang="zh-TW" altLang="en-US" sz="2000" b="0" i="0" u="none" strike="noStrike" cap="none" normalizeH="0" baseline="0" dirty="0">
              <a:ln>
                <a:noFill/>
              </a:ln>
              <a:solidFill>
                <a:schemeClr val="accent1">
                  <a:lumMod val="50000"/>
                </a:schemeClr>
              </a:solidFill>
              <a:effectLst/>
              <a:latin typeface="微軟正黑體" panose="020B0604030504040204" pitchFamily="34" charset="-120"/>
              <a:ea typeface="微軟正黑體" panose="020B0604030504040204" pitchFamily="34" charset="-120"/>
            </a:endParaRPr>
          </a:p>
        </p:txBody>
      </p:sp>
      <p:sp>
        <p:nvSpPr>
          <p:cNvPr id="28" name="矩形 27">
            <a:extLst>
              <a:ext uri="{FF2B5EF4-FFF2-40B4-BE49-F238E27FC236}">
                <a16:creationId xmlns:a16="http://schemas.microsoft.com/office/drawing/2014/main" id="{32586E7F-26E8-47AD-925F-57C0E655A848}"/>
              </a:ext>
            </a:extLst>
          </p:cNvPr>
          <p:cNvSpPr/>
          <p:nvPr/>
        </p:nvSpPr>
        <p:spPr>
          <a:xfrm>
            <a:off x="1883511" y="2721613"/>
            <a:ext cx="1531188" cy="707886"/>
          </a:xfrm>
          <a:prstGeom prst="rect">
            <a:avLst/>
          </a:prstGeom>
        </p:spPr>
        <p:txBody>
          <a:bodyPr wrap="none">
            <a:spAutoFit/>
          </a:bodyPr>
          <a:lstStyle/>
          <a:p>
            <a:r>
              <a:rPr lang="en-US" altLang="zh-TW" sz="2000" dirty="0">
                <a:solidFill>
                  <a:schemeClr val="accent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108/2/20</a:t>
            </a:r>
          </a:p>
          <a:p>
            <a:r>
              <a:rPr lang="zh-TW" altLang="en-US" sz="2000" dirty="0">
                <a:solidFill>
                  <a:schemeClr val="accent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收到繳款單 </a:t>
            </a:r>
            <a:endParaRPr lang="zh-TW" altLang="en-US" sz="2000" dirty="0"/>
          </a:p>
        </p:txBody>
      </p:sp>
      <p:sp>
        <p:nvSpPr>
          <p:cNvPr id="29" name="矩形 28">
            <a:extLst>
              <a:ext uri="{FF2B5EF4-FFF2-40B4-BE49-F238E27FC236}">
                <a16:creationId xmlns:a16="http://schemas.microsoft.com/office/drawing/2014/main" id="{75817A70-587C-44FF-A9AD-693E96F7620F}"/>
              </a:ext>
            </a:extLst>
          </p:cNvPr>
          <p:cNvSpPr/>
          <p:nvPr/>
        </p:nvSpPr>
        <p:spPr>
          <a:xfrm>
            <a:off x="3598938" y="2721613"/>
            <a:ext cx="1293944" cy="707886"/>
          </a:xfrm>
          <a:prstGeom prst="rect">
            <a:avLst/>
          </a:prstGeom>
        </p:spPr>
        <p:txBody>
          <a:bodyPr wrap="none">
            <a:spAutoFit/>
          </a:bodyPr>
          <a:lstStyle/>
          <a:p>
            <a:r>
              <a:rPr lang="en-US" altLang="zh-TW" sz="2000" dirty="0">
                <a:solidFill>
                  <a:schemeClr val="accent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108/3/15</a:t>
            </a:r>
          </a:p>
          <a:p>
            <a:r>
              <a:rPr lang="zh-TW" altLang="en-US" sz="2000" dirty="0">
                <a:solidFill>
                  <a:schemeClr val="accent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寬限期限</a:t>
            </a:r>
            <a:endParaRPr lang="zh-TW" altLang="en-US" sz="2000" dirty="0"/>
          </a:p>
        </p:txBody>
      </p:sp>
      <p:sp>
        <p:nvSpPr>
          <p:cNvPr id="30" name="矩形 29">
            <a:extLst>
              <a:ext uri="{FF2B5EF4-FFF2-40B4-BE49-F238E27FC236}">
                <a16:creationId xmlns:a16="http://schemas.microsoft.com/office/drawing/2014/main" id="{F37372D6-2228-4D74-A3AD-84E0DE1214CE}"/>
              </a:ext>
            </a:extLst>
          </p:cNvPr>
          <p:cNvSpPr/>
          <p:nvPr/>
        </p:nvSpPr>
        <p:spPr>
          <a:xfrm>
            <a:off x="5107299" y="2721613"/>
            <a:ext cx="1494320" cy="707886"/>
          </a:xfrm>
          <a:prstGeom prst="rect">
            <a:avLst/>
          </a:prstGeom>
        </p:spPr>
        <p:txBody>
          <a:bodyPr wrap="none">
            <a:spAutoFit/>
          </a:bodyPr>
          <a:lstStyle/>
          <a:p>
            <a:r>
              <a:rPr lang="en-US" altLang="zh-TW" sz="2000" dirty="0">
                <a:solidFill>
                  <a:schemeClr val="accent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108/XX/XX</a:t>
            </a:r>
          </a:p>
          <a:p>
            <a:r>
              <a:rPr lang="zh-TW" altLang="en-US" sz="2000" dirty="0">
                <a:solidFill>
                  <a:schemeClr val="accent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第一次催繳</a:t>
            </a:r>
            <a:endParaRPr lang="zh-TW" altLang="en-US" sz="2000" dirty="0"/>
          </a:p>
        </p:txBody>
      </p:sp>
      <p:sp>
        <p:nvSpPr>
          <p:cNvPr id="31" name="矩形: 圓角 30">
            <a:extLst>
              <a:ext uri="{FF2B5EF4-FFF2-40B4-BE49-F238E27FC236}">
                <a16:creationId xmlns:a16="http://schemas.microsoft.com/office/drawing/2014/main" id="{94528C04-1FCF-4B87-8ABB-7C74DC651725}"/>
              </a:ext>
            </a:extLst>
          </p:cNvPr>
          <p:cNvSpPr/>
          <p:nvPr/>
        </p:nvSpPr>
        <p:spPr>
          <a:xfrm>
            <a:off x="1886270" y="1273415"/>
            <a:ext cx="2709703" cy="442674"/>
          </a:xfrm>
          <a:prstGeom prst="roundRect">
            <a:avLst>
              <a:gd name="adj" fmla="val 30257"/>
            </a:avLst>
          </a:prstGeom>
          <a:solidFill>
            <a:schemeClr val="accent5">
              <a:lumMod val="40000"/>
              <a:lumOff val="60000"/>
            </a:schemeClr>
          </a:solidFill>
        </p:spPr>
        <p:txBody>
          <a:bodyPr wrap="none">
            <a:spAutoFit/>
          </a:bodyPr>
          <a:lstStyle/>
          <a:p>
            <a:r>
              <a:rPr lang="zh-TW" altLang="en-US" sz="2000" dirty="0">
                <a:solidFill>
                  <a:schemeClr val="accent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以保費年月</a:t>
            </a:r>
            <a:r>
              <a:rPr lang="en-US" altLang="zh-TW" sz="2000" dirty="0">
                <a:solidFill>
                  <a:schemeClr val="accent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108/1</a:t>
            </a:r>
            <a:r>
              <a:rPr lang="zh-TW" altLang="en-US" sz="2000" dirty="0">
                <a:solidFill>
                  <a:schemeClr val="accent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為例</a:t>
            </a:r>
            <a:endParaRPr lang="zh-TW" altLang="en-US" sz="2000" dirty="0"/>
          </a:p>
        </p:txBody>
      </p:sp>
      <p:sp>
        <p:nvSpPr>
          <p:cNvPr id="33" name="橢圓 32">
            <a:extLst>
              <a:ext uri="{FF2B5EF4-FFF2-40B4-BE49-F238E27FC236}">
                <a16:creationId xmlns:a16="http://schemas.microsoft.com/office/drawing/2014/main" id="{C062ABF0-B487-4C69-83B8-B02CA68C3ABB}"/>
              </a:ext>
            </a:extLst>
          </p:cNvPr>
          <p:cNvSpPr/>
          <p:nvPr/>
        </p:nvSpPr>
        <p:spPr>
          <a:xfrm>
            <a:off x="3554334" y="2621945"/>
            <a:ext cx="1332000" cy="883599"/>
          </a:xfrm>
          <a:prstGeom prst="ellipse">
            <a:avLst/>
          </a:prstGeom>
          <a:noFill/>
          <a:ln w="19050">
            <a:solidFill>
              <a:srgbClr val="CF4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橢圓 33">
            <a:extLst>
              <a:ext uri="{FF2B5EF4-FFF2-40B4-BE49-F238E27FC236}">
                <a16:creationId xmlns:a16="http://schemas.microsoft.com/office/drawing/2014/main" id="{612D1A8F-9330-4111-94F1-F91F221505B9}"/>
              </a:ext>
            </a:extLst>
          </p:cNvPr>
          <p:cNvSpPr/>
          <p:nvPr/>
        </p:nvSpPr>
        <p:spPr>
          <a:xfrm>
            <a:off x="7999515" y="2599642"/>
            <a:ext cx="2026123" cy="900000"/>
          </a:xfrm>
          <a:prstGeom prst="ellipse">
            <a:avLst/>
          </a:prstGeom>
          <a:noFill/>
          <a:ln w="19050">
            <a:solidFill>
              <a:srgbClr val="CF4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5" name="接點: 弧形 34">
            <a:extLst>
              <a:ext uri="{FF2B5EF4-FFF2-40B4-BE49-F238E27FC236}">
                <a16:creationId xmlns:a16="http://schemas.microsoft.com/office/drawing/2014/main" id="{FA525F64-F604-440D-8F2C-6A53EF82322C}"/>
              </a:ext>
            </a:extLst>
          </p:cNvPr>
          <p:cNvCxnSpPr>
            <a:stCxn id="33" idx="0"/>
            <a:endCxn id="34" idx="0"/>
          </p:cNvCxnSpPr>
          <p:nvPr/>
        </p:nvCxnSpPr>
        <p:spPr>
          <a:xfrm rot="5400000" flipH="1" flipV="1">
            <a:off x="6605304" y="214673"/>
            <a:ext cx="22303" cy="4792243"/>
          </a:xfrm>
          <a:prstGeom prst="curvedConnector3">
            <a:avLst>
              <a:gd name="adj1" fmla="val 1874959"/>
            </a:avLst>
          </a:prstGeom>
          <a:ln w="19050">
            <a:solidFill>
              <a:srgbClr val="CF4B57"/>
            </a:solidFill>
            <a:tailEnd type="triangle" w="lg" len="lg"/>
          </a:ln>
        </p:spPr>
        <p:style>
          <a:lnRef idx="1">
            <a:schemeClr val="accent1"/>
          </a:lnRef>
          <a:fillRef idx="0">
            <a:schemeClr val="accent1"/>
          </a:fillRef>
          <a:effectRef idx="0">
            <a:schemeClr val="accent1"/>
          </a:effectRef>
          <a:fontRef idx="minor">
            <a:schemeClr val="tx1"/>
          </a:fontRef>
        </p:style>
      </p:cxnSp>
      <p:sp>
        <p:nvSpPr>
          <p:cNvPr id="36" name="Rectangle 12">
            <a:extLst>
              <a:ext uri="{FF2B5EF4-FFF2-40B4-BE49-F238E27FC236}">
                <a16:creationId xmlns:a16="http://schemas.microsoft.com/office/drawing/2014/main" id="{B3B908E2-EA98-4EC9-A3B9-E4671F92F716}"/>
              </a:ext>
            </a:extLst>
          </p:cNvPr>
          <p:cNvSpPr>
            <a:spLocks noChangeArrowheads="1"/>
          </p:cNvSpPr>
          <p:nvPr/>
        </p:nvSpPr>
        <p:spPr bwMode="auto">
          <a:xfrm>
            <a:off x="6112288" y="1861720"/>
            <a:ext cx="9863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200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kumimoji="0" lang="zh-TW" altLang="en-US" sz="200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cs typeface="Times New Roman" panose="02020603050405020304" pitchFamily="18" charset="0"/>
              </a:rPr>
              <a:t>一年</a:t>
            </a:r>
            <a:endParaRPr kumimoji="0" lang="zh-TW" altLang="en-US" sz="2000" i="0" u="none" strike="noStrike" cap="none" normalizeH="0" baseline="0" dirty="0">
              <a:ln>
                <a:noFill/>
              </a:ln>
              <a:solidFill>
                <a:srgbClr val="C00000"/>
              </a:solidFill>
              <a:effectLst/>
              <a:latin typeface="微軟正黑體" panose="020B0604030504040204" pitchFamily="34" charset="-120"/>
              <a:ea typeface="微軟正黑體" panose="020B0604030504040204" pitchFamily="34" charset="-120"/>
            </a:endParaRPr>
          </a:p>
        </p:txBody>
      </p:sp>
      <p:pic>
        <p:nvPicPr>
          <p:cNvPr id="17" name="圖片 16">
            <a:extLst>
              <a:ext uri="{FF2B5EF4-FFF2-40B4-BE49-F238E27FC236}">
                <a16:creationId xmlns:a16="http://schemas.microsoft.com/office/drawing/2014/main" id="{9357388A-874B-4D82-80EB-F8B6F8126FC7}"/>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4292" b="94421" l="4000" r="95556">
                        <a14:foregroundMark x1="79556" y1="4721" x2="79556" y2="4721"/>
                        <a14:foregroundMark x1="95556" y1="11159" x2="95556" y2="11159"/>
                        <a14:foregroundMark x1="90667" y1="11159" x2="90667" y2="11159"/>
                        <a14:foregroundMark x1="68444" y1="15021" x2="68444" y2="17597"/>
                        <a14:foregroundMark x1="7556" y1="49785" x2="7556" y2="49785"/>
                        <a14:foregroundMark x1="4000" y1="49356" x2="4000" y2="49356"/>
                        <a14:foregroundMark x1="53333" y1="94421" x2="53333" y2="94421"/>
                        <a14:foregroundMark x1="91556" y1="9013" x2="89778" y2="10730"/>
                      </a14:backgroundRemoval>
                    </a14:imgEffect>
                  </a14:imgLayer>
                </a14:imgProps>
              </a:ext>
              <a:ext uri="{28A0092B-C50C-407E-A947-70E740481C1C}">
                <a14:useLocalDpi xmlns:a14="http://schemas.microsoft.com/office/drawing/2010/main" val="0"/>
              </a:ext>
            </a:extLst>
          </a:blip>
          <a:stretch>
            <a:fillRect/>
          </a:stretch>
        </p:blipFill>
        <p:spPr>
          <a:xfrm>
            <a:off x="10841474" y="533530"/>
            <a:ext cx="767942" cy="795246"/>
          </a:xfrm>
          <a:prstGeom prst="rect">
            <a:avLst/>
          </a:prstGeom>
        </p:spPr>
      </p:pic>
      <p:sp>
        <p:nvSpPr>
          <p:cNvPr id="51" name="手繪多邊形: 圖案 50">
            <a:extLst>
              <a:ext uri="{FF2B5EF4-FFF2-40B4-BE49-F238E27FC236}">
                <a16:creationId xmlns:a16="http://schemas.microsoft.com/office/drawing/2014/main" id="{4E12DC49-5440-4355-8367-222B3646C8A5}"/>
              </a:ext>
            </a:extLst>
          </p:cNvPr>
          <p:cNvSpPr>
            <a:spLocks noChangeArrowheads="1"/>
          </p:cNvSpPr>
          <p:nvPr/>
        </p:nvSpPr>
        <p:spPr bwMode="auto">
          <a:xfrm>
            <a:off x="6195902" y="3622623"/>
            <a:ext cx="2412000" cy="1692000"/>
          </a:xfrm>
          <a:custGeom>
            <a:avLst/>
            <a:gdLst>
              <a:gd name="connsiteX0" fmla="*/ 763315 w 2943486"/>
              <a:gd name="connsiteY0" fmla="*/ 0 h 2220495"/>
              <a:gd name="connsiteX1" fmla="*/ 916001 w 2943486"/>
              <a:gd name="connsiteY1" fmla="*/ 250845 h 2220495"/>
              <a:gd name="connsiteX2" fmla="*/ 2615204 w 2943486"/>
              <a:gd name="connsiteY2" fmla="*/ 250845 h 2220495"/>
              <a:gd name="connsiteX3" fmla="*/ 2943486 w 2943486"/>
              <a:gd name="connsiteY3" fmla="*/ 579127 h 2220495"/>
              <a:gd name="connsiteX4" fmla="*/ 2943486 w 2943486"/>
              <a:gd name="connsiteY4" fmla="*/ 1892213 h 2220495"/>
              <a:gd name="connsiteX5" fmla="*/ 2615204 w 2943486"/>
              <a:gd name="connsiteY5" fmla="*/ 2220495 h 2220495"/>
              <a:gd name="connsiteX6" fmla="*/ 328282 w 2943486"/>
              <a:gd name="connsiteY6" fmla="*/ 2220495 h 2220495"/>
              <a:gd name="connsiteX7" fmla="*/ 0 w 2943486"/>
              <a:gd name="connsiteY7" fmla="*/ 1892213 h 2220495"/>
              <a:gd name="connsiteX8" fmla="*/ 0 w 2943486"/>
              <a:gd name="connsiteY8" fmla="*/ 579127 h 2220495"/>
              <a:gd name="connsiteX9" fmla="*/ 328282 w 2943486"/>
              <a:gd name="connsiteY9" fmla="*/ 250845 h 2220495"/>
              <a:gd name="connsiteX10" fmla="*/ 610629 w 2943486"/>
              <a:gd name="connsiteY10" fmla="*/ 250845 h 222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3486" h="2220495">
                <a:moveTo>
                  <a:pt x="763315" y="0"/>
                </a:moveTo>
                <a:lnTo>
                  <a:pt x="916001" y="250845"/>
                </a:lnTo>
                <a:lnTo>
                  <a:pt x="2615204" y="250845"/>
                </a:lnTo>
                <a:cubicBezTo>
                  <a:pt x="2796509" y="250845"/>
                  <a:pt x="2943486" y="397822"/>
                  <a:pt x="2943486" y="579127"/>
                </a:cubicBezTo>
                <a:lnTo>
                  <a:pt x="2943486" y="1892213"/>
                </a:lnTo>
                <a:cubicBezTo>
                  <a:pt x="2943486" y="2073518"/>
                  <a:pt x="2796509" y="2220495"/>
                  <a:pt x="2615204" y="2220495"/>
                </a:cubicBezTo>
                <a:lnTo>
                  <a:pt x="328282" y="2220495"/>
                </a:lnTo>
                <a:cubicBezTo>
                  <a:pt x="146977" y="2220495"/>
                  <a:pt x="0" y="2073518"/>
                  <a:pt x="0" y="1892213"/>
                </a:cubicBezTo>
                <a:lnTo>
                  <a:pt x="0" y="579127"/>
                </a:lnTo>
                <a:cubicBezTo>
                  <a:pt x="0" y="397822"/>
                  <a:pt x="146977" y="250845"/>
                  <a:pt x="328282" y="250845"/>
                </a:cubicBezTo>
                <a:lnTo>
                  <a:pt x="610629" y="250845"/>
                </a:lnTo>
                <a:close/>
              </a:path>
            </a:pathLst>
          </a:custGeom>
          <a:solidFill>
            <a:schemeClr val="accent5">
              <a:lumMod val="20000"/>
              <a:lumOff val="80000"/>
            </a:schemeClr>
          </a:solidFill>
          <a:ln w="19050">
            <a:solidFill>
              <a:schemeClr val="accent1">
                <a:lumMod val="60000"/>
                <a:lumOff val="40000"/>
              </a:schemeClr>
            </a:solidFill>
            <a:miter lim="800000"/>
            <a:headEnd/>
            <a:tailEnd/>
          </a:ln>
        </p:spPr>
        <p:txBody>
          <a:bodyPr vert="horz" wrap="square" lIns="0" tIns="0" rIns="0" bIns="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zh-TW" altLang="zh-TW" sz="2800" b="0" i="0" u="none" strike="noStrike" cap="none" normalizeH="0" baseline="0" dirty="0">
              <a:ln>
                <a:noFill/>
              </a:ln>
              <a:solidFill>
                <a:schemeClr val="accent1">
                  <a:lumMod val="50000"/>
                </a:schemeClr>
              </a:solidFill>
              <a:effectLst/>
              <a:latin typeface="微軟正黑體" panose="020B0604030504040204" pitchFamily="34" charset="-120"/>
              <a:ea typeface="微軟正黑體" panose="020B0604030504040204" pitchFamily="34" charset="-120"/>
            </a:endParaRPr>
          </a:p>
        </p:txBody>
      </p:sp>
      <p:sp>
        <p:nvSpPr>
          <p:cNvPr id="52" name="矩形 51">
            <a:extLst>
              <a:ext uri="{FF2B5EF4-FFF2-40B4-BE49-F238E27FC236}">
                <a16:creationId xmlns:a16="http://schemas.microsoft.com/office/drawing/2014/main" id="{7EAF9FFB-6A8F-4489-A513-D08EFCD36DAB}"/>
              </a:ext>
            </a:extLst>
          </p:cNvPr>
          <p:cNvSpPr/>
          <p:nvPr/>
        </p:nvSpPr>
        <p:spPr>
          <a:xfrm>
            <a:off x="6322437" y="3826422"/>
            <a:ext cx="1467068" cy="400110"/>
          </a:xfrm>
          <a:prstGeom prst="rect">
            <a:avLst/>
          </a:prstGeom>
        </p:spPr>
        <p:txBody>
          <a:bodyPr wrap="none">
            <a:spAutoFit/>
          </a:bodyPr>
          <a:lstStyle/>
          <a:p>
            <a:pPr lvl="0" algn="ctr" eaLnBrk="0" fontAlgn="base" hangingPunct="0">
              <a:spcBef>
                <a:spcPct val="0"/>
              </a:spcBef>
              <a:spcAft>
                <a:spcPct val="0"/>
              </a:spcAft>
            </a:pPr>
            <a:r>
              <a:rPr lang="zh-TW" altLang="zh-TW" sz="2000" b="1" dirty="0">
                <a:solidFill>
                  <a:schemeClr val="accent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分二類</a:t>
            </a:r>
            <a:r>
              <a:rPr lang="zh-TW" altLang="en-US" sz="2000" b="1" dirty="0">
                <a:solidFill>
                  <a:schemeClr val="accent1">
                    <a:lumMod val="50000"/>
                  </a:schemeClr>
                </a:solidFill>
                <a:latin typeface="微軟正黑體" panose="020B0604030504040204" pitchFamily="34" charset="-120"/>
                <a:ea typeface="微軟正黑體" panose="020B0604030504040204" pitchFamily="34" charset="-120"/>
                <a:cs typeface="Times New Roman" panose="02020603050405020304" pitchFamily="18" charset="0"/>
              </a:rPr>
              <a:t>標註</a:t>
            </a:r>
            <a:endParaRPr lang="zh-TW" altLang="zh-TW" sz="3200"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53" name="矩形: 圓角 52">
            <a:extLst>
              <a:ext uri="{FF2B5EF4-FFF2-40B4-BE49-F238E27FC236}">
                <a16:creationId xmlns:a16="http://schemas.microsoft.com/office/drawing/2014/main" id="{BE1F473E-1654-4DDE-9951-D9FF0DA059F0}"/>
              </a:ext>
            </a:extLst>
          </p:cNvPr>
          <p:cNvSpPr/>
          <p:nvPr/>
        </p:nvSpPr>
        <p:spPr>
          <a:xfrm>
            <a:off x="6277386" y="4192652"/>
            <a:ext cx="2255512" cy="489600"/>
          </a:xfrm>
          <a:prstGeom prst="roundRect">
            <a:avLst/>
          </a:prstGeom>
          <a:solidFill>
            <a:schemeClr val="accent1">
              <a:lumMod val="75000"/>
            </a:schemeClr>
          </a:solidFill>
        </p:spPr>
        <p:txBody>
          <a:bodyPr wrap="square" lIns="36000" tIns="36000" rIns="36000" bIns="36000">
            <a:spAutoFit/>
          </a:bodyPr>
          <a:lstStyle/>
          <a:p>
            <a:r>
              <a:rPr lang="zh-TW" altLang="en-US"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  </a:t>
            </a:r>
            <a:r>
              <a:rPr lang="zh-TW" altLang="en-US" sz="2000"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繳納</a:t>
            </a:r>
            <a:r>
              <a:rPr lang="zh-TW" altLang="en-US"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   </a:t>
            </a:r>
            <a:r>
              <a:rPr lang="en-US" altLang="zh-TW" sz="2400" b="1"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30,105</a:t>
            </a:r>
            <a:r>
              <a:rPr lang="zh-TW" altLang="en-US" sz="2800" dirty="0">
                <a:solidFill>
                  <a:schemeClr val="bg1"/>
                </a:solidFill>
                <a:latin typeface="Source Serif Pro Black" panose="02040903050405020204" pitchFamily="18" charset="0"/>
                <a:ea typeface="Source Serif Pro Black" panose="02040903050405020204" pitchFamily="18" charset="0"/>
                <a:cs typeface="標楷體" panose="03000509000000000000" pitchFamily="65" charset="-120"/>
              </a:rPr>
              <a:t> </a:t>
            </a:r>
            <a:r>
              <a:rPr lang="zh-TW" altLang="en-US" sz="2000" dirty="0">
                <a:solidFill>
                  <a:schemeClr val="bg1"/>
                </a:solidFill>
                <a:latin typeface="微軟正黑體" panose="020B0604030504040204" pitchFamily="34" charset="-120"/>
                <a:ea typeface="微軟正黑體" panose="020B0604030504040204" pitchFamily="34" charset="-120"/>
              </a:rPr>
              <a:t>筆</a:t>
            </a:r>
            <a:endParaRPr lang="zh-TW" altLang="en-US" dirty="0">
              <a:solidFill>
                <a:schemeClr val="bg1"/>
              </a:solidFill>
              <a:latin typeface="微軟正黑體" panose="020B0604030504040204" pitchFamily="34" charset="-120"/>
              <a:ea typeface="微軟正黑體" panose="020B0604030504040204" pitchFamily="34" charset="-120"/>
            </a:endParaRPr>
          </a:p>
        </p:txBody>
      </p:sp>
      <p:sp>
        <p:nvSpPr>
          <p:cNvPr id="54" name="矩形: 圓角 53">
            <a:extLst>
              <a:ext uri="{FF2B5EF4-FFF2-40B4-BE49-F238E27FC236}">
                <a16:creationId xmlns:a16="http://schemas.microsoft.com/office/drawing/2014/main" id="{24EDFB32-03B7-4B1C-A998-07E67D3C01C8}"/>
              </a:ext>
            </a:extLst>
          </p:cNvPr>
          <p:cNvSpPr/>
          <p:nvPr/>
        </p:nvSpPr>
        <p:spPr>
          <a:xfrm>
            <a:off x="6283707" y="4742519"/>
            <a:ext cx="2255512" cy="489060"/>
          </a:xfrm>
          <a:prstGeom prst="roundRect">
            <a:avLst/>
          </a:prstGeom>
          <a:solidFill>
            <a:schemeClr val="accent1">
              <a:lumMod val="75000"/>
            </a:schemeClr>
          </a:solidFill>
        </p:spPr>
        <p:txBody>
          <a:bodyPr wrap="none" lIns="36000" tIns="36000" rIns="36000" bIns="36000">
            <a:spAutoFit/>
          </a:bodyPr>
          <a:lstStyle/>
          <a:p>
            <a:r>
              <a:rPr lang="zh-TW" altLang="en-US" sz="2000"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不繳納 </a:t>
            </a:r>
            <a:r>
              <a:rPr lang="en-US" altLang="zh-TW" sz="2400" b="1" dirty="0">
                <a:solidFill>
                  <a:schemeClr val="bg1"/>
                </a:solidFill>
                <a:latin typeface="微軟正黑體" panose="020B0604030504040204" pitchFamily="34" charset="-120"/>
                <a:ea typeface="微軟正黑體" panose="020B0604030504040204" pitchFamily="34" charset="-120"/>
              </a:rPr>
              <a:t>17,622</a:t>
            </a:r>
            <a:r>
              <a:rPr lang="zh-TW" altLang="en-US"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 </a:t>
            </a:r>
            <a:r>
              <a:rPr lang="zh-TW" altLang="en-US" sz="2000" dirty="0">
                <a:solidFill>
                  <a:schemeClr val="bg1"/>
                </a:solidFill>
                <a:latin typeface="微軟正黑體" panose="020B0604030504040204" pitchFamily="34" charset="-120"/>
                <a:ea typeface="微軟正黑體" panose="020B0604030504040204" pitchFamily="34" charset="-120"/>
              </a:rPr>
              <a:t>筆</a:t>
            </a:r>
          </a:p>
        </p:txBody>
      </p:sp>
    </p:spTree>
    <p:extLst>
      <p:ext uri="{BB962C8B-B14F-4D97-AF65-F5344CB8AC3E}">
        <p14:creationId xmlns:p14="http://schemas.microsoft.com/office/powerpoint/2010/main" val="646134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AB47CE1A-558D-4F43-8E30-6C66B0E3A1A0}"/>
              </a:ext>
            </a:extLst>
          </p:cNvPr>
          <p:cNvSpPr>
            <a:spLocks noGrp="1"/>
          </p:cNvSpPr>
          <p:nvPr>
            <p:ph type="sldNum" sz="quarter" idx="12"/>
          </p:nvPr>
        </p:nvSpPr>
        <p:spPr/>
        <p:txBody>
          <a:bodyPr/>
          <a:lstStyle/>
          <a:p>
            <a:fld id="{FB3E9B49-1012-49AA-8081-ABB306612549}" type="slidenum">
              <a:rPr lang="zh-TW" altLang="en-US" smtClean="0"/>
              <a:pPr/>
              <a:t>17</a:t>
            </a:fld>
            <a:endParaRPr lang="zh-TW" altLang="en-US" dirty="0"/>
          </a:p>
        </p:txBody>
      </p:sp>
      <p:sp>
        <p:nvSpPr>
          <p:cNvPr id="7" name="矩形 6">
            <a:extLst>
              <a:ext uri="{FF2B5EF4-FFF2-40B4-BE49-F238E27FC236}">
                <a16:creationId xmlns:a16="http://schemas.microsoft.com/office/drawing/2014/main" id="{15FCF69B-A038-4CF7-BAC9-8C906626A081}"/>
              </a:ext>
            </a:extLst>
          </p:cNvPr>
          <p:cNvSpPr/>
          <p:nvPr/>
        </p:nvSpPr>
        <p:spPr>
          <a:xfrm>
            <a:off x="7612154" y="2363940"/>
            <a:ext cx="3239990" cy="584775"/>
          </a:xfrm>
          <a:prstGeom prst="rect">
            <a:avLst/>
          </a:prstGeom>
        </p:spPr>
        <p:txBody>
          <a:bodyPr wrap="none">
            <a:spAutoFit/>
          </a:bodyPr>
          <a:lstStyle/>
          <a:p>
            <a:r>
              <a:rPr lang="en-US" altLang="zh-TW"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02 </a:t>
            </a:r>
            <a:r>
              <a:rPr lang="zh-TW" altLang="en-US"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模型評估指標</a:t>
            </a:r>
          </a:p>
        </p:txBody>
      </p:sp>
      <p:sp>
        <p:nvSpPr>
          <p:cNvPr id="8" name="矩形 7">
            <a:extLst>
              <a:ext uri="{FF2B5EF4-FFF2-40B4-BE49-F238E27FC236}">
                <a16:creationId xmlns:a16="http://schemas.microsoft.com/office/drawing/2014/main" id="{94B58C0E-0187-45F4-91C4-1974C2D68F04}"/>
              </a:ext>
            </a:extLst>
          </p:cNvPr>
          <p:cNvSpPr/>
          <p:nvPr/>
        </p:nvSpPr>
        <p:spPr>
          <a:xfrm>
            <a:off x="7612154" y="3151208"/>
            <a:ext cx="3239990" cy="584775"/>
          </a:xfrm>
          <a:prstGeom prst="rect">
            <a:avLst/>
          </a:prstGeom>
        </p:spPr>
        <p:txBody>
          <a:bodyPr wrap="none">
            <a:spAutoFit/>
          </a:bodyPr>
          <a:lstStyle/>
          <a:p>
            <a:r>
              <a:rPr lang="en-US" altLang="zh-TW"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03 </a:t>
            </a:r>
            <a:r>
              <a:rPr lang="zh-TW" altLang="en-US"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建立預測模型</a:t>
            </a:r>
          </a:p>
        </p:txBody>
      </p:sp>
      <p:sp>
        <p:nvSpPr>
          <p:cNvPr id="11" name="文字方塊 10">
            <a:extLst>
              <a:ext uri="{FF2B5EF4-FFF2-40B4-BE49-F238E27FC236}">
                <a16:creationId xmlns:a16="http://schemas.microsoft.com/office/drawing/2014/main" id="{4E16C1E2-B04D-489A-89F0-CCDA65068929}"/>
              </a:ext>
            </a:extLst>
          </p:cNvPr>
          <p:cNvSpPr txBox="1"/>
          <p:nvPr/>
        </p:nvSpPr>
        <p:spPr>
          <a:xfrm>
            <a:off x="652404" y="2890048"/>
            <a:ext cx="6959750" cy="1021556"/>
          </a:xfrm>
          <a:prstGeom prst="roundRect">
            <a:avLst/>
          </a:prstGeom>
          <a:noFill/>
        </p:spPr>
        <p:txBody>
          <a:bodyPr wrap="square" rtlCol="0">
            <a:spAutoFit/>
          </a:bodyPr>
          <a:lstStyle/>
          <a:p>
            <a:r>
              <a:rPr lang="en-US" altLang="zh-TW" sz="54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Ch4 </a:t>
            </a:r>
            <a:r>
              <a:rPr lang="zh-TW" altLang="en-US" sz="54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研究結果與分析</a:t>
            </a:r>
          </a:p>
        </p:txBody>
      </p:sp>
      <p:sp>
        <p:nvSpPr>
          <p:cNvPr id="10" name="矩形 9">
            <a:extLst>
              <a:ext uri="{FF2B5EF4-FFF2-40B4-BE49-F238E27FC236}">
                <a16:creationId xmlns:a16="http://schemas.microsoft.com/office/drawing/2014/main" id="{E3BDD875-E1A0-40D6-9AE4-014DF0D5EAE3}"/>
              </a:ext>
            </a:extLst>
          </p:cNvPr>
          <p:cNvSpPr/>
          <p:nvPr/>
        </p:nvSpPr>
        <p:spPr>
          <a:xfrm>
            <a:off x="7612154" y="3938476"/>
            <a:ext cx="2419252" cy="584775"/>
          </a:xfrm>
          <a:prstGeom prst="rect">
            <a:avLst/>
          </a:prstGeom>
        </p:spPr>
        <p:txBody>
          <a:bodyPr wrap="none">
            <a:spAutoFit/>
          </a:bodyPr>
          <a:lstStyle/>
          <a:p>
            <a:r>
              <a:rPr lang="en-US" altLang="zh-TW"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04 </a:t>
            </a:r>
            <a:r>
              <a:rPr lang="zh-TW" altLang="en-US"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模型驗證</a:t>
            </a:r>
          </a:p>
        </p:txBody>
      </p:sp>
      <p:pic>
        <p:nvPicPr>
          <p:cNvPr id="12" name="圖片 11">
            <a:extLst>
              <a:ext uri="{FF2B5EF4-FFF2-40B4-BE49-F238E27FC236}">
                <a16:creationId xmlns:a16="http://schemas.microsoft.com/office/drawing/2014/main" id="{90C8CDFB-B1E4-4E54-8041-C0636B2E8DD1}"/>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7965" b="95133" l="8943" r="95122">
                        <a14:foregroundMark x1="31301" y1="14159" x2="32114" y2="62832"/>
                        <a14:foregroundMark x1="35366" y1="74779" x2="35366" y2="74779"/>
                        <a14:foregroundMark x1="46341" y1="63717" x2="45935" y2="76549"/>
                        <a14:foregroundMark x1="90650" y1="13717" x2="81707" y2="55310"/>
                        <a14:foregroundMark x1="9350" y1="57965" x2="9350" y2="65929"/>
                        <a14:foregroundMark x1="9350" y1="95133" x2="9350" y2="95133"/>
                        <a14:foregroundMark x1="21951" y1="95133" x2="21951" y2="95133"/>
                        <a14:foregroundMark x1="34553" y1="95133" x2="34553" y2="95133"/>
                        <a14:foregroundMark x1="48374" y1="93805" x2="48374" y2="93805"/>
                        <a14:foregroundMark x1="46341" y1="94248" x2="46341" y2="94248"/>
                        <a14:foregroundMark x1="30488" y1="75664" x2="30488" y2="75664"/>
                        <a14:foregroundMark x1="30488" y1="74779" x2="30488" y2="78761"/>
                        <a14:foregroundMark x1="42683" y1="70354" x2="42683" y2="77434"/>
                        <a14:foregroundMark x1="23577" y1="11947" x2="89024" y2="15044"/>
                        <a14:foregroundMark x1="93496" y1="11947" x2="93496" y2="40265"/>
                        <a14:foregroundMark x1="89837" y1="9292" x2="49187" y2="15044"/>
                        <a14:foregroundMark x1="40650" y1="10177" x2="56911" y2="10619"/>
                        <a14:foregroundMark x1="26829" y1="8407" x2="76016" y2="9292"/>
                        <a14:foregroundMark x1="95528" y1="14159" x2="95528" y2="14159"/>
                        <a14:foregroundMark x1="60976" y1="19027" x2="60976" y2="39381"/>
                        <a14:foregroundMark x1="8943" y1="72566" x2="10163" y2="81416"/>
                      </a14:backgroundRemoval>
                    </a14:imgEffect>
                  </a14:imgLayer>
                </a14:imgProps>
              </a:ext>
              <a:ext uri="{28A0092B-C50C-407E-A947-70E740481C1C}">
                <a14:useLocalDpi xmlns:a14="http://schemas.microsoft.com/office/drawing/2010/main" val="0"/>
              </a:ext>
            </a:extLst>
          </a:blip>
          <a:stretch>
            <a:fillRect/>
          </a:stretch>
        </p:blipFill>
        <p:spPr>
          <a:xfrm>
            <a:off x="10530100" y="621494"/>
            <a:ext cx="1000764" cy="919401"/>
          </a:xfrm>
          <a:prstGeom prst="rect">
            <a:avLst/>
          </a:prstGeom>
        </p:spPr>
      </p:pic>
      <p:sp>
        <p:nvSpPr>
          <p:cNvPr id="9" name="矩形 8">
            <a:extLst>
              <a:ext uri="{FF2B5EF4-FFF2-40B4-BE49-F238E27FC236}">
                <a16:creationId xmlns:a16="http://schemas.microsoft.com/office/drawing/2014/main" id="{A26EBE00-E046-43E2-AB2B-6D2E747D45D8}"/>
              </a:ext>
            </a:extLst>
          </p:cNvPr>
          <p:cNvSpPr/>
          <p:nvPr/>
        </p:nvSpPr>
        <p:spPr>
          <a:xfrm>
            <a:off x="7612154" y="1576672"/>
            <a:ext cx="2829621" cy="584775"/>
          </a:xfrm>
          <a:prstGeom prst="rect">
            <a:avLst/>
          </a:prstGeom>
        </p:spPr>
        <p:txBody>
          <a:bodyPr wrap="none">
            <a:spAutoFit/>
          </a:bodyPr>
          <a:lstStyle/>
          <a:p>
            <a:r>
              <a:rPr lang="en-US" altLang="zh-TW"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01 </a:t>
            </a:r>
            <a:r>
              <a:rPr lang="zh-TW" altLang="en-US"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資料前處理</a:t>
            </a:r>
          </a:p>
        </p:txBody>
      </p:sp>
      <p:sp>
        <p:nvSpPr>
          <p:cNvPr id="13" name="矩形 12">
            <a:extLst>
              <a:ext uri="{FF2B5EF4-FFF2-40B4-BE49-F238E27FC236}">
                <a16:creationId xmlns:a16="http://schemas.microsoft.com/office/drawing/2014/main" id="{ED4A43EB-80A1-4F6D-99CE-C00A8E6A6983}"/>
              </a:ext>
            </a:extLst>
          </p:cNvPr>
          <p:cNvSpPr/>
          <p:nvPr/>
        </p:nvSpPr>
        <p:spPr>
          <a:xfrm>
            <a:off x="7612154" y="4725744"/>
            <a:ext cx="2419252" cy="584775"/>
          </a:xfrm>
          <a:prstGeom prst="rect">
            <a:avLst/>
          </a:prstGeom>
        </p:spPr>
        <p:txBody>
          <a:bodyPr wrap="none">
            <a:spAutoFit/>
          </a:bodyPr>
          <a:lstStyle/>
          <a:p>
            <a:r>
              <a:rPr lang="en-US" altLang="zh-TW"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05 </a:t>
            </a:r>
            <a:r>
              <a:rPr lang="zh-TW" altLang="en-US"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預期效益</a:t>
            </a:r>
          </a:p>
        </p:txBody>
      </p:sp>
    </p:spTree>
    <p:extLst>
      <p:ext uri="{BB962C8B-B14F-4D97-AF65-F5344CB8AC3E}">
        <p14:creationId xmlns:p14="http://schemas.microsoft.com/office/powerpoint/2010/main" val="1880233306"/>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CCC627D-25C8-4544-9D5E-6BE4EFDC2C31}"/>
              </a:ext>
            </a:extLst>
          </p:cNvPr>
          <p:cNvSpPr>
            <a:spLocks noGrp="1"/>
          </p:cNvSpPr>
          <p:nvPr>
            <p:ph type="sldNum" sz="quarter" idx="12"/>
          </p:nvPr>
        </p:nvSpPr>
        <p:spPr/>
        <p:txBody>
          <a:bodyPr/>
          <a:lstStyle/>
          <a:p>
            <a:fld id="{FB3E9B49-1012-49AA-8081-ABB306612549}" type="slidenum">
              <a:rPr lang="zh-TW" altLang="en-US" smtClean="0"/>
              <a:pPr/>
              <a:t>18</a:t>
            </a:fld>
            <a:endParaRPr lang="zh-TW" altLang="en-US" dirty="0"/>
          </a:p>
        </p:txBody>
      </p:sp>
      <p:sp>
        <p:nvSpPr>
          <p:cNvPr id="6" name="矩形 5">
            <a:extLst>
              <a:ext uri="{FF2B5EF4-FFF2-40B4-BE49-F238E27FC236}">
                <a16:creationId xmlns:a16="http://schemas.microsoft.com/office/drawing/2014/main" id="{F83C1816-16F2-46A1-B938-FACFBBCFC00D}"/>
              </a:ext>
            </a:extLst>
          </p:cNvPr>
          <p:cNvSpPr/>
          <p:nvPr/>
        </p:nvSpPr>
        <p:spPr>
          <a:xfrm>
            <a:off x="-1" y="1"/>
            <a:ext cx="822957" cy="8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Ch1</a:t>
            </a:r>
          </a:p>
          <a:p>
            <a:pPr algn="ctr"/>
            <a:r>
              <a:rPr lang="zh-TW" altLang="en-US" sz="2000" dirty="0">
                <a:solidFill>
                  <a:schemeClr val="bg1"/>
                </a:solidFill>
                <a:latin typeface="微軟正黑體" panose="020B0604030504040204" pitchFamily="34" charset="-120"/>
                <a:ea typeface="微軟正黑體" panose="020B0604030504040204" pitchFamily="34" charset="-120"/>
              </a:rPr>
              <a:t>緒論</a:t>
            </a:r>
          </a:p>
        </p:txBody>
      </p:sp>
      <p:sp>
        <p:nvSpPr>
          <p:cNvPr id="42" name="矩形 41">
            <a:extLst>
              <a:ext uri="{FF2B5EF4-FFF2-40B4-BE49-F238E27FC236}">
                <a16:creationId xmlns:a16="http://schemas.microsoft.com/office/drawing/2014/main" id="{97A64C64-E08A-42A2-9F0A-E15F15DD05F4}"/>
              </a:ext>
            </a:extLst>
          </p:cNvPr>
          <p:cNvSpPr/>
          <p:nvPr/>
        </p:nvSpPr>
        <p:spPr>
          <a:xfrm>
            <a:off x="-1" y="931153"/>
            <a:ext cx="822957" cy="108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Ch2</a:t>
            </a:r>
          </a:p>
          <a:p>
            <a:pPr algn="ctr"/>
            <a:r>
              <a:rPr lang="zh-TW" altLang="en-US" sz="2000" dirty="0">
                <a:solidFill>
                  <a:schemeClr val="bg1"/>
                </a:solidFill>
                <a:latin typeface="微軟正黑體" panose="020B0604030504040204" pitchFamily="34" charset="-120"/>
                <a:ea typeface="微軟正黑體" panose="020B0604030504040204" pitchFamily="34" charset="-120"/>
              </a:rPr>
              <a:t>文獻探討</a:t>
            </a:r>
          </a:p>
        </p:txBody>
      </p:sp>
      <p:sp>
        <p:nvSpPr>
          <p:cNvPr id="43" name="矩形 42">
            <a:extLst>
              <a:ext uri="{FF2B5EF4-FFF2-40B4-BE49-F238E27FC236}">
                <a16:creationId xmlns:a16="http://schemas.microsoft.com/office/drawing/2014/main" id="{50E141D7-F9E3-4DEC-894A-2CB8760CB185}"/>
              </a:ext>
            </a:extLst>
          </p:cNvPr>
          <p:cNvSpPr/>
          <p:nvPr/>
        </p:nvSpPr>
        <p:spPr>
          <a:xfrm>
            <a:off x="-1" y="2114305"/>
            <a:ext cx="822957" cy="108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Ch3</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研究方法</a:t>
            </a:r>
          </a:p>
        </p:txBody>
      </p:sp>
      <p:sp>
        <p:nvSpPr>
          <p:cNvPr id="44" name="矩形 43">
            <a:extLst>
              <a:ext uri="{FF2B5EF4-FFF2-40B4-BE49-F238E27FC236}">
                <a16:creationId xmlns:a16="http://schemas.microsoft.com/office/drawing/2014/main" id="{BFC04A66-A772-4BFD-A7E2-BF950362F7A0}"/>
              </a:ext>
            </a:extLst>
          </p:cNvPr>
          <p:cNvSpPr/>
          <p:nvPr/>
        </p:nvSpPr>
        <p:spPr>
          <a:xfrm>
            <a:off x="-1" y="3297457"/>
            <a:ext cx="822957" cy="17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Ch4</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研究結果與分析</a:t>
            </a:r>
          </a:p>
        </p:txBody>
      </p:sp>
      <p:sp>
        <p:nvSpPr>
          <p:cNvPr id="45" name="矩形 44">
            <a:extLst>
              <a:ext uri="{FF2B5EF4-FFF2-40B4-BE49-F238E27FC236}">
                <a16:creationId xmlns:a16="http://schemas.microsoft.com/office/drawing/2014/main" id="{0F4F96A3-081C-4341-8537-21349E169160}"/>
              </a:ext>
            </a:extLst>
          </p:cNvPr>
          <p:cNvSpPr/>
          <p:nvPr/>
        </p:nvSpPr>
        <p:spPr>
          <a:xfrm>
            <a:off x="0" y="5128607"/>
            <a:ext cx="822957" cy="17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Ch5</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研究結論與建議</a:t>
            </a:r>
          </a:p>
        </p:txBody>
      </p:sp>
      <p:sp>
        <p:nvSpPr>
          <p:cNvPr id="47" name="文字方塊 46">
            <a:extLst>
              <a:ext uri="{FF2B5EF4-FFF2-40B4-BE49-F238E27FC236}">
                <a16:creationId xmlns:a16="http://schemas.microsoft.com/office/drawing/2014/main" id="{039D3ADA-2E6B-479A-9940-9E493FD671C8}"/>
              </a:ext>
            </a:extLst>
          </p:cNvPr>
          <p:cNvSpPr txBox="1"/>
          <p:nvPr/>
        </p:nvSpPr>
        <p:spPr>
          <a:xfrm>
            <a:off x="1086787" y="168958"/>
            <a:ext cx="4683818" cy="707886"/>
          </a:xfrm>
          <a:prstGeom prst="rect">
            <a:avLst/>
          </a:prstGeom>
          <a:noFill/>
        </p:spPr>
        <p:txBody>
          <a:bodyPr wrap="square" rtlCol="0">
            <a:spAutoFit/>
          </a:bodyPr>
          <a:lstStyle/>
          <a:p>
            <a:r>
              <a:rPr lang="en-US" altLang="zh-TW"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01 </a:t>
            </a:r>
            <a:r>
              <a:rPr lang="zh-TW" altLang="en-US"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資料前處理</a:t>
            </a:r>
          </a:p>
        </p:txBody>
      </p:sp>
      <p:grpSp>
        <p:nvGrpSpPr>
          <p:cNvPr id="61" name="群組 60">
            <a:extLst>
              <a:ext uri="{FF2B5EF4-FFF2-40B4-BE49-F238E27FC236}">
                <a16:creationId xmlns:a16="http://schemas.microsoft.com/office/drawing/2014/main" id="{B3F6B308-DC2E-43E2-A63F-28A27CAC5498}"/>
              </a:ext>
            </a:extLst>
          </p:cNvPr>
          <p:cNvGrpSpPr/>
          <p:nvPr/>
        </p:nvGrpSpPr>
        <p:grpSpPr>
          <a:xfrm>
            <a:off x="1617394" y="1476030"/>
            <a:ext cx="5553162" cy="844286"/>
            <a:chOff x="1762964" y="746080"/>
            <a:chExt cx="5553162" cy="844286"/>
          </a:xfrm>
        </p:grpSpPr>
        <p:sp>
          <p:nvSpPr>
            <p:cNvPr id="62" name="矩形 61">
              <a:extLst>
                <a:ext uri="{FF2B5EF4-FFF2-40B4-BE49-F238E27FC236}">
                  <a16:creationId xmlns:a16="http://schemas.microsoft.com/office/drawing/2014/main" id="{7848DAE1-40DE-45C8-B5F1-64C5B7155E78}"/>
                </a:ext>
              </a:extLst>
            </p:cNvPr>
            <p:cNvSpPr/>
            <p:nvPr/>
          </p:nvSpPr>
          <p:spPr>
            <a:xfrm>
              <a:off x="2242225" y="1034516"/>
              <a:ext cx="4608000" cy="21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 name="矩形 78">
              <a:extLst>
                <a:ext uri="{FF2B5EF4-FFF2-40B4-BE49-F238E27FC236}">
                  <a16:creationId xmlns:a16="http://schemas.microsoft.com/office/drawing/2014/main" id="{A4270922-6285-4A34-AD2B-5BE31BA34945}"/>
                </a:ext>
              </a:extLst>
            </p:cNvPr>
            <p:cNvSpPr/>
            <p:nvPr/>
          </p:nvSpPr>
          <p:spPr>
            <a:xfrm>
              <a:off x="2156459" y="779832"/>
              <a:ext cx="4801314" cy="553998"/>
            </a:xfrm>
            <a:prstGeom prst="rect">
              <a:avLst/>
            </a:prstGeom>
            <a:noFill/>
          </p:spPr>
          <p:txBody>
            <a:bodyPr wrap="square" rtlCol="0">
              <a:spAutoFit/>
            </a:bodyPr>
            <a:lstStyle/>
            <a:p>
              <a:pPr>
                <a:lnSpc>
                  <a:spcPct val="150000"/>
                </a:lnSpc>
              </a:pPr>
              <a:r>
                <a:rPr lang="zh-TW" altLang="zh-TW" sz="2000" b="1" dirty="0">
                  <a:solidFill>
                    <a:schemeClr val="accent1">
                      <a:lumMod val="75000"/>
                    </a:schemeClr>
                  </a:solidFill>
                  <a:latin typeface="微軟正黑體" panose="020B0604030504040204" pitchFamily="34" charset="-120"/>
                  <a:ea typeface="微軟正黑體" panose="020B0604030504040204" pitchFamily="34" charset="-120"/>
                </a:rPr>
                <a:t>有高品質的資料，才有高品質的探勘結果</a:t>
              </a:r>
              <a:endParaRPr lang="zh-TW" altLang="en-US" sz="2000" b="1"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80" name="矩形 79">
              <a:extLst>
                <a:ext uri="{FF2B5EF4-FFF2-40B4-BE49-F238E27FC236}">
                  <a16:creationId xmlns:a16="http://schemas.microsoft.com/office/drawing/2014/main" id="{EE816198-C3EF-45A0-8471-D015DC0E80BA}"/>
                </a:ext>
              </a:extLst>
            </p:cNvPr>
            <p:cNvSpPr/>
            <p:nvPr/>
          </p:nvSpPr>
          <p:spPr>
            <a:xfrm>
              <a:off x="5074029" y="1251812"/>
              <a:ext cx="1816523" cy="338554"/>
            </a:xfrm>
            <a:prstGeom prst="rect">
              <a:avLst/>
            </a:prstGeom>
          </p:spPr>
          <p:txBody>
            <a:bodyPr wrap="none">
              <a:spAutoFit/>
            </a:bodyPr>
            <a:lstStyle/>
            <a:p>
              <a:r>
                <a:rPr lang="en-US" altLang="zh-TW" sz="1600" dirty="0">
                  <a:solidFill>
                    <a:schemeClr val="accent1">
                      <a:lumMod val="75000"/>
                    </a:schemeClr>
                  </a:solidFill>
                  <a:latin typeface="微軟正黑體" panose="020B0604030504040204" pitchFamily="34" charset="-120"/>
                  <a:ea typeface="微軟正黑體" panose="020B0604030504040204" pitchFamily="34" charset="-120"/>
                </a:rPr>
                <a:t>(</a:t>
              </a:r>
              <a:r>
                <a:rPr lang="zh-TW" altLang="zh-TW" sz="1600" dirty="0">
                  <a:solidFill>
                    <a:schemeClr val="accent1">
                      <a:lumMod val="75000"/>
                    </a:schemeClr>
                  </a:solidFill>
                  <a:latin typeface="微軟正黑體" panose="020B0604030504040204" pitchFamily="34" charset="-120"/>
                  <a:ea typeface="微軟正黑體" panose="020B0604030504040204" pitchFamily="34" charset="-120"/>
                </a:rPr>
                <a:t>曾憲雄等，</a:t>
              </a:r>
              <a:r>
                <a:rPr lang="en-US" altLang="zh-TW" sz="1600" dirty="0">
                  <a:solidFill>
                    <a:schemeClr val="accent1">
                      <a:lumMod val="75000"/>
                    </a:schemeClr>
                  </a:solidFill>
                  <a:latin typeface="微軟正黑體" panose="020B0604030504040204" pitchFamily="34" charset="-120"/>
                  <a:ea typeface="微軟正黑體" panose="020B0604030504040204" pitchFamily="34" charset="-120"/>
                </a:rPr>
                <a:t>2005)</a:t>
              </a:r>
              <a:endParaRPr lang="zh-TW" altLang="en-US" sz="1600" dirty="0">
                <a:solidFill>
                  <a:schemeClr val="accent1">
                    <a:lumMod val="75000"/>
                  </a:schemeClr>
                </a:solidFill>
                <a:latin typeface="微軟正黑體" panose="020B0604030504040204" pitchFamily="34" charset="-120"/>
                <a:ea typeface="微軟正黑體" panose="020B0604030504040204" pitchFamily="34" charset="-120"/>
              </a:endParaRPr>
            </a:p>
          </p:txBody>
        </p:sp>
        <p:pic>
          <p:nvPicPr>
            <p:cNvPr id="81" name="圖片 80">
              <a:extLst>
                <a:ext uri="{FF2B5EF4-FFF2-40B4-BE49-F238E27FC236}">
                  <a16:creationId xmlns:a16="http://schemas.microsoft.com/office/drawing/2014/main" id="{74A26F0A-058C-42FF-B90A-3DC5269FB83D}"/>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7778" b="93889" l="5417" r="94583">
                          <a14:foregroundMark x1="20417" y1="32222" x2="20417" y2="32222"/>
                          <a14:foregroundMark x1="19167" y1="18889" x2="16250" y2="35556"/>
                          <a14:foregroundMark x1="28750" y1="21111" x2="30833" y2="37778"/>
                          <a14:foregroundMark x1="36250" y1="39444" x2="30417" y2="62778"/>
                          <a14:foregroundMark x1="12500" y1="16111" x2="11667" y2="32778"/>
                          <a14:foregroundMark x1="24167" y1="16667" x2="20000" y2="34444"/>
                          <a14:foregroundMark x1="9583" y1="10000" x2="7917" y2="39444"/>
                          <a14:foregroundMark x1="77500" y1="18889" x2="72500" y2="34444"/>
                          <a14:foregroundMark x1="87083" y1="13889" x2="90833" y2="36111"/>
                          <a14:foregroundMark x1="90000" y1="48333" x2="88750" y2="61111"/>
                          <a14:foregroundMark x1="85833" y1="73333" x2="80417" y2="81111"/>
                          <a14:foregroundMark x1="63750" y1="94444" x2="63750" y2="94444"/>
                          <a14:foregroundMark x1="7083" y1="86667" x2="6250" y2="92778"/>
                          <a14:foregroundMark x1="5833" y1="7778" x2="5417" y2="10556"/>
                          <a14:foregroundMark x1="94583" y1="7778" x2="94167" y2="11667"/>
                        </a14:backgroundRemoval>
                      </a14:imgEffect>
                    </a14:imgLayer>
                  </a14:imgProps>
                </a:ext>
                <a:ext uri="{28A0092B-C50C-407E-A947-70E740481C1C}">
                  <a14:useLocalDpi xmlns:a14="http://schemas.microsoft.com/office/drawing/2010/main" val="0"/>
                </a:ext>
              </a:extLst>
            </a:blip>
            <a:stretch>
              <a:fillRect/>
            </a:stretch>
          </p:blipFill>
          <p:spPr>
            <a:xfrm>
              <a:off x="6930879" y="1075058"/>
              <a:ext cx="385247" cy="274270"/>
            </a:xfrm>
            <a:prstGeom prst="rect">
              <a:avLst/>
            </a:prstGeom>
            <a:effectLst>
              <a:innerShdw blurRad="63500" dist="2540000" dir="13500000">
                <a:schemeClr val="accent1">
                  <a:lumMod val="75000"/>
                </a:schemeClr>
              </a:innerShdw>
            </a:effectLst>
          </p:spPr>
        </p:pic>
        <p:pic>
          <p:nvPicPr>
            <p:cNvPr id="82" name="圖片 81">
              <a:extLst>
                <a:ext uri="{FF2B5EF4-FFF2-40B4-BE49-F238E27FC236}">
                  <a16:creationId xmlns:a16="http://schemas.microsoft.com/office/drawing/2014/main" id="{960AAD5C-AEED-4B6C-A879-00C0544055C2}"/>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7778" b="93889" l="5417" r="94583">
                          <a14:foregroundMark x1="20417" y1="32222" x2="20417" y2="32222"/>
                          <a14:foregroundMark x1="19167" y1="18889" x2="16250" y2="35556"/>
                          <a14:foregroundMark x1="28750" y1="21111" x2="30833" y2="37778"/>
                          <a14:foregroundMark x1="36250" y1="39444" x2="30417" y2="62778"/>
                          <a14:foregroundMark x1="12500" y1="16111" x2="11667" y2="32778"/>
                          <a14:foregroundMark x1="24167" y1="16667" x2="20000" y2="34444"/>
                          <a14:foregroundMark x1="9583" y1="10000" x2="7917" y2="39444"/>
                          <a14:foregroundMark x1="77500" y1="18889" x2="72500" y2="34444"/>
                          <a14:foregroundMark x1="87083" y1="13889" x2="90833" y2="36111"/>
                          <a14:foregroundMark x1="90000" y1="48333" x2="88750" y2="61111"/>
                          <a14:foregroundMark x1="85833" y1="73333" x2="80417" y2="81111"/>
                          <a14:foregroundMark x1="63750" y1="94444" x2="63750" y2="94444"/>
                          <a14:foregroundMark x1="7083" y1="86667" x2="6250" y2="92778"/>
                          <a14:foregroundMark x1="5833" y1="7778" x2="5417" y2="10556"/>
                          <a14:foregroundMark x1="94583" y1="7778" x2="94167" y2="11667"/>
                        </a14:backgroundRemoval>
                      </a14:imgEffect>
                    </a14:imgLayer>
                  </a14:imgProps>
                </a:ext>
                <a:ext uri="{28A0092B-C50C-407E-A947-70E740481C1C}">
                  <a14:useLocalDpi xmlns:a14="http://schemas.microsoft.com/office/drawing/2010/main" val="0"/>
                </a:ext>
              </a:extLst>
            </a:blip>
            <a:stretch>
              <a:fillRect/>
            </a:stretch>
          </p:blipFill>
          <p:spPr>
            <a:xfrm flipH="1" flipV="1">
              <a:off x="1762964" y="746080"/>
              <a:ext cx="385247" cy="274270"/>
            </a:xfrm>
            <a:prstGeom prst="rect">
              <a:avLst/>
            </a:prstGeom>
            <a:effectLst>
              <a:innerShdw blurRad="63500" dist="2540000" dir="13500000">
                <a:schemeClr val="accent1">
                  <a:lumMod val="75000"/>
                </a:schemeClr>
              </a:innerShdw>
            </a:effectLst>
          </p:spPr>
        </p:pic>
      </p:grpSp>
      <p:grpSp>
        <p:nvGrpSpPr>
          <p:cNvPr id="83" name="群組 82">
            <a:extLst>
              <a:ext uri="{FF2B5EF4-FFF2-40B4-BE49-F238E27FC236}">
                <a16:creationId xmlns:a16="http://schemas.microsoft.com/office/drawing/2014/main" id="{42066397-A2DD-4DE9-B53A-3E4567AADA81}"/>
              </a:ext>
            </a:extLst>
          </p:cNvPr>
          <p:cNvGrpSpPr/>
          <p:nvPr/>
        </p:nvGrpSpPr>
        <p:grpSpPr>
          <a:xfrm>
            <a:off x="2658923" y="3386632"/>
            <a:ext cx="7137524" cy="1126968"/>
            <a:chOff x="3785795" y="2946612"/>
            <a:chExt cx="7137524" cy="1126968"/>
          </a:xfrm>
        </p:grpSpPr>
        <p:sp>
          <p:nvSpPr>
            <p:cNvPr id="84" name="橢圓 83">
              <a:extLst>
                <a:ext uri="{FF2B5EF4-FFF2-40B4-BE49-F238E27FC236}">
                  <a16:creationId xmlns:a16="http://schemas.microsoft.com/office/drawing/2014/main" id="{A6043DAD-441C-4DA4-8489-2DA149623F39}"/>
                </a:ext>
              </a:extLst>
            </p:cNvPr>
            <p:cNvSpPr/>
            <p:nvPr/>
          </p:nvSpPr>
          <p:spPr>
            <a:xfrm>
              <a:off x="6989367" y="2946612"/>
              <a:ext cx="1548000" cy="865584"/>
            </a:xfrm>
            <a:prstGeom prst="ellipse">
              <a:avLst/>
            </a:prstGeom>
            <a:solidFill>
              <a:srgbClr val="F4D4D7"/>
            </a:solidFill>
            <a:ln>
              <a:solidFill>
                <a:srgbClr val="CF4B57"/>
              </a:solidFill>
            </a:ln>
          </p:spPr>
          <p:txBody>
            <a:bodyPr wrap="square" lIns="0" tIns="0" rIns="0" bIns="0">
              <a:spAutoFit/>
            </a:bodyPr>
            <a:lstStyle/>
            <a:p>
              <a:pPr algn="ctr"/>
              <a:r>
                <a:rPr lang="zh-TW" altLang="en-US" sz="2000" b="1" dirty="0">
                  <a:solidFill>
                    <a:srgbClr val="CF4B57"/>
                  </a:solidFill>
                  <a:latin typeface="微軟正黑體" panose="020B0604030504040204" pitchFamily="34" charset="-120"/>
                  <a:ea typeface="微軟正黑體" panose="020B0604030504040204" pitchFamily="34" charset="-120"/>
                  <a:cs typeface="標楷體" panose="03000509000000000000" pitchFamily="65" charset="-120"/>
                </a:rPr>
                <a:t>剔除後</a:t>
              </a:r>
              <a:r>
                <a:rPr lang="en-US" altLang="zh-TW" sz="2000" b="1" dirty="0">
                  <a:solidFill>
                    <a:srgbClr val="CF4B57"/>
                  </a:solidFill>
                  <a:latin typeface="微軟正黑體" panose="020B0604030504040204" pitchFamily="34" charset="-120"/>
                  <a:ea typeface="微軟正黑體" panose="020B0604030504040204" pitchFamily="34" charset="-120"/>
                  <a:cs typeface="標楷體" panose="03000509000000000000" pitchFamily="65" charset="-120"/>
                </a:rPr>
                <a:t>37,061</a:t>
              </a:r>
              <a:r>
                <a:rPr lang="zh-TW" altLang="zh-TW" sz="2000" b="1" dirty="0">
                  <a:solidFill>
                    <a:srgbClr val="CF4B57"/>
                  </a:solidFill>
                  <a:latin typeface="微軟正黑體" panose="020B0604030504040204" pitchFamily="34" charset="-120"/>
                  <a:ea typeface="微軟正黑體" panose="020B0604030504040204" pitchFamily="34" charset="-120"/>
                  <a:cs typeface="標楷體" panose="03000509000000000000" pitchFamily="65" charset="-120"/>
                </a:rPr>
                <a:t>筆</a:t>
              </a:r>
              <a:endParaRPr lang="zh-TW" altLang="en-US" sz="2000" b="1" dirty="0">
                <a:solidFill>
                  <a:srgbClr val="CF4B57"/>
                </a:solidFill>
              </a:endParaRPr>
            </a:p>
          </p:txBody>
        </p:sp>
        <p:sp>
          <p:nvSpPr>
            <p:cNvPr id="85" name="橢圓 84">
              <a:extLst>
                <a:ext uri="{FF2B5EF4-FFF2-40B4-BE49-F238E27FC236}">
                  <a16:creationId xmlns:a16="http://schemas.microsoft.com/office/drawing/2014/main" id="{E2DC4DCA-7855-4280-83B2-CFEF8B395701}"/>
                </a:ext>
              </a:extLst>
            </p:cNvPr>
            <p:cNvSpPr/>
            <p:nvPr/>
          </p:nvSpPr>
          <p:spPr>
            <a:xfrm>
              <a:off x="3785795" y="2946612"/>
              <a:ext cx="1542641" cy="865584"/>
            </a:xfrm>
            <a:prstGeom prst="ellipse">
              <a:avLst/>
            </a:prstGeom>
            <a:solidFill>
              <a:srgbClr val="F4D4D7"/>
            </a:solidFill>
            <a:ln>
              <a:solidFill>
                <a:srgbClr val="CF4B57"/>
              </a:solidFill>
            </a:ln>
          </p:spPr>
          <p:txBody>
            <a:bodyPr wrap="square" lIns="0" tIns="0" rIns="0" bIns="0">
              <a:spAutoFit/>
            </a:bodyPr>
            <a:lstStyle/>
            <a:p>
              <a:pPr algn="ctr"/>
              <a:r>
                <a:rPr lang="zh-TW" altLang="en-US" sz="2000" b="1" dirty="0">
                  <a:solidFill>
                    <a:srgbClr val="CF4B57"/>
                  </a:solidFill>
                  <a:latin typeface="微軟正黑體" panose="020B0604030504040204" pitchFamily="34" charset="-120"/>
                  <a:ea typeface="微軟正黑體" panose="020B0604030504040204" pitchFamily="34" charset="-120"/>
                  <a:cs typeface="標楷體" panose="03000509000000000000" pitchFamily="65" charset="-120"/>
                </a:rPr>
                <a:t>原始資料</a:t>
              </a:r>
              <a:r>
                <a:rPr lang="en-US" altLang="zh-TW" sz="2000" b="1" dirty="0">
                  <a:solidFill>
                    <a:srgbClr val="CF4B57"/>
                  </a:solidFill>
                  <a:latin typeface="微軟正黑體" panose="020B0604030504040204" pitchFamily="34" charset="-120"/>
                  <a:ea typeface="微軟正黑體" panose="020B0604030504040204" pitchFamily="34" charset="-120"/>
                  <a:cs typeface="標楷體" panose="03000509000000000000" pitchFamily="65" charset="-120"/>
                </a:rPr>
                <a:t>47,727</a:t>
              </a:r>
              <a:r>
                <a:rPr lang="zh-TW" altLang="zh-TW" sz="2000" b="1" dirty="0">
                  <a:solidFill>
                    <a:srgbClr val="CF4B57"/>
                  </a:solidFill>
                  <a:latin typeface="微軟正黑體" panose="020B0604030504040204" pitchFamily="34" charset="-120"/>
                  <a:ea typeface="微軟正黑體" panose="020B0604030504040204" pitchFamily="34" charset="-120"/>
                  <a:cs typeface="標楷體" panose="03000509000000000000" pitchFamily="65" charset="-120"/>
                </a:rPr>
                <a:t>筆</a:t>
              </a:r>
              <a:endParaRPr lang="zh-TW" altLang="en-US" sz="2000" b="1" dirty="0">
                <a:solidFill>
                  <a:srgbClr val="CF4B57"/>
                </a:solidFill>
              </a:endParaRPr>
            </a:p>
          </p:txBody>
        </p:sp>
        <p:cxnSp>
          <p:nvCxnSpPr>
            <p:cNvPr id="86" name="直線接點 85">
              <a:extLst>
                <a:ext uri="{FF2B5EF4-FFF2-40B4-BE49-F238E27FC236}">
                  <a16:creationId xmlns:a16="http://schemas.microsoft.com/office/drawing/2014/main" id="{929DAD16-5BCA-4DB9-B43B-5DAA19BA8EF2}"/>
                </a:ext>
              </a:extLst>
            </p:cNvPr>
            <p:cNvCxnSpPr>
              <a:stCxn id="84" idx="6"/>
              <a:endCxn id="88" idx="1"/>
            </p:cNvCxnSpPr>
            <p:nvPr/>
          </p:nvCxnSpPr>
          <p:spPr>
            <a:xfrm flipV="1">
              <a:off x="8537367" y="3162308"/>
              <a:ext cx="315084" cy="217096"/>
            </a:xfrm>
            <a:prstGeom prst="line">
              <a:avLst/>
            </a:prstGeom>
            <a:ln>
              <a:solidFill>
                <a:srgbClr val="CF4B57"/>
              </a:solidFill>
              <a:tailEnd type="none" w="lg" len="lg"/>
            </a:ln>
          </p:spPr>
          <p:style>
            <a:lnRef idx="1">
              <a:schemeClr val="accent1"/>
            </a:lnRef>
            <a:fillRef idx="0">
              <a:schemeClr val="accent1"/>
            </a:fillRef>
            <a:effectRef idx="0">
              <a:schemeClr val="accent1"/>
            </a:effectRef>
            <a:fontRef idx="minor">
              <a:schemeClr val="tx1"/>
            </a:fontRef>
          </p:style>
        </p:cxnSp>
        <p:sp>
          <p:nvSpPr>
            <p:cNvPr id="87" name="矩形 86">
              <a:extLst>
                <a:ext uri="{FF2B5EF4-FFF2-40B4-BE49-F238E27FC236}">
                  <a16:creationId xmlns:a16="http://schemas.microsoft.com/office/drawing/2014/main" id="{2B8CEB04-2A09-4729-B1F1-E4E7BF2E0ECF}"/>
                </a:ext>
              </a:extLst>
            </p:cNvPr>
            <p:cNvSpPr/>
            <p:nvPr/>
          </p:nvSpPr>
          <p:spPr>
            <a:xfrm>
              <a:off x="5178664" y="3427249"/>
              <a:ext cx="1921644" cy="646331"/>
            </a:xfrm>
            <a:prstGeom prst="rect">
              <a:avLst/>
            </a:prstGeom>
          </p:spPr>
          <p:txBody>
            <a:bodyPr wrap="square">
              <a:spAutoFit/>
            </a:bodyPr>
            <a:lstStyle/>
            <a:p>
              <a:pPr algn="ctr"/>
              <a:r>
                <a:rPr lang="zh-TW" altLang="en-US" dirty="0">
                  <a:solidFill>
                    <a:srgbClr val="CF4B57"/>
                  </a:solidFill>
                  <a:latin typeface="微軟正黑體" panose="020B0604030504040204" pitchFamily="34" charset="-120"/>
                  <a:ea typeface="微軟正黑體" panose="020B0604030504040204" pitchFamily="34" charset="-120"/>
                  <a:cs typeface="標楷體" panose="03000509000000000000" pitchFamily="65" charset="-120"/>
                </a:rPr>
                <a:t>剔除</a:t>
              </a:r>
              <a:r>
                <a:rPr lang="en-US" altLang="zh-TW" dirty="0">
                  <a:solidFill>
                    <a:srgbClr val="CF4B57"/>
                  </a:solidFill>
                  <a:latin typeface="微軟正黑體" panose="020B0604030504040204" pitchFamily="34" charset="-120"/>
                  <a:ea typeface="微軟正黑體" panose="020B0604030504040204" pitchFamily="34" charset="-120"/>
                  <a:cs typeface="標楷體" panose="03000509000000000000" pitchFamily="65" charset="-120"/>
                </a:rPr>
                <a:t>10,666</a:t>
              </a:r>
              <a:r>
                <a:rPr lang="zh-TW" altLang="zh-TW" dirty="0">
                  <a:solidFill>
                    <a:srgbClr val="CF4B57"/>
                  </a:solidFill>
                  <a:latin typeface="微軟正黑體" panose="020B0604030504040204" pitchFamily="34" charset="-120"/>
                  <a:ea typeface="微軟正黑體" panose="020B0604030504040204" pitchFamily="34" charset="-120"/>
                  <a:cs typeface="標楷體" panose="03000509000000000000" pitchFamily="65" charset="-120"/>
                </a:rPr>
                <a:t>筆</a:t>
              </a:r>
              <a:endParaRPr lang="en-US" altLang="zh-TW" dirty="0">
                <a:solidFill>
                  <a:srgbClr val="CF4B57"/>
                </a:solidFill>
                <a:latin typeface="微軟正黑體" panose="020B0604030504040204" pitchFamily="34" charset="-120"/>
                <a:ea typeface="微軟正黑體" panose="020B0604030504040204" pitchFamily="34" charset="-120"/>
                <a:cs typeface="標楷體" panose="03000509000000000000" pitchFamily="65" charset="-120"/>
              </a:endParaRPr>
            </a:p>
            <a:p>
              <a:pPr algn="ctr"/>
              <a:r>
                <a:rPr lang="zh-TW" altLang="zh-TW" dirty="0">
                  <a:solidFill>
                    <a:srgbClr val="CF4B57"/>
                  </a:solidFill>
                  <a:latin typeface="微軟正黑體" panose="020B0604030504040204" pitchFamily="34" charset="-120"/>
                  <a:ea typeface="微軟正黑體" panose="020B0604030504040204" pitchFamily="34" charset="-120"/>
                  <a:cs typeface="標楷體" panose="03000509000000000000" pitchFamily="65" charset="-120"/>
                </a:rPr>
                <a:t>離群值</a:t>
              </a:r>
              <a:endParaRPr lang="zh-TW" altLang="en-US" dirty="0">
                <a:solidFill>
                  <a:srgbClr val="CF4B57"/>
                </a:solidFill>
                <a:latin typeface="微軟正黑體" panose="020B0604030504040204" pitchFamily="34" charset="-120"/>
                <a:ea typeface="微軟正黑體" panose="020B0604030504040204" pitchFamily="34" charset="-120"/>
                <a:cs typeface="標楷體" panose="03000509000000000000" pitchFamily="65" charset="-120"/>
              </a:endParaRPr>
            </a:p>
          </p:txBody>
        </p:sp>
        <p:sp>
          <p:nvSpPr>
            <p:cNvPr id="88" name="矩形: 圓角 35">
              <a:extLst>
                <a:ext uri="{FF2B5EF4-FFF2-40B4-BE49-F238E27FC236}">
                  <a16:creationId xmlns:a16="http://schemas.microsoft.com/office/drawing/2014/main" id="{6EB8FDFB-E3B8-47FC-B542-228D79630946}"/>
                </a:ext>
              </a:extLst>
            </p:cNvPr>
            <p:cNvSpPr/>
            <p:nvPr/>
          </p:nvSpPr>
          <p:spPr>
            <a:xfrm>
              <a:off x="8852451" y="2951830"/>
              <a:ext cx="2070868" cy="420956"/>
            </a:xfrm>
            <a:prstGeom prst="roundRect">
              <a:avLst/>
            </a:prstGeom>
            <a:solidFill>
              <a:srgbClr val="CF4B57"/>
            </a:solidFill>
          </p:spPr>
          <p:txBody>
            <a:bodyPr wrap="none" lIns="36000" tIns="36000" rIns="36000" bIns="36000">
              <a:spAutoFit/>
            </a:bodyPr>
            <a:lstStyle/>
            <a:p>
              <a:r>
                <a:rPr lang="zh-TW" altLang="en-US" sz="2000"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  繳納   </a:t>
              </a:r>
              <a:r>
                <a:rPr lang="en-US" altLang="zh-TW" sz="2000"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23,393</a:t>
              </a:r>
              <a:r>
                <a:rPr lang="zh-TW" altLang="en-US" sz="2000"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 筆</a:t>
              </a:r>
            </a:p>
          </p:txBody>
        </p:sp>
        <p:sp>
          <p:nvSpPr>
            <p:cNvPr id="89" name="矩形: 圓角 35">
              <a:extLst>
                <a:ext uri="{FF2B5EF4-FFF2-40B4-BE49-F238E27FC236}">
                  <a16:creationId xmlns:a16="http://schemas.microsoft.com/office/drawing/2014/main" id="{6907FDAA-A872-4A47-8586-89308604C614}"/>
                </a:ext>
              </a:extLst>
            </p:cNvPr>
            <p:cNvSpPr/>
            <p:nvPr/>
          </p:nvSpPr>
          <p:spPr>
            <a:xfrm>
              <a:off x="8852451" y="3434209"/>
              <a:ext cx="2070868" cy="420956"/>
            </a:xfrm>
            <a:prstGeom prst="roundRect">
              <a:avLst/>
            </a:prstGeom>
            <a:solidFill>
              <a:srgbClr val="CF4B57"/>
            </a:solidFill>
          </p:spPr>
          <p:txBody>
            <a:bodyPr wrap="none" lIns="36000" tIns="36000" rIns="36000" bIns="36000">
              <a:spAutoFit/>
            </a:bodyPr>
            <a:lstStyle/>
            <a:p>
              <a:r>
                <a:rPr lang="zh-TW" altLang="en-US" sz="2000"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不繳納 </a:t>
              </a:r>
              <a:r>
                <a:rPr lang="en-US" altLang="zh-TW" sz="2000"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13,668 </a:t>
              </a:r>
              <a:r>
                <a:rPr lang="zh-TW" altLang="en-US" sz="2000"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筆</a:t>
              </a:r>
            </a:p>
          </p:txBody>
        </p:sp>
        <p:cxnSp>
          <p:nvCxnSpPr>
            <p:cNvPr id="91" name="直線接點 90">
              <a:extLst>
                <a:ext uri="{FF2B5EF4-FFF2-40B4-BE49-F238E27FC236}">
                  <a16:creationId xmlns:a16="http://schemas.microsoft.com/office/drawing/2014/main" id="{7B5D9986-4ED4-4EA4-8516-846F5FEB3ED7}"/>
                </a:ext>
              </a:extLst>
            </p:cNvPr>
            <p:cNvCxnSpPr>
              <a:stCxn id="84" idx="6"/>
              <a:endCxn id="89" idx="1"/>
            </p:cNvCxnSpPr>
            <p:nvPr/>
          </p:nvCxnSpPr>
          <p:spPr>
            <a:xfrm>
              <a:off x="8537367" y="3379404"/>
              <a:ext cx="315084" cy="265283"/>
            </a:xfrm>
            <a:prstGeom prst="line">
              <a:avLst/>
            </a:prstGeom>
            <a:ln>
              <a:solidFill>
                <a:srgbClr val="CF4B57"/>
              </a:solidFill>
              <a:tailEnd type="none" w="lg" len="lg"/>
            </a:ln>
          </p:spPr>
          <p:style>
            <a:lnRef idx="1">
              <a:schemeClr val="accent1"/>
            </a:lnRef>
            <a:fillRef idx="0">
              <a:schemeClr val="accent1"/>
            </a:fillRef>
            <a:effectRef idx="0">
              <a:schemeClr val="accent1"/>
            </a:effectRef>
            <a:fontRef idx="minor">
              <a:schemeClr val="tx1"/>
            </a:fontRef>
          </p:style>
        </p:cxnSp>
        <p:cxnSp>
          <p:nvCxnSpPr>
            <p:cNvPr id="92" name="直線接點 91">
              <a:extLst>
                <a:ext uri="{FF2B5EF4-FFF2-40B4-BE49-F238E27FC236}">
                  <a16:creationId xmlns:a16="http://schemas.microsoft.com/office/drawing/2014/main" id="{767B11C2-26CF-40CB-8994-1CF94DC8438A}"/>
                </a:ext>
              </a:extLst>
            </p:cNvPr>
            <p:cNvCxnSpPr/>
            <p:nvPr/>
          </p:nvCxnSpPr>
          <p:spPr>
            <a:xfrm flipV="1">
              <a:off x="5429513" y="3397298"/>
              <a:ext cx="1512000" cy="1"/>
            </a:xfrm>
            <a:prstGeom prst="line">
              <a:avLst/>
            </a:prstGeom>
            <a:ln>
              <a:solidFill>
                <a:srgbClr val="CF4B57"/>
              </a:solidFill>
              <a:tailEnd type="triangle" w="lg" len="lg"/>
            </a:ln>
          </p:spPr>
          <p:style>
            <a:lnRef idx="1">
              <a:schemeClr val="accent1"/>
            </a:lnRef>
            <a:fillRef idx="0">
              <a:schemeClr val="accent1"/>
            </a:fillRef>
            <a:effectRef idx="0">
              <a:schemeClr val="accent1"/>
            </a:effectRef>
            <a:fontRef idx="minor">
              <a:schemeClr val="tx1"/>
            </a:fontRef>
          </p:style>
        </p:cxnSp>
      </p:grpSp>
      <p:pic>
        <p:nvPicPr>
          <p:cNvPr id="93" name="圖片 92">
            <a:extLst>
              <a:ext uri="{FF2B5EF4-FFF2-40B4-BE49-F238E27FC236}">
                <a16:creationId xmlns:a16="http://schemas.microsoft.com/office/drawing/2014/main" id="{F91D902E-53CD-4F17-A076-88518DE342F6}"/>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5021" b="93724" l="6173" r="93827">
                        <a14:foregroundMark x1="64198" y1="46444" x2="64198" y2="46444"/>
                        <a14:foregroundMark x1="51440" y1="5021" x2="51440" y2="5021"/>
                        <a14:foregroundMark x1="6173" y1="51464" x2="6173" y2="51464"/>
                        <a14:foregroundMark x1="45679" y1="93724" x2="45679" y2="93724"/>
                        <a14:foregroundMark x1="93827" y1="53138" x2="93827" y2="53138"/>
                      </a14:backgroundRemoval>
                    </a14:imgEffect>
                  </a14:imgLayer>
                </a14:imgProps>
              </a:ext>
              <a:ext uri="{28A0092B-C50C-407E-A947-70E740481C1C}">
                <a14:useLocalDpi xmlns:a14="http://schemas.microsoft.com/office/drawing/2010/main" val="0"/>
              </a:ext>
            </a:extLst>
          </a:blip>
          <a:stretch>
            <a:fillRect/>
          </a:stretch>
        </p:blipFill>
        <p:spPr>
          <a:xfrm>
            <a:off x="7505882" y="1303619"/>
            <a:ext cx="954249" cy="938541"/>
          </a:xfrm>
          <a:prstGeom prst="rect">
            <a:avLst/>
          </a:prstGeom>
        </p:spPr>
      </p:pic>
      <p:sp>
        <p:nvSpPr>
          <p:cNvPr id="94" name="矩形 93">
            <a:extLst>
              <a:ext uri="{FF2B5EF4-FFF2-40B4-BE49-F238E27FC236}">
                <a16:creationId xmlns:a16="http://schemas.microsoft.com/office/drawing/2014/main" id="{95D05366-4517-4959-ABD9-E9F60871F44E}"/>
              </a:ext>
            </a:extLst>
          </p:cNvPr>
          <p:cNvSpPr/>
          <p:nvPr/>
        </p:nvSpPr>
        <p:spPr>
          <a:xfrm>
            <a:off x="1543676" y="1110402"/>
            <a:ext cx="3901270" cy="338554"/>
          </a:xfrm>
          <a:prstGeom prst="rect">
            <a:avLst/>
          </a:prstGeom>
        </p:spPr>
        <p:txBody>
          <a:bodyPr wrap="square">
            <a:spAutoFit/>
          </a:bodyPr>
          <a:lstStyle/>
          <a:p>
            <a:pPr marL="285750" indent="-285750">
              <a:buFont typeface="Wingdings" panose="05000000000000000000" pitchFamily="2" charset="2"/>
              <a:buChar char="n"/>
            </a:pPr>
            <a:r>
              <a:rPr lang="zh-TW" altLang="zh-TW" sz="16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以</a:t>
            </a:r>
            <a:r>
              <a:rPr lang="en-US" altLang="zh-TW" sz="16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Weka</a:t>
            </a:r>
            <a:r>
              <a:rPr lang="zh-TW" altLang="zh-TW" sz="16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進行</a:t>
            </a:r>
            <a:r>
              <a:rPr lang="zh-TW" altLang="en-US" sz="16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資料前</a:t>
            </a:r>
            <a:r>
              <a:rPr lang="zh-TW" altLang="zh-TW" sz="16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處理</a:t>
            </a:r>
            <a:endParaRPr lang="zh-TW" altLang="en-US" sz="1600" dirty="0">
              <a:solidFill>
                <a:schemeClr val="accent1">
                  <a:lumMod val="50000"/>
                </a:schemeClr>
              </a:solidFill>
              <a:latin typeface="微軟正黑體" panose="020B0604030504040204" pitchFamily="34" charset="-120"/>
              <a:ea typeface="微軟正黑體" panose="020B0604030504040204" pitchFamily="34" charset="-120"/>
            </a:endParaRPr>
          </a:p>
        </p:txBody>
      </p:sp>
      <p:grpSp>
        <p:nvGrpSpPr>
          <p:cNvPr id="95" name="群組 94">
            <a:extLst>
              <a:ext uri="{FF2B5EF4-FFF2-40B4-BE49-F238E27FC236}">
                <a16:creationId xmlns:a16="http://schemas.microsoft.com/office/drawing/2014/main" id="{CB420061-AD2A-4CCC-AC6A-1FF010E1D108}"/>
              </a:ext>
            </a:extLst>
          </p:cNvPr>
          <p:cNvGrpSpPr/>
          <p:nvPr/>
        </p:nvGrpSpPr>
        <p:grpSpPr>
          <a:xfrm>
            <a:off x="1500352" y="2483562"/>
            <a:ext cx="9773309" cy="3412503"/>
            <a:chOff x="1735130" y="2088146"/>
            <a:chExt cx="9773309" cy="3412503"/>
          </a:xfrm>
        </p:grpSpPr>
        <p:sp>
          <p:nvSpPr>
            <p:cNvPr id="96" name="文字方塊 95">
              <a:extLst>
                <a:ext uri="{FF2B5EF4-FFF2-40B4-BE49-F238E27FC236}">
                  <a16:creationId xmlns:a16="http://schemas.microsoft.com/office/drawing/2014/main" id="{4D6637C3-36FB-4CA7-8657-9BDAF33AC692}"/>
                </a:ext>
              </a:extLst>
            </p:cNvPr>
            <p:cNvSpPr txBox="1"/>
            <p:nvPr/>
          </p:nvSpPr>
          <p:spPr>
            <a:xfrm>
              <a:off x="1735130" y="2667776"/>
              <a:ext cx="504000" cy="2583947"/>
            </a:xfrm>
            <a:prstGeom prst="roundRect">
              <a:avLst/>
            </a:prstGeom>
            <a:solidFill>
              <a:srgbClr val="DEEBF7"/>
            </a:solidFill>
            <a:ln w="19050">
              <a:solidFill>
                <a:srgbClr val="8FAADC"/>
              </a:solidFill>
            </a:ln>
          </p:spPr>
          <p:txBody>
            <a:bodyPr wrap="square" lIns="36000" tIns="36000" rIns="36000" bIns="36000" rtlCol="0">
              <a:spAutoFit/>
            </a:bodyPr>
            <a:lstStyle/>
            <a:p>
              <a:r>
                <a:rPr lang="zh-TW" altLang="en-US" sz="3200" dirty="0">
                  <a:solidFill>
                    <a:schemeClr val="accent1">
                      <a:lumMod val="50000"/>
                    </a:schemeClr>
                  </a:solidFill>
                  <a:latin typeface="微軟正黑體" panose="020B0604030504040204" pitchFamily="34" charset="-120"/>
                  <a:ea typeface="微軟正黑體" panose="020B0604030504040204" pitchFamily="34" charset="-120"/>
                </a:rPr>
                <a:t>資料前處理</a:t>
              </a:r>
            </a:p>
          </p:txBody>
        </p:sp>
        <p:sp>
          <p:nvSpPr>
            <p:cNvPr id="97" name="矩形 96">
              <a:extLst>
                <a:ext uri="{FF2B5EF4-FFF2-40B4-BE49-F238E27FC236}">
                  <a16:creationId xmlns:a16="http://schemas.microsoft.com/office/drawing/2014/main" id="{E1A6F827-844D-4A7C-BA54-A260B7374687}"/>
                </a:ext>
              </a:extLst>
            </p:cNvPr>
            <p:cNvSpPr/>
            <p:nvPr/>
          </p:nvSpPr>
          <p:spPr>
            <a:xfrm>
              <a:off x="4034208" y="2480944"/>
              <a:ext cx="6984774" cy="369332"/>
            </a:xfrm>
            <a:prstGeom prst="rect">
              <a:avLst/>
            </a:prstGeom>
          </p:spPr>
          <p:txBody>
            <a:bodyPr wrap="square">
              <a:spAutoFit/>
            </a:bodyPr>
            <a:lstStyle/>
            <a:p>
              <a:r>
                <a:rPr lang="zh-TW" altLang="en-US"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剔除</a:t>
              </a:r>
              <a:r>
                <a:rPr lang="zh-TW" altLang="zh-TW"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與第一四分位或第三四分位的距離大於</a:t>
              </a:r>
              <a:r>
                <a:rPr lang="en-US" altLang="zh-TW"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 1.5</a:t>
              </a:r>
              <a:r>
                <a:rPr lang="zh-TW" altLang="zh-TW"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倍四分位距的資料點</a:t>
              </a:r>
              <a:endParaRPr lang="zh-TW" altLang="en-US"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endParaRPr>
            </a:p>
          </p:txBody>
        </p:sp>
        <p:sp>
          <p:nvSpPr>
            <p:cNvPr id="98" name="矩形 97">
              <a:extLst>
                <a:ext uri="{FF2B5EF4-FFF2-40B4-BE49-F238E27FC236}">
                  <a16:creationId xmlns:a16="http://schemas.microsoft.com/office/drawing/2014/main" id="{354C8B80-3240-4630-B282-680E51DD87A9}"/>
                </a:ext>
              </a:extLst>
            </p:cNvPr>
            <p:cNvSpPr/>
            <p:nvPr/>
          </p:nvSpPr>
          <p:spPr>
            <a:xfrm>
              <a:off x="3522448" y="4495141"/>
              <a:ext cx="7985991" cy="369332"/>
            </a:xfrm>
            <a:prstGeom prst="rect">
              <a:avLst/>
            </a:prstGeom>
          </p:spPr>
          <p:txBody>
            <a:bodyPr wrap="square">
              <a:spAutoFit/>
            </a:bodyPr>
            <a:lstStyle/>
            <a:p>
              <a:r>
                <a:rPr lang="zh-TW" altLang="zh-TW"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將資料集中所有數值屬性的值標準化到一個平均值為</a:t>
              </a:r>
              <a:r>
                <a:rPr lang="en-US" altLang="zh-TW"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0</a:t>
              </a:r>
              <a:r>
                <a:rPr lang="zh-TW" altLang="zh-TW"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和單位方差的正態分佈</a:t>
              </a:r>
              <a:endParaRPr lang="zh-TW" altLang="en-US"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endParaRPr>
            </a:p>
          </p:txBody>
        </p:sp>
        <p:sp>
          <p:nvSpPr>
            <p:cNvPr id="99" name="矩形 98">
              <a:extLst>
                <a:ext uri="{FF2B5EF4-FFF2-40B4-BE49-F238E27FC236}">
                  <a16:creationId xmlns:a16="http://schemas.microsoft.com/office/drawing/2014/main" id="{81EA982B-899B-4EB5-8056-1E90AD99B092}"/>
                </a:ext>
              </a:extLst>
            </p:cNvPr>
            <p:cNvSpPr/>
            <p:nvPr/>
          </p:nvSpPr>
          <p:spPr>
            <a:xfrm>
              <a:off x="3522448" y="5112303"/>
              <a:ext cx="5270995" cy="369332"/>
            </a:xfrm>
            <a:prstGeom prst="rect">
              <a:avLst/>
            </a:prstGeom>
          </p:spPr>
          <p:txBody>
            <a:bodyPr wrap="square">
              <a:spAutoFit/>
            </a:bodyPr>
            <a:lstStyle/>
            <a:p>
              <a:r>
                <a:rPr lang="zh-TW" altLang="zh-TW"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將資料集中的全部數值屬性正規化為</a:t>
              </a:r>
              <a:r>
                <a:rPr lang="en-US" altLang="zh-TW"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[0,1]</a:t>
              </a:r>
              <a:r>
                <a:rPr lang="zh-TW" altLang="zh-TW"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區間</a:t>
              </a:r>
              <a:endParaRPr lang="zh-TW" altLang="en-US"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endParaRPr>
            </a:p>
          </p:txBody>
        </p:sp>
        <p:cxnSp>
          <p:nvCxnSpPr>
            <p:cNvPr id="100" name="直線接點 99">
              <a:extLst>
                <a:ext uri="{FF2B5EF4-FFF2-40B4-BE49-F238E27FC236}">
                  <a16:creationId xmlns:a16="http://schemas.microsoft.com/office/drawing/2014/main" id="{0EC220A7-A30F-4159-A44F-2F21EC619526}"/>
                </a:ext>
              </a:extLst>
            </p:cNvPr>
            <p:cNvCxnSpPr>
              <a:cxnSpLocks/>
            </p:cNvCxnSpPr>
            <p:nvPr/>
          </p:nvCxnSpPr>
          <p:spPr>
            <a:xfrm>
              <a:off x="1757916" y="2088146"/>
              <a:ext cx="9720000" cy="0"/>
            </a:xfrm>
            <a:prstGeom prst="line">
              <a:avLst/>
            </a:prstGeom>
            <a:ln w="19050">
              <a:solidFill>
                <a:srgbClr val="ADB0CF"/>
              </a:solidFill>
              <a:prstDash val="dash"/>
            </a:ln>
          </p:spPr>
          <p:style>
            <a:lnRef idx="1">
              <a:schemeClr val="accent1"/>
            </a:lnRef>
            <a:fillRef idx="0">
              <a:schemeClr val="accent1"/>
            </a:fillRef>
            <a:effectRef idx="0">
              <a:schemeClr val="accent1"/>
            </a:effectRef>
            <a:fontRef idx="minor">
              <a:schemeClr val="tx1"/>
            </a:fontRef>
          </p:style>
        </p:cxnSp>
        <p:cxnSp>
          <p:nvCxnSpPr>
            <p:cNvPr id="101" name="直線接點 100">
              <a:extLst>
                <a:ext uri="{FF2B5EF4-FFF2-40B4-BE49-F238E27FC236}">
                  <a16:creationId xmlns:a16="http://schemas.microsoft.com/office/drawing/2014/main" id="{DF2B5FC3-BABA-499B-8D81-94A1D417A7D6}"/>
                </a:ext>
              </a:extLst>
            </p:cNvPr>
            <p:cNvCxnSpPr>
              <a:cxnSpLocks/>
              <a:stCxn id="96" idx="3"/>
              <a:endCxn id="102" idx="1"/>
            </p:cNvCxnSpPr>
            <p:nvPr/>
          </p:nvCxnSpPr>
          <p:spPr>
            <a:xfrm flipV="1">
              <a:off x="2239130" y="2658021"/>
              <a:ext cx="386813" cy="1301729"/>
            </a:xfrm>
            <a:prstGeom prst="line">
              <a:avLst/>
            </a:prstGeom>
            <a:ln w="19050">
              <a:solidFill>
                <a:srgbClr val="8FAADC"/>
              </a:solidFill>
            </a:ln>
          </p:spPr>
          <p:style>
            <a:lnRef idx="1">
              <a:schemeClr val="accent1"/>
            </a:lnRef>
            <a:fillRef idx="0">
              <a:schemeClr val="accent1"/>
            </a:fillRef>
            <a:effectRef idx="0">
              <a:schemeClr val="accent1"/>
            </a:effectRef>
            <a:fontRef idx="minor">
              <a:schemeClr val="tx1"/>
            </a:fontRef>
          </p:style>
        </p:cxnSp>
        <p:sp>
          <p:nvSpPr>
            <p:cNvPr id="102" name="矩形: 圓角 101">
              <a:extLst>
                <a:ext uri="{FF2B5EF4-FFF2-40B4-BE49-F238E27FC236}">
                  <a16:creationId xmlns:a16="http://schemas.microsoft.com/office/drawing/2014/main" id="{28FE2660-83A0-4B1E-A2A6-77288E2DC19F}"/>
                </a:ext>
              </a:extLst>
            </p:cNvPr>
            <p:cNvSpPr/>
            <p:nvPr/>
          </p:nvSpPr>
          <p:spPr>
            <a:xfrm>
              <a:off x="2625943" y="2447543"/>
              <a:ext cx="1431828" cy="420956"/>
            </a:xfrm>
            <a:prstGeom prst="roundRect">
              <a:avLst/>
            </a:prstGeom>
            <a:solidFill>
              <a:srgbClr val="DEEBF7"/>
            </a:solidFill>
            <a:ln w="19050">
              <a:solidFill>
                <a:srgbClr val="8FAADC"/>
              </a:solidFill>
            </a:ln>
          </p:spPr>
          <p:txBody>
            <a:bodyPr wrap="none" lIns="36000" tIns="36000" rIns="72000" bIns="36000">
              <a:spAutoFit/>
            </a:bodyPr>
            <a:lstStyle/>
            <a:p>
              <a:pPr marL="0" lvl="2"/>
              <a:r>
                <a:rPr lang="zh-TW" altLang="zh-TW" sz="2000" dirty="0">
                  <a:solidFill>
                    <a:schemeClr val="accent1">
                      <a:lumMod val="50000"/>
                    </a:schemeClr>
                  </a:solidFill>
                  <a:latin typeface="微軟正黑體" panose="020B0604030504040204" pitchFamily="34" charset="-120"/>
                  <a:ea typeface="微軟正黑體" panose="020B0604030504040204" pitchFamily="34" charset="-120"/>
                </a:rPr>
                <a:t>剔除離群值</a:t>
              </a:r>
            </a:p>
          </p:txBody>
        </p:sp>
        <p:cxnSp>
          <p:nvCxnSpPr>
            <p:cNvPr id="103" name="直線接點 102">
              <a:extLst>
                <a:ext uri="{FF2B5EF4-FFF2-40B4-BE49-F238E27FC236}">
                  <a16:creationId xmlns:a16="http://schemas.microsoft.com/office/drawing/2014/main" id="{B50DA09C-125A-4927-AE69-2A6664572C01}"/>
                </a:ext>
              </a:extLst>
            </p:cNvPr>
            <p:cNvCxnSpPr>
              <a:cxnSpLocks/>
              <a:stCxn id="96" idx="3"/>
              <a:endCxn id="105" idx="1"/>
            </p:cNvCxnSpPr>
            <p:nvPr/>
          </p:nvCxnSpPr>
          <p:spPr>
            <a:xfrm>
              <a:off x="2239130" y="3959750"/>
              <a:ext cx="386813" cy="705018"/>
            </a:xfrm>
            <a:prstGeom prst="line">
              <a:avLst/>
            </a:prstGeom>
            <a:ln w="19050">
              <a:solidFill>
                <a:srgbClr val="8FAADC"/>
              </a:solidFill>
            </a:ln>
          </p:spPr>
          <p:style>
            <a:lnRef idx="1">
              <a:schemeClr val="accent1"/>
            </a:lnRef>
            <a:fillRef idx="0">
              <a:schemeClr val="accent1"/>
            </a:fillRef>
            <a:effectRef idx="0">
              <a:schemeClr val="accent1"/>
            </a:effectRef>
            <a:fontRef idx="minor">
              <a:schemeClr val="tx1"/>
            </a:fontRef>
          </p:style>
        </p:cxnSp>
        <p:cxnSp>
          <p:nvCxnSpPr>
            <p:cNvPr id="104" name="直線接點 103">
              <a:extLst>
                <a:ext uri="{FF2B5EF4-FFF2-40B4-BE49-F238E27FC236}">
                  <a16:creationId xmlns:a16="http://schemas.microsoft.com/office/drawing/2014/main" id="{D56E0732-90EC-4EA8-A045-DCAE3A821E78}"/>
                </a:ext>
              </a:extLst>
            </p:cNvPr>
            <p:cNvCxnSpPr>
              <a:cxnSpLocks/>
              <a:stCxn id="96" idx="3"/>
              <a:endCxn id="106" idx="1"/>
            </p:cNvCxnSpPr>
            <p:nvPr/>
          </p:nvCxnSpPr>
          <p:spPr>
            <a:xfrm>
              <a:off x="2239130" y="3959750"/>
              <a:ext cx="386813" cy="1330421"/>
            </a:xfrm>
            <a:prstGeom prst="line">
              <a:avLst/>
            </a:prstGeom>
            <a:ln w="19050">
              <a:solidFill>
                <a:srgbClr val="8FAADC"/>
              </a:solidFill>
            </a:ln>
          </p:spPr>
          <p:style>
            <a:lnRef idx="1">
              <a:schemeClr val="accent1"/>
            </a:lnRef>
            <a:fillRef idx="0">
              <a:schemeClr val="accent1"/>
            </a:fillRef>
            <a:effectRef idx="0">
              <a:schemeClr val="accent1"/>
            </a:effectRef>
            <a:fontRef idx="minor">
              <a:schemeClr val="tx1"/>
            </a:fontRef>
          </p:style>
        </p:cxnSp>
        <p:sp>
          <p:nvSpPr>
            <p:cNvPr id="105" name="矩形: 圓角 104">
              <a:extLst>
                <a:ext uri="{FF2B5EF4-FFF2-40B4-BE49-F238E27FC236}">
                  <a16:creationId xmlns:a16="http://schemas.microsoft.com/office/drawing/2014/main" id="{B1A71070-DBAD-4615-B3AD-5F17ADF21D7B}"/>
                </a:ext>
              </a:extLst>
            </p:cNvPr>
            <p:cNvSpPr/>
            <p:nvPr/>
          </p:nvSpPr>
          <p:spPr>
            <a:xfrm>
              <a:off x="2625943" y="4454290"/>
              <a:ext cx="912480" cy="420956"/>
            </a:xfrm>
            <a:prstGeom prst="roundRect">
              <a:avLst/>
            </a:prstGeom>
            <a:solidFill>
              <a:srgbClr val="DEEBF7"/>
            </a:solidFill>
            <a:ln w="19050">
              <a:solidFill>
                <a:srgbClr val="8FAADC"/>
              </a:solidFill>
            </a:ln>
          </p:spPr>
          <p:txBody>
            <a:bodyPr wrap="none" lIns="36000" tIns="36000" rIns="72000" bIns="36000">
              <a:spAutoFit/>
            </a:bodyPr>
            <a:lstStyle/>
            <a:p>
              <a:r>
                <a:rPr lang="zh-TW" altLang="zh-TW" sz="2000" dirty="0">
                  <a:solidFill>
                    <a:schemeClr val="accent1">
                      <a:lumMod val="50000"/>
                    </a:schemeClr>
                  </a:solidFill>
                  <a:latin typeface="微軟正黑體" panose="020B0604030504040204" pitchFamily="34" charset="-120"/>
                  <a:ea typeface="微軟正黑體" panose="020B0604030504040204" pitchFamily="34" charset="-120"/>
                </a:rPr>
                <a:t>標準化</a:t>
              </a:r>
              <a:endParaRPr lang="zh-TW" altLang="en-US" sz="2000"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106" name="矩形: 圓角 105">
              <a:extLst>
                <a:ext uri="{FF2B5EF4-FFF2-40B4-BE49-F238E27FC236}">
                  <a16:creationId xmlns:a16="http://schemas.microsoft.com/office/drawing/2014/main" id="{AE4413F4-D35A-4A03-86BA-8A47AA6030AF}"/>
                </a:ext>
              </a:extLst>
            </p:cNvPr>
            <p:cNvSpPr/>
            <p:nvPr/>
          </p:nvSpPr>
          <p:spPr>
            <a:xfrm>
              <a:off x="2625943" y="5079693"/>
              <a:ext cx="912480" cy="420956"/>
            </a:xfrm>
            <a:prstGeom prst="roundRect">
              <a:avLst/>
            </a:prstGeom>
            <a:solidFill>
              <a:srgbClr val="DEEBF7"/>
            </a:solidFill>
            <a:ln w="19050">
              <a:solidFill>
                <a:srgbClr val="8FAADC"/>
              </a:solidFill>
            </a:ln>
          </p:spPr>
          <p:txBody>
            <a:bodyPr wrap="none" lIns="36000" tIns="36000" rIns="72000" bIns="36000">
              <a:spAutoFit/>
            </a:bodyPr>
            <a:lstStyle/>
            <a:p>
              <a:r>
                <a:rPr lang="zh-TW" altLang="zh-TW" sz="2000" dirty="0">
                  <a:solidFill>
                    <a:schemeClr val="accent1">
                      <a:lumMod val="50000"/>
                    </a:schemeClr>
                  </a:solidFill>
                  <a:latin typeface="微軟正黑體" panose="020B0604030504040204" pitchFamily="34" charset="-120"/>
                  <a:ea typeface="微軟正黑體" panose="020B0604030504040204" pitchFamily="34" charset="-120"/>
                </a:rPr>
                <a:t>正規化</a:t>
              </a:r>
              <a:endParaRPr lang="zh-TW" altLang="en-US" sz="2000" dirty="0">
                <a:solidFill>
                  <a:schemeClr val="accent1">
                    <a:lumMod val="50000"/>
                  </a:schemeClr>
                </a:solidFill>
                <a:latin typeface="微軟正黑體" panose="020B0604030504040204" pitchFamily="34" charset="-120"/>
                <a:ea typeface="微軟正黑體" panose="020B0604030504040204" pitchFamily="34" charset="-120"/>
              </a:endParaRPr>
            </a:p>
          </p:txBody>
        </p:sp>
      </p:grpSp>
      <p:grpSp>
        <p:nvGrpSpPr>
          <p:cNvPr id="38" name="群組 37">
            <a:extLst>
              <a:ext uri="{FF2B5EF4-FFF2-40B4-BE49-F238E27FC236}">
                <a16:creationId xmlns:a16="http://schemas.microsoft.com/office/drawing/2014/main" id="{6EBBA59D-7ACE-40DD-A250-32568662A8DB}"/>
              </a:ext>
            </a:extLst>
          </p:cNvPr>
          <p:cNvGrpSpPr/>
          <p:nvPr/>
        </p:nvGrpSpPr>
        <p:grpSpPr>
          <a:xfrm>
            <a:off x="9718724" y="3464648"/>
            <a:ext cx="2130960" cy="693853"/>
            <a:chOff x="8485366" y="4308854"/>
            <a:chExt cx="2130960" cy="693853"/>
          </a:xfrm>
        </p:grpSpPr>
        <p:sp>
          <p:nvSpPr>
            <p:cNvPr id="39" name="雲朵形 38">
              <a:extLst>
                <a:ext uri="{FF2B5EF4-FFF2-40B4-BE49-F238E27FC236}">
                  <a16:creationId xmlns:a16="http://schemas.microsoft.com/office/drawing/2014/main" id="{35B24B26-E4FC-4C79-9C31-C78A6138F630}"/>
                </a:ext>
              </a:extLst>
            </p:cNvPr>
            <p:cNvSpPr/>
            <p:nvPr/>
          </p:nvSpPr>
          <p:spPr>
            <a:xfrm rot="60000">
              <a:off x="8485366" y="4308854"/>
              <a:ext cx="2130960" cy="693853"/>
            </a:xfrm>
            <a:prstGeom prst="clou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40" name="矩形: 圓角 39">
              <a:extLst>
                <a:ext uri="{FF2B5EF4-FFF2-40B4-BE49-F238E27FC236}">
                  <a16:creationId xmlns:a16="http://schemas.microsoft.com/office/drawing/2014/main" id="{D66962EF-1509-49FC-B5A3-CDBB6A340E10}"/>
                </a:ext>
              </a:extLst>
            </p:cNvPr>
            <p:cNvSpPr/>
            <p:nvPr/>
          </p:nvSpPr>
          <p:spPr>
            <a:xfrm>
              <a:off x="8638068" y="4408395"/>
              <a:ext cx="1799623" cy="455008"/>
            </a:xfrm>
            <a:prstGeom prst="roundRect">
              <a:avLst/>
            </a:prstGeom>
            <a:noFill/>
          </p:spPr>
          <p:txBody>
            <a:bodyPr wrap="none" lIns="36000" tIns="36000" rIns="36000" bIns="36000">
              <a:spAutoFit/>
            </a:bodyPr>
            <a:lstStyle/>
            <a:p>
              <a:r>
                <a:rPr lang="zh-TW" altLang="en-US" sz="2200" b="1" dirty="0">
                  <a:solidFill>
                    <a:srgbClr val="FF0000"/>
                  </a:solidFill>
                  <a:latin typeface="微軟正黑體" panose="020B0604030504040204" pitchFamily="34" charset="-120"/>
                  <a:ea typeface="微軟正黑體" panose="020B0604030504040204" pitchFamily="34" charset="-120"/>
                </a:rPr>
                <a:t>不平衡資料集</a:t>
              </a:r>
            </a:p>
          </p:txBody>
        </p:sp>
      </p:grpSp>
    </p:spTree>
    <p:extLst>
      <p:ext uri="{BB962C8B-B14F-4D97-AF65-F5344CB8AC3E}">
        <p14:creationId xmlns:p14="http://schemas.microsoft.com/office/powerpoint/2010/main" val="7333662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矩形 49">
            <a:extLst>
              <a:ext uri="{FF2B5EF4-FFF2-40B4-BE49-F238E27FC236}">
                <a16:creationId xmlns:a16="http://schemas.microsoft.com/office/drawing/2014/main" id="{A2D609A1-B2C2-44EB-AA99-A26B6959B1E1}"/>
              </a:ext>
            </a:extLst>
          </p:cNvPr>
          <p:cNvSpPr/>
          <p:nvPr/>
        </p:nvSpPr>
        <p:spPr>
          <a:xfrm>
            <a:off x="8965713" y="2594628"/>
            <a:ext cx="2880000" cy="21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srgbClr val="FF0000"/>
              </a:solidFill>
            </a:endParaRPr>
          </a:p>
        </p:txBody>
      </p:sp>
      <p:sp>
        <p:nvSpPr>
          <p:cNvPr id="51" name="矩形 50">
            <a:extLst>
              <a:ext uri="{FF2B5EF4-FFF2-40B4-BE49-F238E27FC236}">
                <a16:creationId xmlns:a16="http://schemas.microsoft.com/office/drawing/2014/main" id="{F933D31A-BE04-4493-8D0F-E0D5E498F449}"/>
              </a:ext>
            </a:extLst>
          </p:cNvPr>
          <p:cNvSpPr/>
          <p:nvPr/>
        </p:nvSpPr>
        <p:spPr>
          <a:xfrm>
            <a:off x="8946924" y="2200566"/>
            <a:ext cx="2196000" cy="21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solidFill>
                <a:srgbClr val="FF0000"/>
              </a:solidFill>
            </a:endParaRPr>
          </a:p>
        </p:txBody>
      </p:sp>
      <p:sp>
        <p:nvSpPr>
          <p:cNvPr id="52" name="圓角矩形 13">
            <a:extLst>
              <a:ext uri="{FF2B5EF4-FFF2-40B4-BE49-F238E27FC236}">
                <a16:creationId xmlns:a16="http://schemas.microsoft.com/office/drawing/2014/main" id="{4BCACA23-DABC-43F6-999C-9BAC5707B66C}"/>
              </a:ext>
            </a:extLst>
          </p:cNvPr>
          <p:cNvSpPr/>
          <p:nvPr/>
        </p:nvSpPr>
        <p:spPr>
          <a:xfrm>
            <a:off x="8836599" y="2040684"/>
            <a:ext cx="3492000" cy="885349"/>
          </a:xfrm>
          <a:prstGeom prst="roundRect">
            <a:avLst/>
          </a:prstGeom>
          <a:noFill/>
        </p:spPr>
        <p:txBody>
          <a:bodyPr wrap="square">
            <a:spAutoFit/>
          </a:bodyPr>
          <a:lstStyle/>
          <a:p>
            <a:r>
              <a:rPr lang="zh-TW" altLang="zh-TW" dirty="0">
                <a:solidFill>
                  <a:srgbClr val="FF0000"/>
                </a:solidFill>
                <a:latin typeface="微軟正黑體" panose="020B0604030504040204" pitchFamily="34" charset="-120"/>
                <a:ea typeface="微軟正黑體" panose="020B0604030504040204" pitchFamily="34" charset="-120"/>
                <a:cs typeface="標楷體" panose="03000509000000000000" pitchFamily="65" charset="-120"/>
              </a:rPr>
              <a:t>本研究以</a:t>
            </a:r>
            <a:r>
              <a:rPr lang="en-US" altLang="zh-TW" u="sng" dirty="0">
                <a:solidFill>
                  <a:srgbClr val="FF0000"/>
                </a:solidFill>
                <a:latin typeface="微軟正黑體" panose="020B0604030504040204" pitchFamily="34" charset="-120"/>
                <a:ea typeface="微軟正黑體" panose="020B0604030504040204" pitchFamily="34" charset="-120"/>
                <a:cs typeface="標楷體" panose="03000509000000000000" pitchFamily="65" charset="-120"/>
              </a:rPr>
              <a:t>ROC</a:t>
            </a:r>
            <a:r>
              <a:rPr lang="zh-TW" altLang="zh-TW" u="sng" dirty="0">
                <a:solidFill>
                  <a:srgbClr val="FF0000"/>
                </a:solidFill>
                <a:latin typeface="微軟正黑體" panose="020B0604030504040204" pitchFamily="34" charset="-120"/>
                <a:ea typeface="微軟正黑體" panose="020B0604030504040204" pitchFamily="34" charset="-120"/>
                <a:cs typeface="標楷體" panose="03000509000000000000" pitchFamily="65" charset="-120"/>
              </a:rPr>
              <a:t>曲線</a:t>
            </a:r>
            <a:r>
              <a:rPr lang="zh-TW" altLang="en-US" dirty="0">
                <a:solidFill>
                  <a:srgbClr val="FF0000"/>
                </a:solidFill>
                <a:latin typeface="微軟正黑體" panose="020B0604030504040204" pitchFamily="34" charset="-120"/>
                <a:ea typeface="微軟正黑體" panose="020B0604030504040204" pitchFamily="34" charset="-120"/>
                <a:cs typeface="標楷體" panose="03000509000000000000" pitchFamily="65" charset="-120"/>
              </a:rPr>
              <a:t>的</a:t>
            </a:r>
            <a:endParaRPr lang="en-US" altLang="zh-TW" dirty="0">
              <a:solidFill>
                <a:srgbClr val="FF0000"/>
              </a:solidFill>
              <a:latin typeface="微軟正黑體" panose="020B0604030504040204" pitchFamily="34" charset="-120"/>
              <a:ea typeface="微軟正黑體" panose="020B0604030504040204" pitchFamily="34" charset="-120"/>
              <a:cs typeface="標楷體" panose="03000509000000000000" pitchFamily="65" charset="-120"/>
            </a:endParaRPr>
          </a:p>
          <a:p>
            <a:r>
              <a:rPr lang="zh-TW" altLang="en-US" u="sng" dirty="0">
                <a:solidFill>
                  <a:srgbClr val="FF0000"/>
                </a:solidFill>
                <a:latin typeface="微軟正黑體" panose="020B0604030504040204" pitchFamily="34" charset="-120"/>
                <a:ea typeface="微軟正黑體" panose="020B0604030504040204" pitchFamily="34" charset="-120"/>
                <a:cs typeface="標楷體" panose="03000509000000000000" pitchFamily="65" charset="-120"/>
              </a:rPr>
              <a:t>曲線</a:t>
            </a:r>
            <a:r>
              <a:rPr lang="zh-TW" altLang="zh-TW" u="sng" dirty="0">
                <a:solidFill>
                  <a:srgbClr val="FF0000"/>
                </a:solidFill>
                <a:latin typeface="微軟正黑體" panose="020B0604030504040204" pitchFamily="34" charset="-120"/>
                <a:ea typeface="微軟正黑體" panose="020B0604030504040204" pitchFamily="34" charset="-120"/>
                <a:cs typeface="標楷體" panose="03000509000000000000" pitchFamily="65" charset="-120"/>
              </a:rPr>
              <a:t>下面積</a:t>
            </a:r>
            <a:r>
              <a:rPr lang="en-US" altLang="zh-TW" sz="2800" b="1" u="sng" dirty="0">
                <a:solidFill>
                  <a:srgbClr val="FF0000"/>
                </a:solidFill>
                <a:latin typeface="微軟正黑體" panose="020B0604030504040204" pitchFamily="34" charset="-120"/>
                <a:ea typeface="微軟正黑體" panose="020B0604030504040204" pitchFamily="34" charset="-120"/>
                <a:cs typeface="標楷體" panose="03000509000000000000" pitchFamily="65" charset="-120"/>
              </a:rPr>
              <a:t>AUC</a:t>
            </a:r>
            <a:r>
              <a:rPr lang="zh-TW" altLang="zh-TW" dirty="0">
                <a:solidFill>
                  <a:srgbClr val="FF0000"/>
                </a:solidFill>
                <a:latin typeface="微軟正黑體" panose="020B0604030504040204" pitchFamily="34" charset="-120"/>
                <a:ea typeface="微軟正黑體" panose="020B0604030504040204" pitchFamily="34" charset="-120"/>
                <a:cs typeface="標楷體" panose="03000509000000000000" pitchFamily="65" charset="-120"/>
              </a:rPr>
              <a:t>作為指標</a:t>
            </a:r>
            <a:endParaRPr lang="zh-TW" altLang="en-US" dirty="0">
              <a:solidFill>
                <a:srgbClr val="FF0000"/>
              </a:solidFill>
              <a:latin typeface="微軟正黑體" panose="020B0604030504040204" pitchFamily="34" charset="-120"/>
              <a:ea typeface="微軟正黑體" panose="020B0604030504040204" pitchFamily="34" charset="-120"/>
            </a:endParaRPr>
          </a:p>
        </p:txBody>
      </p:sp>
      <p:sp>
        <p:nvSpPr>
          <p:cNvPr id="4" name="投影片編號版面配置區 3">
            <a:extLst>
              <a:ext uri="{FF2B5EF4-FFF2-40B4-BE49-F238E27FC236}">
                <a16:creationId xmlns:a16="http://schemas.microsoft.com/office/drawing/2014/main" id="{8CCC627D-25C8-4544-9D5E-6BE4EFDC2C31}"/>
              </a:ext>
            </a:extLst>
          </p:cNvPr>
          <p:cNvSpPr>
            <a:spLocks noGrp="1"/>
          </p:cNvSpPr>
          <p:nvPr>
            <p:ph type="sldNum" sz="quarter" idx="12"/>
          </p:nvPr>
        </p:nvSpPr>
        <p:spPr/>
        <p:txBody>
          <a:bodyPr/>
          <a:lstStyle/>
          <a:p>
            <a:fld id="{FB3E9B49-1012-49AA-8081-ABB306612549}" type="slidenum">
              <a:rPr lang="zh-TW" altLang="en-US" smtClean="0"/>
              <a:pPr/>
              <a:t>19</a:t>
            </a:fld>
            <a:endParaRPr lang="zh-TW" altLang="en-US" dirty="0"/>
          </a:p>
        </p:txBody>
      </p:sp>
      <p:sp>
        <p:nvSpPr>
          <p:cNvPr id="6" name="矩形 5">
            <a:extLst>
              <a:ext uri="{FF2B5EF4-FFF2-40B4-BE49-F238E27FC236}">
                <a16:creationId xmlns:a16="http://schemas.microsoft.com/office/drawing/2014/main" id="{F83C1816-16F2-46A1-B938-FACFBBCFC00D}"/>
              </a:ext>
            </a:extLst>
          </p:cNvPr>
          <p:cNvSpPr/>
          <p:nvPr/>
        </p:nvSpPr>
        <p:spPr>
          <a:xfrm>
            <a:off x="-1" y="1"/>
            <a:ext cx="822957" cy="8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Ch1</a:t>
            </a:r>
          </a:p>
          <a:p>
            <a:pPr algn="ctr"/>
            <a:r>
              <a:rPr lang="zh-TW" altLang="en-US" sz="2000" dirty="0">
                <a:solidFill>
                  <a:schemeClr val="bg1"/>
                </a:solidFill>
                <a:latin typeface="微軟正黑體" panose="020B0604030504040204" pitchFamily="34" charset="-120"/>
                <a:ea typeface="微軟正黑體" panose="020B0604030504040204" pitchFamily="34" charset="-120"/>
              </a:rPr>
              <a:t>緒論</a:t>
            </a:r>
          </a:p>
        </p:txBody>
      </p:sp>
      <p:sp>
        <p:nvSpPr>
          <p:cNvPr id="42" name="矩形 41">
            <a:extLst>
              <a:ext uri="{FF2B5EF4-FFF2-40B4-BE49-F238E27FC236}">
                <a16:creationId xmlns:a16="http://schemas.microsoft.com/office/drawing/2014/main" id="{97A64C64-E08A-42A2-9F0A-E15F15DD05F4}"/>
              </a:ext>
            </a:extLst>
          </p:cNvPr>
          <p:cNvSpPr/>
          <p:nvPr/>
        </p:nvSpPr>
        <p:spPr>
          <a:xfrm>
            <a:off x="-1" y="931153"/>
            <a:ext cx="822957" cy="108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Ch2</a:t>
            </a:r>
          </a:p>
          <a:p>
            <a:pPr algn="ctr"/>
            <a:r>
              <a:rPr lang="zh-TW" altLang="en-US" sz="2000" dirty="0">
                <a:solidFill>
                  <a:schemeClr val="bg1"/>
                </a:solidFill>
                <a:latin typeface="微軟正黑體" panose="020B0604030504040204" pitchFamily="34" charset="-120"/>
                <a:ea typeface="微軟正黑體" panose="020B0604030504040204" pitchFamily="34" charset="-120"/>
              </a:rPr>
              <a:t>文獻探討</a:t>
            </a:r>
          </a:p>
        </p:txBody>
      </p:sp>
      <p:sp>
        <p:nvSpPr>
          <p:cNvPr id="43" name="矩形 42">
            <a:extLst>
              <a:ext uri="{FF2B5EF4-FFF2-40B4-BE49-F238E27FC236}">
                <a16:creationId xmlns:a16="http://schemas.microsoft.com/office/drawing/2014/main" id="{50E141D7-F9E3-4DEC-894A-2CB8760CB185}"/>
              </a:ext>
            </a:extLst>
          </p:cNvPr>
          <p:cNvSpPr/>
          <p:nvPr/>
        </p:nvSpPr>
        <p:spPr>
          <a:xfrm>
            <a:off x="-1" y="2114305"/>
            <a:ext cx="822957" cy="108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Ch3</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研究方法</a:t>
            </a:r>
          </a:p>
        </p:txBody>
      </p:sp>
      <p:sp>
        <p:nvSpPr>
          <p:cNvPr id="44" name="矩形 43">
            <a:extLst>
              <a:ext uri="{FF2B5EF4-FFF2-40B4-BE49-F238E27FC236}">
                <a16:creationId xmlns:a16="http://schemas.microsoft.com/office/drawing/2014/main" id="{BFC04A66-A772-4BFD-A7E2-BF950362F7A0}"/>
              </a:ext>
            </a:extLst>
          </p:cNvPr>
          <p:cNvSpPr/>
          <p:nvPr/>
        </p:nvSpPr>
        <p:spPr>
          <a:xfrm>
            <a:off x="-1" y="3297457"/>
            <a:ext cx="822957" cy="17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Ch4</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研究結果與分析</a:t>
            </a:r>
          </a:p>
        </p:txBody>
      </p:sp>
      <p:sp>
        <p:nvSpPr>
          <p:cNvPr id="45" name="矩形 44">
            <a:extLst>
              <a:ext uri="{FF2B5EF4-FFF2-40B4-BE49-F238E27FC236}">
                <a16:creationId xmlns:a16="http://schemas.microsoft.com/office/drawing/2014/main" id="{0F4F96A3-081C-4341-8537-21349E169160}"/>
              </a:ext>
            </a:extLst>
          </p:cNvPr>
          <p:cNvSpPr/>
          <p:nvPr/>
        </p:nvSpPr>
        <p:spPr>
          <a:xfrm>
            <a:off x="0" y="5128607"/>
            <a:ext cx="822957" cy="17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Ch5</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研究結論與建議</a:t>
            </a:r>
          </a:p>
        </p:txBody>
      </p:sp>
      <p:sp>
        <p:nvSpPr>
          <p:cNvPr id="47" name="文字方塊 46">
            <a:extLst>
              <a:ext uri="{FF2B5EF4-FFF2-40B4-BE49-F238E27FC236}">
                <a16:creationId xmlns:a16="http://schemas.microsoft.com/office/drawing/2014/main" id="{039D3ADA-2E6B-479A-9940-9E493FD671C8}"/>
              </a:ext>
            </a:extLst>
          </p:cNvPr>
          <p:cNvSpPr txBox="1"/>
          <p:nvPr/>
        </p:nvSpPr>
        <p:spPr>
          <a:xfrm>
            <a:off x="1086787" y="168958"/>
            <a:ext cx="4683818" cy="707886"/>
          </a:xfrm>
          <a:prstGeom prst="rect">
            <a:avLst/>
          </a:prstGeom>
          <a:noFill/>
        </p:spPr>
        <p:txBody>
          <a:bodyPr wrap="square" rtlCol="0">
            <a:spAutoFit/>
          </a:bodyPr>
          <a:lstStyle/>
          <a:p>
            <a:r>
              <a:rPr lang="en-US" altLang="zh-TW"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02 </a:t>
            </a:r>
            <a:r>
              <a:rPr lang="zh-TW" altLang="en-US"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模型評估指標</a:t>
            </a:r>
          </a:p>
        </p:txBody>
      </p:sp>
      <p:pic>
        <p:nvPicPr>
          <p:cNvPr id="40" name="圖片 39">
            <a:extLst>
              <a:ext uri="{FF2B5EF4-FFF2-40B4-BE49-F238E27FC236}">
                <a16:creationId xmlns:a16="http://schemas.microsoft.com/office/drawing/2014/main" id="{C6B63C67-F81E-4853-A9C2-099D998670F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08599" y="3954447"/>
            <a:ext cx="5429250" cy="2047875"/>
          </a:xfrm>
          <a:prstGeom prst="rect">
            <a:avLst/>
          </a:prstGeom>
          <a:noFill/>
          <a:ln>
            <a:solidFill>
              <a:schemeClr val="bg1">
                <a:lumMod val="75000"/>
              </a:schemeClr>
            </a:solidFill>
          </a:ln>
        </p:spPr>
      </p:pic>
      <p:sp>
        <p:nvSpPr>
          <p:cNvPr id="61" name="矩形 60">
            <a:extLst>
              <a:ext uri="{FF2B5EF4-FFF2-40B4-BE49-F238E27FC236}">
                <a16:creationId xmlns:a16="http://schemas.microsoft.com/office/drawing/2014/main" id="{5D224599-F241-4544-BAE8-1D04764E6517}"/>
              </a:ext>
            </a:extLst>
          </p:cNvPr>
          <p:cNvSpPr/>
          <p:nvPr/>
        </p:nvSpPr>
        <p:spPr>
          <a:xfrm>
            <a:off x="1229745" y="2376733"/>
            <a:ext cx="2628000" cy="21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53" name="矩形 52">
            <a:extLst>
              <a:ext uri="{FF2B5EF4-FFF2-40B4-BE49-F238E27FC236}">
                <a16:creationId xmlns:a16="http://schemas.microsoft.com/office/drawing/2014/main" id="{E53E8C76-87C2-4213-B7B1-150E857E1C07}"/>
              </a:ext>
            </a:extLst>
          </p:cNvPr>
          <p:cNvSpPr/>
          <p:nvPr/>
        </p:nvSpPr>
        <p:spPr>
          <a:xfrm>
            <a:off x="4276948" y="6038012"/>
            <a:ext cx="1125565" cy="276999"/>
          </a:xfrm>
          <a:prstGeom prst="rect">
            <a:avLst/>
          </a:prstGeom>
        </p:spPr>
        <p:txBody>
          <a:bodyPr wrap="none">
            <a:spAutoFit/>
          </a:bodyPr>
          <a:lstStyle/>
          <a:p>
            <a:r>
              <a:rPr lang="zh-TW" altLang="en-US" sz="1200" dirty="0">
                <a:solidFill>
                  <a:srgbClr val="507BC8"/>
                </a:solidFill>
                <a:latin typeface="微軟正黑體" panose="020B0604030504040204" pitchFamily="34" charset="-120"/>
                <a:ea typeface="微軟正黑體" panose="020B0604030504040204" pitchFamily="34" charset="-120"/>
                <a:cs typeface="標楷體" panose="03000509000000000000" pitchFamily="65" charset="-120"/>
              </a:rPr>
              <a:t>【</a:t>
            </a:r>
            <a:r>
              <a:rPr lang="en-US" altLang="zh-TW" sz="1200" dirty="0">
                <a:solidFill>
                  <a:srgbClr val="507BC8"/>
                </a:solidFill>
                <a:latin typeface="微軟正黑體" panose="020B0604030504040204" pitchFamily="34" charset="-120"/>
                <a:ea typeface="微軟正黑體" panose="020B0604030504040204" pitchFamily="34" charset="-120"/>
                <a:cs typeface="標楷體" panose="03000509000000000000" pitchFamily="65" charset="-120"/>
              </a:rPr>
              <a:t>ROC</a:t>
            </a:r>
            <a:r>
              <a:rPr lang="zh-TW" altLang="en-US" sz="1200" dirty="0">
                <a:solidFill>
                  <a:srgbClr val="507BC8"/>
                </a:solidFill>
                <a:latin typeface="微軟正黑體" panose="020B0604030504040204" pitchFamily="34" charset="-120"/>
                <a:ea typeface="微軟正黑體" panose="020B0604030504040204" pitchFamily="34" charset="-120"/>
                <a:cs typeface="標楷體" panose="03000509000000000000" pitchFamily="65" charset="-120"/>
              </a:rPr>
              <a:t>曲線</a:t>
            </a:r>
            <a:r>
              <a:rPr lang="en-US" altLang="zh-TW" sz="1200" dirty="0">
                <a:solidFill>
                  <a:srgbClr val="507BC8"/>
                </a:solidFill>
                <a:latin typeface="標楷體" panose="03000509000000000000" pitchFamily="65" charset="-120"/>
                <a:ea typeface="標楷體" panose="03000509000000000000" pitchFamily="65" charset="-120"/>
                <a:cs typeface="標楷體" panose="03000509000000000000" pitchFamily="65" charset="-120"/>
              </a:rPr>
              <a:t>】</a:t>
            </a:r>
            <a:endParaRPr lang="zh-TW" altLang="en-US" sz="1200" dirty="0">
              <a:solidFill>
                <a:srgbClr val="507BC8"/>
              </a:solidFill>
              <a:latin typeface="微軟正黑體" panose="020B0604030504040204" pitchFamily="34" charset="-120"/>
              <a:ea typeface="微軟正黑體" panose="020B0604030504040204" pitchFamily="34" charset="-120"/>
              <a:cs typeface="標楷體" panose="03000509000000000000" pitchFamily="65" charset="-120"/>
            </a:endParaRPr>
          </a:p>
        </p:txBody>
      </p:sp>
      <p:graphicFrame>
        <p:nvGraphicFramePr>
          <p:cNvPr id="55" name="表格 54">
            <a:extLst>
              <a:ext uri="{FF2B5EF4-FFF2-40B4-BE49-F238E27FC236}">
                <a16:creationId xmlns:a16="http://schemas.microsoft.com/office/drawing/2014/main" id="{04383DBB-AFAD-4105-B2FA-950A8426E5AB}"/>
              </a:ext>
            </a:extLst>
          </p:cNvPr>
          <p:cNvGraphicFramePr>
            <a:graphicFrameLocks noGrp="1"/>
          </p:cNvGraphicFramePr>
          <p:nvPr>
            <p:extLst>
              <p:ext uri="{D42A27DB-BD31-4B8C-83A1-F6EECF244321}">
                <p14:modId xmlns:p14="http://schemas.microsoft.com/office/powerpoint/2010/main" val="317029146"/>
              </p:ext>
            </p:extLst>
          </p:nvPr>
        </p:nvGraphicFramePr>
        <p:xfrm>
          <a:off x="4408599" y="2250865"/>
          <a:ext cx="4428000" cy="1573530"/>
        </p:xfrm>
        <a:graphic>
          <a:graphicData uri="http://schemas.openxmlformats.org/drawingml/2006/table">
            <a:tbl>
              <a:tblPr firstRow="1" firstCol="1" bandRow="1">
                <a:tableStyleId>{2D5ABB26-0587-4C30-8999-92F81FD0307C}</a:tableStyleId>
              </a:tblPr>
              <a:tblGrid>
                <a:gridCol w="1440000">
                  <a:extLst>
                    <a:ext uri="{9D8B030D-6E8A-4147-A177-3AD203B41FA5}">
                      <a16:colId xmlns:a16="http://schemas.microsoft.com/office/drawing/2014/main" val="20000"/>
                    </a:ext>
                  </a:extLst>
                </a:gridCol>
                <a:gridCol w="2988000">
                  <a:extLst>
                    <a:ext uri="{9D8B030D-6E8A-4147-A177-3AD203B41FA5}">
                      <a16:colId xmlns:a16="http://schemas.microsoft.com/office/drawing/2014/main" val="20001"/>
                    </a:ext>
                  </a:extLst>
                </a:gridCol>
              </a:tblGrid>
              <a:tr h="0">
                <a:tc>
                  <a:txBody>
                    <a:bodyPr/>
                    <a:lstStyle/>
                    <a:p>
                      <a:pPr marL="0" algn="l" defTabSz="914400" rtl="0" eaLnBrk="1" latinLnBrk="0" hangingPunct="1">
                        <a:lnSpc>
                          <a:spcPct val="115000"/>
                        </a:lnSpc>
                        <a:spcBef>
                          <a:spcPts val="600"/>
                        </a:spcBef>
                        <a:spcAft>
                          <a:spcPts val="0"/>
                        </a:spcAft>
                      </a:pPr>
                      <a:r>
                        <a:rPr lang="en-US" sz="1400" kern="100" dirty="0">
                          <a:solidFill>
                            <a:schemeClr val="tx1">
                              <a:lumMod val="95000"/>
                              <a:lumOff val="5000"/>
                            </a:schemeClr>
                          </a:solidFill>
                          <a:effectLst/>
                          <a:latin typeface="微軟正黑體" panose="020B0604030504040204" pitchFamily="34" charset="-120"/>
                          <a:ea typeface="微軟正黑體" panose="020B0604030504040204" pitchFamily="34" charset="-120"/>
                        </a:rPr>
                        <a:t>AUC</a:t>
                      </a:r>
                      <a:r>
                        <a:rPr lang="zh-TW" sz="1400" kern="100" dirty="0">
                          <a:solidFill>
                            <a:schemeClr val="tx1">
                              <a:lumMod val="95000"/>
                              <a:lumOff val="5000"/>
                            </a:schemeClr>
                          </a:solidFill>
                          <a:effectLst/>
                          <a:latin typeface="微軟正黑體" panose="020B0604030504040204" pitchFamily="34" charset="-120"/>
                          <a:ea typeface="微軟正黑體" panose="020B0604030504040204" pitchFamily="34" charset="-120"/>
                        </a:rPr>
                        <a:t>數值</a:t>
                      </a:r>
                      <a:endParaRPr lang="zh-TW" sz="140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EEBF7"/>
                    </a:solidFill>
                  </a:tcPr>
                </a:tc>
                <a:tc>
                  <a:txBody>
                    <a:bodyPr/>
                    <a:lstStyle/>
                    <a:p>
                      <a:pPr marL="0" algn="l" defTabSz="914400" rtl="0" eaLnBrk="1" latinLnBrk="0" hangingPunct="1">
                        <a:lnSpc>
                          <a:spcPct val="115000"/>
                        </a:lnSpc>
                        <a:spcBef>
                          <a:spcPts val="600"/>
                        </a:spcBef>
                        <a:spcAft>
                          <a:spcPts val="0"/>
                        </a:spcAft>
                      </a:pPr>
                      <a:r>
                        <a:rPr lang="zh-TW" sz="1400" kern="100" dirty="0">
                          <a:solidFill>
                            <a:schemeClr val="tx1">
                              <a:lumMod val="95000"/>
                              <a:lumOff val="5000"/>
                            </a:schemeClr>
                          </a:solidFill>
                          <a:effectLst/>
                          <a:latin typeface="微軟正黑體" panose="020B0604030504040204" pitchFamily="34" charset="-120"/>
                          <a:ea typeface="微軟正黑體" panose="020B0604030504040204" pitchFamily="34" charset="-120"/>
                        </a:rPr>
                        <a:t>說明</a:t>
                      </a:r>
                      <a:endParaRPr lang="zh-TW" sz="140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DEEBF7"/>
                    </a:solidFill>
                  </a:tcPr>
                </a:tc>
                <a:extLst>
                  <a:ext uri="{0D108BD9-81ED-4DB2-BD59-A6C34878D82A}">
                    <a16:rowId xmlns:a16="http://schemas.microsoft.com/office/drawing/2014/main" val="10000"/>
                  </a:ext>
                </a:extLst>
              </a:tr>
              <a:tr h="0">
                <a:tc>
                  <a:txBody>
                    <a:bodyPr/>
                    <a:lstStyle/>
                    <a:p>
                      <a:pPr marL="0" algn="l" defTabSz="914400" rtl="0" eaLnBrk="1" latinLnBrk="0" hangingPunct="1">
                        <a:lnSpc>
                          <a:spcPct val="115000"/>
                        </a:lnSpc>
                        <a:spcBef>
                          <a:spcPts val="600"/>
                        </a:spcBef>
                        <a:spcAft>
                          <a:spcPts val="0"/>
                        </a:spcAft>
                      </a:pPr>
                      <a:r>
                        <a:rPr lang="en-US" sz="1400" kern="100" dirty="0">
                          <a:solidFill>
                            <a:schemeClr val="tx1">
                              <a:lumMod val="95000"/>
                              <a:lumOff val="5000"/>
                            </a:schemeClr>
                          </a:solidFill>
                          <a:effectLst/>
                          <a:latin typeface="微軟正黑體" panose="020B0604030504040204" pitchFamily="34" charset="-120"/>
                          <a:ea typeface="微軟正黑體" panose="020B0604030504040204" pitchFamily="34" charset="-120"/>
                        </a:rPr>
                        <a:t>AUC &lt; 0.5</a:t>
                      </a:r>
                      <a:endParaRPr lang="zh-TW" sz="140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mn-cs"/>
                      </a:endParaRPr>
                    </a:p>
                  </a:txBody>
                  <a:tcPr marL="68580" marR="68580" marT="0"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algn="l" defTabSz="914400" rtl="0" eaLnBrk="1" latinLnBrk="0" hangingPunct="1">
                        <a:lnSpc>
                          <a:spcPct val="115000"/>
                        </a:lnSpc>
                        <a:spcBef>
                          <a:spcPts val="600"/>
                        </a:spcBef>
                        <a:spcAft>
                          <a:spcPts val="0"/>
                        </a:spcAft>
                      </a:pPr>
                      <a:r>
                        <a:rPr lang="zh-TW" sz="1400" kern="100" dirty="0">
                          <a:solidFill>
                            <a:schemeClr val="tx1">
                              <a:lumMod val="95000"/>
                              <a:lumOff val="5000"/>
                            </a:schemeClr>
                          </a:solidFill>
                          <a:effectLst/>
                          <a:latin typeface="微軟正黑體" panose="020B0604030504040204" pitchFamily="34" charset="-120"/>
                          <a:ea typeface="微軟正黑體" panose="020B0604030504040204" pitchFamily="34" charset="-120"/>
                        </a:rPr>
                        <a:t>比隨機猜測還差，但只要反預測即可</a:t>
                      </a:r>
                      <a:endParaRPr lang="zh-TW" sz="140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algn="l" defTabSz="914400" rtl="0" eaLnBrk="1" latinLnBrk="0" hangingPunct="1">
                        <a:lnSpc>
                          <a:spcPct val="115000"/>
                        </a:lnSpc>
                        <a:spcBef>
                          <a:spcPts val="600"/>
                        </a:spcBef>
                        <a:spcAft>
                          <a:spcPts val="0"/>
                        </a:spcAft>
                      </a:pPr>
                      <a:r>
                        <a:rPr lang="en-US" sz="1400" kern="100" dirty="0">
                          <a:solidFill>
                            <a:schemeClr val="tx1">
                              <a:lumMod val="95000"/>
                              <a:lumOff val="5000"/>
                            </a:schemeClr>
                          </a:solidFill>
                          <a:effectLst/>
                          <a:latin typeface="微軟正黑體" panose="020B0604030504040204" pitchFamily="34" charset="-120"/>
                          <a:ea typeface="微軟正黑體" panose="020B0604030504040204" pitchFamily="34" charset="-120"/>
                        </a:rPr>
                        <a:t>AUC = 0.5</a:t>
                      </a:r>
                      <a:endParaRPr lang="zh-TW" sz="140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algn="l" defTabSz="914400" rtl="0" eaLnBrk="1" latinLnBrk="0" hangingPunct="1">
                        <a:lnSpc>
                          <a:spcPct val="115000"/>
                        </a:lnSpc>
                        <a:spcBef>
                          <a:spcPts val="600"/>
                        </a:spcBef>
                        <a:spcAft>
                          <a:spcPts val="0"/>
                        </a:spcAft>
                      </a:pPr>
                      <a:r>
                        <a:rPr lang="zh-TW" sz="1400" kern="100" dirty="0">
                          <a:solidFill>
                            <a:schemeClr val="tx1">
                              <a:lumMod val="95000"/>
                              <a:lumOff val="5000"/>
                            </a:schemeClr>
                          </a:solidFill>
                          <a:effectLst/>
                          <a:latin typeface="微軟正黑體" panose="020B0604030504040204" pitchFamily="34" charset="-120"/>
                          <a:ea typeface="微軟正黑體" panose="020B0604030504040204" pitchFamily="34" charset="-120"/>
                        </a:rPr>
                        <a:t>同隨機猜測，模型無鑑別力</a:t>
                      </a:r>
                      <a:endParaRPr lang="zh-TW" sz="140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algn="l" defTabSz="914400" rtl="0" eaLnBrk="1" latinLnBrk="0" hangingPunct="1">
                        <a:lnSpc>
                          <a:spcPct val="115000"/>
                        </a:lnSpc>
                        <a:spcBef>
                          <a:spcPts val="600"/>
                        </a:spcBef>
                        <a:spcAft>
                          <a:spcPts val="0"/>
                        </a:spcAft>
                      </a:pPr>
                      <a:r>
                        <a:rPr lang="en-US" sz="1400" kern="100">
                          <a:solidFill>
                            <a:schemeClr val="tx1">
                              <a:lumMod val="95000"/>
                              <a:lumOff val="5000"/>
                            </a:schemeClr>
                          </a:solidFill>
                          <a:effectLst/>
                          <a:latin typeface="微軟正黑體" panose="020B0604030504040204" pitchFamily="34" charset="-120"/>
                          <a:ea typeface="微軟正黑體" panose="020B0604030504040204" pitchFamily="34" charset="-120"/>
                        </a:rPr>
                        <a:t>0.5 &lt; AUC </a:t>
                      </a:r>
                      <a:r>
                        <a:rPr lang="zh-TW" sz="1400" kern="100">
                          <a:solidFill>
                            <a:schemeClr val="tx1">
                              <a:lumMod val="95000"/>
                              <a:lumOff val="5000"/>
                            </a:schemeClr>
                          </a:solidFill>
                          <a:effectLst/>
                          <a:latin typeface="微軟正黑體" panose="020B0604030504040204" pitchFamily="34" charset="-120"/>
                          <a:ea typeface="微軟正黑體" panose="020B0604030504040204" pitchFamily="34" charset="-120"/>
                        </a:rPr>
                        <a:t>≦ </a:t>
                      </a:r>
                      <a:r>
                        <a:rPr lang="en-US" sz="1400" kern="100">
                          <a:solidFill>
                            <a:schemeClr val="tx1">
                              <a:lumMod val="95000"/>
                              <a:lumOff val="5000"/>
                            </a:schemeClr>
                          </a:solidFill>
                          <a:effectLst/>
                          <a:latin typeface="微軟正黑體" panose="020B0604030504040204" pitchFamily="34" charset="-120"/>
                          <a:ea typeface="微軟正黑體" panose="020B0604030504040204" pitchFamily="34" charset="-120"/>
                        </a:rPr>
                        <a:t>0.7</a:t>
                      </a:r>
                      <a:endParaRPr lang="zh-TW" sz="1400" kern="100">
                        <a:solidFill>
                          <a:schemeClr val="tx1">
                            <a:lumMod val="95000"/>
                            <a:lumOff val="5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algn="l" defTabSz="914400" rtl="0" eaLnBrk="1" latinLnBrk="0" hangingPunct="1">
                        <a:lnSpc>
                          <a:spcPct val="115000"/>
                        </a:lnSpc>
                        <a:spcBef>
                          <a:spcPts val="600"/>
                        </a:spcBef>
                        <a:spcAft>
                          <a:spcPts val="0"/>
                        </a:spcAft>
                      </a:pPr>
                      <a:r>
                        <a:rPr lang="zh-TW" sz="1400" kern="100" dirty="0">
                          <a:solidFill>
                            <a:schemeClr val="tx1">
                              <a:lumMod val="95000"/>
                              <a:lumOff val="5000"/>
                            </a:schemeClr>
                          </a:solidFill>
                          <a:effectLst/>
                          <a:latin typeface="微軟正黑體" panose="020B0604030504040204" pitchFamily="34" charset="-120"/>
                          <a:ea typeface="微軟正黑體" panose="020B0604030504040204" pitchFamily="34" charset="-120"/>
                        </a:rPr>
                        <a:t>較差的鑑別力</a:t>
                      </a:r>
                      <a:endParaRPr lang="zh-TW" sz="140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algn="l" defTabSz="914400" rtl="0" eaLnBrk="1" latinLnBrk="0" hangingPunct="1">
                        <a:lnSpc>
                          <a:spcPct val="115000"/>
                        </a:lnSpc>
                        <a:spcBef>
                          <a:spcPts val="600"/>
                        </a:spcBef>
                        <a:spcAft>
                          <a:spcPts val="0"/>
                        </a:spcAft>
                      </a:pPr>
                      <a:r>
                        <a:rPr lang="en-US" sz="1400" kern="100">
                          <a:solidFill>
                            <a:schemeClr val="tx1">
                              <a:lumMod val="95000"/>
                              <a:lumOff val="5000"/>
                            </a:schemeClr>
                          </a:solidFill>
                          <a:effectLst/>
                          <a:latin typeface="微軟正黑體" panose="020B0604030504040204" pitchFamily="34" charset="-120"/>
                          <a:ea typeface="微軟正黑體" panose="020B0604030504040204" pitchFamily="34" charset="-120"/>
                        </a:rPr>
                        <a:t>0.7 &lt; AUC </a:t>
                      </a:r>
                      <a:r>
                        <a:rPr lang="zh-TW" sz="1400" kern="100">
                          <a:solidFill>
                            <a:schemeClr val="tx1">
                              <a:lumMod val="95000"/>
                              <a:lumOff val="5000"/>
                            </a:schemeClr>
                          </a:solidFill>
                          <a:effectLst/>
                          <a:latin typeface="微軟正黑體" panose="020B0604030504040204" pitchFamily="34" charset="-120"/>
                          <a:ea typeface="微軟正黑體" panose="020B0604030504040204" pitchFamily="34" charset="-120"/>
                        </a:rPr>
                        <a:t>≦ </a:t>
                      </a:r>
                      <a:r>
                        <a:rPr lang="en-US" sz="1400" kern="100">
                          <a:solidFill>
                            <a:schemeClr val="tx1">
                              <a:lumMod val="95000"/>
                              <a:lumOff val="5000"/>
                            </a:schemeClr>
                          </a:solidFill>
                          <a:effectLst/>
                          <a:latin typeface="微軟正黑體" panose="020B0604030504040204" pitchFamily="34" charset="-120"/>
                          <a:ea typeface="微軟正黑體" panose="020B0604030504040204" pitchFamily="34" charset="-120"/>
                        </a:rPr>
                        <a:t>0.8</a:t>
                      </a:r>
                      <a:endParaRPr lang="zh-TW" sz="1400" kern="100">
                        <a:solidFill>
                          <a:schemeClr val="tx1">
                            <a:lumMod val="95000"/>
                            <a:lumOff val="5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algn="l" defTabSz="914400" rtl="0" eaLnBrk="1" latinLnBrk="0" hangingPunct="1">
                        <a:lnSpc>
                          <a:spcPct val="115000"/>
                        </a:lnSpc>
                        <a:spcBef>
                          <a:spcPts val="600"/>
                        </a:spcBef>
                        <a:spcAft>
                          <a:spcPts val="0"/>
                        </a:spcAft>
                      </a:pPr>
                      <a:r>
                        <a:rPr lang="zh-TW" sz="1400" kern="100" dirty="0">
                          <a:solidFill>
                            <a:schemeClr val="tx1">
                              <a:lumMod val="95000"/>
                              <a:lumOff val="5000"/>
                            </a:schemeClr>
                          </a:solidFill>
                          <a:effectLst/>
                          <a:latin typeface="微軟正黑體" panose="020B0604030504040204" pitchFamily="34" charset="-120"/>
                          <a:ea typeface="微軟正黑體" panose="020B0604030504040204" pitchFamily="34" charset="-120"/>
                        </a:rPr>
                        <a:t>可接受的鑑別力</a:t>
                      </a:r>
                      <a:endParaRPr lang="zh-TW" sz="140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0" algn="l" defTabSz="914400" rtl="0" eaLnBrk="1" latinLnBrk="0" hangingPunct="1">
                        <a:lnSpc>
                          <a:spcPct val="115000"/>
                        </a:lnSpc>
                        <a:spcBef>
                          <a:spcPts val="600"/>
                        </a:spcBef>
                        <a:spcAft>
                          <a:spcPts val="0"/>
                        </a:spcAft>
                      </a:pPr>
                      <a:r>
                        <a:rPr lang="en-US" sz="1400" kern="100">
                          <a:solidFill>
                            <a:schemeClr val="tx1">
                              <a:lumMod val="95000"/>
                              <a:lumOff val="5000"/>
                            </a:schemeClr>
                          </a:solidFill>
                          <a:effectLst/>
                          <a:latin typeface="微軟正黑體" panose="020B0604030504040204" pitchFamily="34" charset="-120"/>
                          <a:ea typeface="微軟正黑體" panose="020B0604030504040204" pitchFamily="34" charset="-120"/>
                        </a:rPr>
                        <a:t>0.8 &lt; AUC </a:t>
                      </a:r>
                      <a:r>
                        <a:rPr lang="zh-TW" sz="1400" kern="100">
                          <a:solidFill>
                            <a:schemeClr val="tx1">
                              <a:lumMod val="95000"/>
                              <a:lumOff val="5000"/>
                            </a:schemeClr>
                          </a:solidFill>
                          <a:effectLst/>
                          <a:latin typeface="微軟正黑體" panose="020B0604030504040204" pitchFamily="34" charset="-120"/>
                          <a:ea typeface="微軟正黑體" panose="020B0604030504040204" pitchFamily="34" charset="-120"/>
                        </a:rPr>
                        <a:t>≦ </a:t>
                      </a:r>
                      <a:r>
                        <a:rPr lang="en-US" sz="1400" kern="100">
                          <a:solidFill>
                            <a:schemeClr val="tx1">
                              <a:lumMod val="95000"/>
                              <a:lumOff val="5000"/>
                            </a:schemeClr>
                          </a:solidFill>
                          <a:effectLst/>
                          <a:latin typeface="微軟正黑體" panose="020B0604030504040204" pitchFamily="34" charset="-120"/>
                          <a:ea typeface="微軟正黑體" panose="020B0604030504040204" pitchFamily="34" charset="-120"/>
                        </a:rPr>
                        <a:t>0.9</a:t>
                      </a:r>
                      <a:endParaRPr lang="zh-TW" sz="1400" kern="100">
                        <a:solidFill>
                          <a:schemeClr val="tx1">
                            <a:lumMod val="95000"/>
                            <a:lumOff val="5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algn="l" defTabSz="914400" rtl="0" eaLnBrk="1" latinLnBrk="0" hangingPunct="1">
                        <a:lnSpc>
                          <a:spcPct val="115000"/>
                        </a:lnSpc>
                        <a:spcBef>
                          <a:spcPts val="600"/>
                        </a:spcBef>
                        <a:spcAft>
                          <a:spcPts val="0"/>
                        </a:spcAft>
                      </a:pPr>
                      <a:r>
                        <a:rPr lang="zh-TW" sz="1400" kern="100" dirty="0">
                          <a:solidFill>
                            <a:schemeClr val="tx1">
                              <a:lumMod val="95000"/>
                              <a:lumOff val="5000"/>
                            </a:schemeClr>
                          </a:solidFill>
                          <a:effectLst/>
                          <a:latin typeface="微軟正黑體" panose="020B0604030504040204" pitchFamily="34" charset="-120"/>
                          <a:ea typeface="微軟正黑體" panose="020B0604030504040204" pitchFamily="34" charset="-120"/>
                        </a:rPr>
                        <a:t>優良的鑑別力</a:t>
                      </a:r>
                      <a:endParaRPr lang="zh-TW" sz="1400" kern="100" dirty="0">
                        <a:solidFill>
                          <a:schemeClr val="tx1">
                            <a:lumMod val="95000"/>
                            <a:lumOff val="5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L="0" algn="l" defTabSz="914400" rtl="0" eaLnBrk="1" latinLnBrk="0" hangingPunct="1">
                        <a:lnSpc>
                          <a:spcPct val="115000"/>
                        </a:lnSpc>
                        <a:spcBef>
                          <a:spcPts val="600"/>
                        </a:spcBef>
                        <a:spcAft>
                          <a:spcPts val="0"/>
                        </a:spcAft>
                      </a:pPr>
                      <a:r>
                        <a:rPr lang="en-US" sz="1400" kern="100" dirty="0">
                          <a:solidFill>
                            <a:srgbClr val="C00000"/>
                          </a:solidFill>
                          <a:effectLst/>
                          <a:latin typeface="微軟正黑體" panose="020B0604030504040204" pitchFamily="34" charset="-120"/>
                          <a:ea typeface="微軟正黑體" panose="020B0604030504040204" pitchFamily="34" charset="-120"/>
                        </a:rPr>
                        <a:t>0.9 &lt; AUC </a:t>
                      </a:r>
                      <a:r>
                        <a:rPr lang="zh-TW" sz="1400" kern="100" dirty="0">
                          <a:solidFill>
                            <a:srgbClr val="C00000"/>
                          </a:solidFill>
                          <a:effectLst/>
                          <a:latin typeface="微軟正黑體" panose="020B0604030504040204" pitchFamily="34" charset="-120"/>
                          <a:ea typeface="微軟正黑體" panose="020B0604030504040204" pitchFamily="34" charset="-120"/>
                        </a:rPr>
                        <a:t>≦ </a:t>
                      </a:r>
                      <a:r>
                        <a:rPr lang="en-US" sz="1400" kern="100" dirty="0">
                          <a:solidFill>
                            <a:srgbClr val="C00000"/>
                          </a:solidFill>
                          <a:effectLst/>
                          <a:latin typeface="微軟正黑體" panose="020B0604030504040204" pitchFamily="34" charset="-120"/>
                          <a:ea typeface="微軟正黑體" panose="020B0604030504040204" pitchFamily="34" charset="-120"/>
                        </a:rPr>
                        <a:t>1.0</a:t>
                      </a:r>
                      <a:endParaRPr lang="zh-TW" sz="1400" kern="100" dirty="0">
                        <a:solidFill>
                          <a:srgbClr val="C00000"/>
                        </a:solidFill>
                        <a:effectLst/>
                        <a:latin typeface="微軟正黑體" panose="020B0604030504040204" pitchFamily="34" charset="-120"/>
                        <a:ea typeface="微軟正黑體" panose="020B0604030504040204" pitchFamily="34" charset="-120"/>
                        <a:cs typeface="+mn-cs"/>
                      </a:endParaRPr>
                    </a:p>
                  </a:txBody>
                  <a:tcPr marL="68580" marR="68580" marT="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algn="l" defTabSz="914400" rtl="0" eaLnBrk="1" latinLnBrk="0" hangingPunct="1">
                        <a:lnSpc>
                          <a:spcPct val="115000"/>
                        </a:lnSpc>
                        <a:spcBef>
                          <a:spcPts val="600"/>
                        </a:spcBef>
                        <a:spcAft>
                          <a:spcPts val="0"/>
                        </a:spcAft>
                      </a:pPr>
                      <a:r>
                        <a:rPr lang="zh-TW" sz="1400" kern="100" dirty="0">
                          <a:solidFill>
                            <a:srgbClr val="C00000"/>
                          </a:solidFill>
                          <a:effectLst/>
                          <a:latin typeface="微軟正黑體" panose="020B0604030504040204" pitchFamily="34" charset="-120"/>
                          <a:ea typeface="微軟正黑體" panose="020B0604030504040204" pitchFamily="34" charset="-120"/>
                        </a:rPr>
                        <a:t>極佳的鑑別力</a:t>
                      </a:r>
                      <a:endParaRPr lang="zh-TW" sz="1400" kern="100" dirty="0">
                        <a:solidFill>
                          <a:srgbClr val="C00000"/>
                        </a:solidFill>
                        <a:effectLst/>
                        <a:latin typeface="微軟正黑體" panose="020B0604030504040204" pitchFamily="34" charset="-120"/>
                        <a:ea typeface="微軟正黑體" panose="020B0604030504040204" pitchFamily="34" charset="-120"/>
                        <a:cs typeface="+mn-cs"/>
                      </a:endParaRPr>
                    </a:p>
                  </a:txBody>
                  <a:tcPr marL="68580" marR="68580" marT="0" marB="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60" name="圖片 59">
            <a:extLst>
              <a:ext uri="{FF2B5EF4-FFF2-40B4-BE49-F238E27FC236}">
                <a16:creationId xmlns:a16="http://schemas.microsoft.com/office/drawing/2014/main" id="{01B8EB21-34B0-4838-897C-DD66B6F3C17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085" b="94492" l="6250" r="96250">
                        <a14:foregroundMark x1="8750" y1="22034" x2="8750" y2="22034"/>
                        <a14:foregroundMark x1="6250" y1="29661" x2="6250" y2="29661"/>
                        <a14:foregroundMark x1="35833" y1="5085" x2="35833" y2="5085"/>
                        <a14:foregroundMark x1="92500" y1="94915" x2="92500" y2="94915"/>
                        <a14:foregroundMark x1="96250" y1="89831" x2="96250" y2="89831"/>
                      </a14:backgroundRemoval>
                    </a14:imgEffect>
                  </a14:imgLayer>
                </a14:imgProps>
              </a:ext>
              <a:ext uri="{28A0092B-C50C-407E-A947-70E740481C1C}">
                <a14:useLocalDpi xmlns:a14="http://schemas.microsoft.com/office/drawing/2010/main" val="0"/>
              </a:ext>
            </a:extLst>
          </a:blip>
          <a:stretch>
            <a:fillRect/>
          </a:stretch>
        </p:blipFill>
        <p:spPr>
          <a:xfrm>
            <a:off x="10700780" y="328710"/>
            <a:ext cx="1015506" cy="998581"/>
          </a:xfrm>
          <a:prstGeom prst="rect">
            <a:avLst/>
          </a:prstGeom>
        </p:spPr>
      </p:pic>
      <p:sp>
        <p:nvSpPr>
          <p:cNvPr id="64" name="矩形 63">
            <a:extLst>
              <a:ext uri="{FF2B5EF4-FFF2-40B4-BE49-F238E27FC236}">
                <a16:creationId xmlns:a16="http://schemas.microsoft.com/office/drawing/2014/main" id="{60B3BBE8-B694-4A82-8D4A-E83BD87DEC22}"/>
              </a:ext>
            </a:extLst>
          </p:cNvPr>
          <p:cNvSpPr/>
          <p:nvPr/>
        </p:nvSpPr>
        <p:spPr>
          <a:xfrm>
            <a:off x="1177878" y="2245621"/>
            <a:ext cx="2723823" cy="369332"/>
          </a:xfrm>
          <a:prstGeom prst="rect">
            <a:avLst/>
          </a:prstGeom>
          <a:noFill/>
        </p:spPr>
        <p:txBody>
          <a:bodyPr wrap="none">
            <a:spAutoFit/>
          </a:bodyPr>
          <a:lstStyle/>
          <a:p>
            <a:r>
              <a:rPr lang="zh-TW" altLang="en-US" kern="100" dirty="0">
                <a:solidFill>
                  <a:srgbClr val="FF0000"/>
                </a:solidFill>
                <a:latin typeface="微軟正黑體" panose="020B0604030504040204" pitchFamily="34" charset="-120"/>
                <a:ea typeface="微軟正黑體" panose="020B0604030504040204" pitchFamily="34" charset="-120"/>
              </a:rPr>
              <a:t>不適合用於不平衡資料集</a:t>
            </a:r>
          </a:p>
        </p:txBody>
      </p:sp>
      <p:sp>
        <p:nvSpPr>
          <p:cNvPr id="2" name="矩形: 圓角 1">
            <a:extLst>
              <a:ext uri="{FF2B5EF4-FFF2-40B4-BE49-F238E27FC236}">
                <a16:creationId xmlns:a16="http://schemas.microsoft.com/office/drawing/2014/main" id="{418EE87F-97C8-4BD1-9172-1EC14B8B0076}"/>
              </a:ext>
            </a:extLst>
          </p:cNvPr>
          <p:cNvSpPr/>
          <p:nvPr/>
        </p:nvSpPr>
        <p:spPr>
          <a:xfrm>
            <a:off x="1160959" y="1322322"/>
            <a:ext cx="882867" cy="420956"/>
          </a:xfrm>
          <a:prstGeom prst="roundRect">
            <a:avLst/>
          </a:prstGeom>
          <a:solidFill>
            <a:schemeClr val="accent5">
              <a:lumMod val="75000"/>
            </a:schemeClr>
          </a:solidFill>
        </p:spPr>
        <p:txBody>
          <a:bodyPr wrap="none" lIns="36000" tIns="36000" rIns="36000" bIns="36000">
            <a:spAutoFit/>
          </a:bodyPr>
          <a:lstStyle/>
          <a:p>
            <a:r>
              <a:rPr lang="zh-TW" altLang="zh-TW" sz="2000" b="1" kern="100" dirty="0">
                <a:solidFill>
                  <a:schemeClr val="bg1"/>
                </a:solidFill>
                <a:latin typeface="微軟正黑體" panose="020B0604030504040204" pitchFamily="34" charset="-120"/>
                <a:ea typeface="微軟正黑體" panose="020B0604030504040204" pitchFamily="34" charset="-120"/>
              </a:rPr>
              <a:t>準確率</a:t>
            </a:r>
            <a:endParaRPr lang="zh-TW" altLang="en-US" sz="2000" b="1" dirty="0">
              <a:solidFill>
                <a:schemeClr val="bg1"/>
              </a:solidFill>
              <a:latin typeface="微軟正黑體" panose="020B0604030504040204" pitchFamily="34" charset="-120"/>
              <a:ea typeface="微軟正黑體" panose="020B0604030504040204" pitchFamily="34" charset="-120"/>
            </a:endParaRPr>
          </a:p>
        </p:txBody>
      </p:sp>
      <p:sp>
        <p:nvSpPr>
          <p:cNvPr id="3" name="矩形 2">
            <a:extLst>
              <a:ext uri="{FF2B5EF4-FFF2-40B4-BE49-F238E27FC236}">
                <a16:creationId xmlns:a16="http://schemas.microsoft.com/office/drawing/2014/main" id="{F3540237-8823-442A-BCC6-FBBAC2B5FE35}"/>
              </a:ext>
            </a:extLst>
          </p:cNvPr>
          <p:cNvSpPr/>
          <p:nvPr/>
        </p:nvSpPr>
        <p:spPr>
          <a:xfrm>
            <a:off x="1114378" y="1805709"/>
            <a:ext cx="3185487" cy="348813"/>
          </a:xfrm>
          <a:prstGeom prst="rect">
            <a:avLst/>
          </a:prstGeom>
        </p:spPr>
        <p:txBody>
          <a:bodyPr wrap="none">
            <a:spAutoFit/>
          </a:bodyPr>
          <a:lstStyle/>
          <a:p>
            <a:pPr>
              <a:lnSpc>
                <a:spcPts val="2000"/>
              </a:lnSpc>
            </a:pPr>
            <a:r>
              <a:rPr lang="zh-TW" altLang="en-US" kern="100" dirty="0">
                <a:solidFill>
                  <a:schemeClr val="accent1">
                    <a:lumMod val="50000"/>
                  </a:schemeClr>
                </a:solidFill>
                <a:latin typeface="微軟正黑體" panose="020B0604030504040204" pitchFamily="34" charset="-120"/>
                <a:ea typeface="微軟正黑體" panose="020B0604030504040204" pitchFamily="34" charset="-120"/>
              </a:rPr>
              <a:t>所有樣本中被正確預測的比率</a:t>
            </a:r>
          </a:p>
        </p:txBody>
      </p:sp>
      <p:sp>
        <p:nvSpPr>
          <p:cNvPr id="5" name="矩形: 圓角 4">
            <a:extLst>
              <a:ext uri="{FF2B5EF4-FFF2-40B4-BE49-F238E27FC236}">
                <a16:creationId xmlns:a16="http://schemas.microsoft.com/office/drawing/2014/main" id="{E215B470-25A4-42C3-85C8-D03EEA686716}"/>
              </a:ext>
            </a:extLst>
          </p:cNvPr>
          <p:cNvSpPr/>
          <p:nvPr/>
        </p:nvSpPr>
        <p:spPr>
          <a:xfrm>
            <a:off x="4494239" y="1322322"/>
            <a:ext cx="1164678" cy="420956"/>
          </a:xfrm>
          <a:prstGeom prst="roundRect">
            <a:avLst/>
          </a:prstGeom>
          <a:solidFill>
            <a:schemeClr val="accent5">
              <a:lumMod val="75000"/>
            </a:schemeClr>
          </a:solidFill>
        </p:spPr>
        <p:txBody>
          <a:bodyPr wrap="none" lIns="36000" tIns="36000" rIns="36000" bIns="36000">
            <a:spAutoFit/>
          </a:bodyPr>
          <a:lstStyle/>
          <a:p>
            <a:r>
              <a:rPr lang="en-US" altLang="zh-TW" sz="2000" b="1" kern="100" dirty="0">
                <a:solidFill>
                  <a:schemeClr val="bg1"/>
                </a:solidFill>
                <a:latin typeface="微軟正黑體" panose="020B0604030504040204" pitchFamily="34" charset="-120"/>
                <a:ea typeface="微軟正黑體" panose="020B0604030504040204" pitchFamily="34" charset="-120"/>
              </a:rPr>
              <a:t>AUC</a:t>
            </a:r>
            <a:r>
              <a:rPr lang="zh-TW" altLang="en-US" sz="2000" b="1" kern="100" dirty="0">
                <a:solidFill>
                  <a:schemeClr val="bg1"/>
                </a:solidFill>
                <a:latin typeface="微軟正黑體" panose="020B0604030504040204" pitchFamily="34" charset="-120"/>
                <a:ea typeface="微軟正黑體" panose="020B0604030504040204" pitchFamily="34" charset="-120"/>
              </a:rPr>
              <a:t>數值</a:t>
            </a:r>
            <a:endParaRPr lang="zh-TW" altLang="en-US" sz="2000" b="1" dirty="0">
              <a:solidFill>
                <a:schemeClr val="bg1"/>
              </a:solidFill>
            </a:endParaRPr>
          </a:p>
        </p:txBody>
      </p:sp>
      <p:sp>
        <p:nvSpPr>
          <p:cNvPr id="34" name="矩形 33">
            <a:extLst>
              <a:ext uri="{FF2B5EF4-FFF2-40B4-BE49-F238E27FC236}">
                <a16:creationId xmlns:a16="http://schemas.microsoft.com/office/drawing/2014/main" id="{596F3918-9794-4021-9AD1-4297088575D2}"/>
              </a:ext>
            </a:extLst>
          </p:cNvPr>
          <p:cNvSpPr/>
          <p:nvPr/>
        </p:nvSpPr>
        <p:spPr>
          <a:xfrm>
            <a:off x="4442307" y="1805709"/>
            <a:ext cx="2262158" cy="348813"/>
          </a:xfrm>
          <a:prstGeom prst="rect">
            <a:avLst/>
          </a:prstGeom>
        </p:spPr>
        <p:txBody>
          <a:bodyPr wrap="none">
            <a:spAutoFit/>
          </a:bodyPr>
          <a:lstStyle/>
          <a:p>
            <a:pPr>
              <a:lnSpc>
                <a:spcPts val="2000"/>
              </a:lnSpc>
            </a:pPr>
            <a:r>
              <a:rPr lang="zh-TW" altLang="en-US" kern="100" dirty="0">
                <a:solidFill>
                  <a:schemeClr val="accent1">
                    <a:lumMod val="50000"/>
                  </a:schemeClr>
                </a:solidFill>
                <a:latin typeface="微軟正黑體" panose="020B0604030504040204" pitchFamily="34" charset="-120"/>
                <a:ea typeface="微軟正黑體" panose="020B0604030504040204" pitchFamily="34" charset="-120"/>
              </a:rPr>
              <a:t>分類器的預測鑑別力</a:t>
            </a:r>
          </a:p>
        </p:txBody>
      </p:sp>
      <p:sp>
        <p:nvSpPr>
          <p:cNvPr id="7" name="矩形 6">
            <a:extLst>
              <a:ext uri="{FF2B5EF4-FFF2-40B4-BE49-F238E27FC236}">
                <a16:creationId xmlns:a16="http://schemas.microsoft.com/office/drawing/2014/main" id="{9105D981-0EE7-48F3-A5D9-0DA9B18EDB5C}"/>
              </a:ext>
            </a:extLst>
          </p:cNvPr>
          <p:cNvSpPr/>
          <p:nvPr/>
        </p:nvSpPr>
        <p:spPr>
          <a:xfrm>
            <a:off x="5193207" y="6038273"/>
            <a:ext cx="5220000" cy="301878"/>
          </a:xfrm>
          <a:prstGeom prst="rect">
            <a:avLst/>
          </a:prstGeom>
        </p:spPr>
        <p:txBody>
          <a:bodyPr wrap="square">
            <a:spAutoFit/>
          </a:bodyPr>
          <a:lstStyle/>
          <a:p>
            <a:pPr algn="ctr">
              <a:lnSpc>
                <a:spcPts val="1680"/>
              </a:lnSpc>
            </a:pPr>
            <a:r>
              <a:rPr lang="en-US" altLang="zh-TW" sz="1200" kern="100" dirty="0">
                <a:solidFill>
                  <a:srgbClr val="507BC8"/>
                </a:solidFill>
                <a:latin typeface="微軟正黑體" panose="020B0604030504040204" pitchFamily="34" charset="-120"/>
                <a:ea typeface="微軟正黑體" panose="020B0604030504040204" pitchFamily="34" charset="-120"/>
              </a:rPr>
              <a:t>X</a:t>
            </a:r>
            <a:r>
              <a:rPr lang="zh-TW" altLang="zh-TW" sz="1200" kern="100" dirty="0">
                <a:solidFill>
                  <a:srgbClr val="507BC8"/>
                </a:solidFill>
                <a:latin typeface="微軟正黑體" panose="020B0604030504040204" pitchFamily="34" charset="-120"/>
                <a:ea typeface="微軟正黑體" panose="020B0604030504040204" pitchFamily="34" charset="-120"/>
              </a:rPr>
              <a:t>軸</a:t>
            </a:r>
            <a:r>
              <a:rPr lang="en-US" altLang="zh-TW" sz="1200" kern="100" dirty="0">
                <a:solidFill>
                  <a:srgbClr val="507BC8"/>
                </a:solidFill>
                <a:latin typeface="微軟正黑體" panose="020B0604030504040204" pitchFamily="34" charset="-120"/>
                <a:ea typeface="微軟正黑體" panose="020B0604030504040204" pitchFamily="34" charset="-120"/>
              </a:rPr>
              <a:t>-FPR(</a:t>
            </a:r>
            <a:r>
              <a:rPr lang="zh-TW" altLang="en-US" sz="1200" kern="100" dirty="0">
                <a:solidFill>
                  <a:srgbClr val="507BC8"/>
                </a:solidFill>
                <a:latin typeface="微軟正黑體" panose="020B0604030504040204" pitchFamily="34" charset="-120"/>
                <a:ea typeface="微軟正黑體" panose="020B0604030504040204" pitchFamily="34" charset="-120"/>
              </a:rPr>
              <a:t>偽陽率</a:t>
            </a:r>
            <a:r>
              <a:rPr lang="en-US" altLang="zh-TW" sz="1200" kern="100" dirty="0">
                <a:solidFill>
                  <a:srgbClr val="507BC8"/>
                </a:solidFill>
                <a:latin typeface="微軟正黑體" panose="020B0604030504040204" pitchFamily="34" charset="-120"/>
                <a:ea typeface="微軟正黑體" panose="020B0604030504040204" pitchFamily="34" charset="-120"/>
              </a:rPr>
              <a:t>)</a:t>
            </a:r>
            <a:r>
              <a:rPr lang="zh-TW" altLang="en-US" sz="1200" kern="100" dirty="0">
                <a:solidFill>
                  <a:srgbClr val="507BC8"/>
                </a:solidFill>
                <a:latin typeface="微軟正黑體" panose="020B0604030504040204" pitchFamily="34" charset="-120"/>
                <a:ea typeface="微軟正黑體" panose="020B0604030504040204" pitchFamily="34" charset="-120"/>
              </a:rPr>
              <a:t>：</a:t>
            </a:r>
            <a:r>
              <a:rPr lang="zh-TW" altLang="zh-TW" sz="1200" kern="100" dirty="0">
                <a:solidFill>
                  <a:srgbClr val="507BC8"/>
                </a:solidFill>
                <a:latin typeface="微軟正黑體" panose="020B0604030504040204" pitchFamily="34" charset="-120"/>
                <a:ea typeface="微軟正黑體" panose="020B0604030504040204" pitchFamily="34" charset="-120"/>
              </a:rPr>
              <a:t>所有實際為不繳納的樣本中，被錯誤預測為繳納的比率</a:t>
            </a:r>
            <a:endParaRPr lang="zh-TW" altLang="en-US" sz="1200" dirty="0">
              <a:solidFill>
                <a:srgbClr val="507BC8"/>
              </a:solidFill>
            </a:endParaRPr>
          </a:p>
        </p:txBody>
      </p:sp>
      <p:sp>
        <p:nvSpPr>
          <p:cNvPr id="9" name="矩形 8">
            <a:extLst>
              <a:ext uri="{FF2B5EF4-FFF2-40B4-BE49-F238E27FC236}">
                <a16:creationId xmlns:a16="http://schemas.microsoft.com/office/drawing/2014/main" id="{117C82E0-5DB9-41E6-BD87-59AAE7BC74FE}"/>
              </a:ext>
            </a:extLst>
          </p:cNvPr>
          <p:cNvSpPr/>
          <p:nvPr/>
        </p:nvSpPr>
        <p:spPr>
          <a:xfrm>
            <a:off x="5218607" y="6284477"/>
            <a:ext cx="5040000" cy="301878"/>
          </a:xfrm>
          <a:prstGeom prst="rect">
            <a:avLst/>
          </a:prstGeom>
        </p:spPr>
        <p:txBody>
          <a:bodyPr wrap="square">
            <a:spAutoFit/>
          </a:bodyPr>
          <a:lstStyle/>
          <a:p>
            <a:pPr algn="ctr">
              <a:lnSpc>
                <a:spcPts val="1680"/>
              </a:lnSpc>
            </a:pPr>
            <a:r>
              <a:rPr lang="en-US" altLang="zh-TW" sz="1200" kern="100" dirty="0">
                <a:solidFill>
                  <a:srgbClr val="507BC8"/>
                </a:solidFill>
                <a:latin typeface="微軟正黑體" panose="020B0604030504040204" pitchFamily="34" charset="-120"/>
                <a:ea typeface="微軟正黑體" panose="020B0604030504040204" pitchFamily="34" charset="-120"/>
              </a:rPr>
              <a:t>Y</a:t>
            </a:r>
            <a:r>
              <a:rPr lang="zh-TW" altLang="zh-TW" sz="1200" kern="100" dirty="0">
                <a:solidFill>
                  <a:srgbClr val="507BC8"/>
                </a:solidFill>
                <a:latin typeface="微軟正黑體" panose="020B0604030504040204" pitchFamily="34" charset="-120"/>
                <a:ea typeface="微軟正黑體" panose="020B0604030504040204" pitchFamily="34" charset="-120"/>
              </a:rPr>
              <a:t>軸</a:t>
            </a:r>
            <a:r>
              <a:rPr lang="en-US" altLang="zh-TW" sz="1200" kern="100" dirty="0">
                <a:solidFill>
                  <a:srgbClr val="507BC8"/>
                </a:solidFill>
                <a:latin typeface="微軟正黑體" panose="020B0604030504040204" pitchFamily="34" charset="-120"/>
                <a:ea typeface="微軟正黑體" panose="020B0604030504040204" pitchFamily="34" charset="-120"/>
              </a:rPr>
              <a:t>-TPR(</a:t>
            </a:r>
            <a:r>
              <a:rPr lang="zh-TW" altLang="en-US" sz="1200" kern="100" dirty="0">
                <a:solidFill>
                  <a:srgbClr val="507BC8"/>
                </a:solidFill>
                <a:latin typeface="微軟正黑體" panose="020B0604030504040204" pitchFamily="34" charset="-120"/>
                <a:ea typeface="微軟正黑體" panose="020B0604030504040204" pitchFamily="34" charset="-120"/>
              </a:rPr>
              <a:t>真陽率</a:t>
            </a:r>
            <a:r>
              <a:rPr lang="en-US" altLang="zh-TW" sz="1200" kern="100" dirty="0">
                <a:solidFill>
                  <a:srgbClr val="507BC8"/>
                </a:solidFill>
                <a:latin typeface="微軟正黑體" panose="020B0604030504040204" pitchFamily="34" charset="-120"/>
                <a:ea typeface="微軟正黑體" panose="020B0604030504040204" pitchFamily="34" charset="-120"/>
              </a:rPr>
              <a:t>)</a:t>
            </a:r>
            <a:r>
              <a:rPr lang="zh-TW" altLang="en-US" sz="1200" kern="100" dirty="0">
                <a:solidFill>
                  <a:srgbClr val="507BC8"/>
                </a:solidFill>
                <a:latin typeface="微軟正黑體" panose="020B0604030504040204" pitchFamily="34" charset="-120"/>
                <a:ea typeface="微軟正黑體" panose="020B0604030504040204" pitchFamily="34" charset="-120"/>
              </a:rPr>
              <a:t>：</a:t>
            </a:r>
            <a:r>
              <a:rPr lang="zh-TW" altLang="zh-TW" sz="1200" kern="100" dirty="0">
                <a:solidFill>
                  <a:srgbClr val="507BC8"/>
                </a:solidFill>
                <a:latin typeface="微軟正黑體" panose="020B0604030504040204" pitchFamily="34" charset="-120"/>
                <a:ea typeface="微軟正黑體" panose="020B0604030504040204" pitchFamily="34" charset="-120"/>
              </a:rPr>
              <a:t>所有實際為繳納的樣本中，被正確預測為繳納的比率</a:t>
            </a:r>
            <a:endParaRPr lang="zh-TW" altLang="en-US" sz="1200" dirty="0">
              <a:solidFill>
                <a:srgbClr val="507BC8"/>
              </a:solidFill>
            </a:endParaRPr>
          </a:p>
        </p:txBody>
      </p:sp>
      <p:cxnSp>
        <p:nvCxnSpPr>
          <p:cNvPr id="12" name="直線接點 11">
            <a:extLst>
              <a:ext uri="{FF2B5EF4-FFF2-40B4-BE49-F238E27FC236}">
                <a16:creationId xmlns:a16="http://schemas.microsoft.com/office/drawing/2014/main" id="{C35B7CDA-7175-4B48-BD9D-780929F89FFE}"/>
              </a:ext>
            </a:extLst>
          </p:cNvPr>
          <p:cNvCxnSpPr/>
          <p:nvPr/>
        </p:nvCxnSpPr>
        <p:spPr>
          <a:xfrm>
            <a:off x="4298129" y="1270000"/>
            <a:ext cx="0" cy="5267016"/>
          </a:xfrm>
          <a:prstGeom prst="line">
            <a:avLst/>
          </a:prstGeom>
          <a:ln>
            <a:solidFill>
              <a:schemeClr val="accent1">
                <a:lumMod val="60000"/>
                <a:lumOff val="40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14" name="圖片 13">
            <a:extLst>
              <a:ext uri="{FF2B5EF4-FFF2-40B4-BE49-F238E27FC236}">
                <a16:creationId xmlns:a16="http://schemas.microsoft.com/office/drawing/2014/main" id="{3FE7F6E6-16BD-439B-B193-2B14A063D62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6944" b="92593" l="4367" r="89520">
                        <a14:foregroundMark x1="5240" y1="56944" x2="5240" y2="56944"/>
                        <a14:foregroundMark x1="33624" y1="92593" x2="33624" y2="92593"/>
                        <a14:foregroundMark x1="89083" y1="6944" x2="89083" y2="6944"/>
                      </a14:backgroundRemoval>
                    </a14:imgEffect>
                  </a14:imgLayer>
                </a14:imgProps>
              </a:ext>
              <a:ext uri="{28A0092B-C50C-407E-A947-70E740481C1C}">
                <a14:useLocalDpi xmlns:a14="http://schemas.microsoft.com/office/drawing/2010/main" val="0"/>
              </a:ext>
            </a:extLst>
          </a:blip>
          <a:stretch>
            <a:fillRect/>
          </a:stretch>
        </p:blipFill>
        <p:spPr>
          <a:xfrm>
            <a:off x="5300155" y="855678"/>
            <a:ext cx="514824" cy="485598"/>
          </a:xfrm>
          <a:prstGeom prst="rect">
            <a:avLst/>
          </a:prstGeom>
        </p:spPr>
      </p:pic>
      <p:pic>
        <p:nvPicPr>
          <p:cNvPr id="18" name="圖片 17">
            <a:extLst>
              <a:ext uri="{FF2B5EF4-FFF2-40B4-BE49-F238E27FC236}">
                <a16:creationId xmlns:a16="http://schemas.microsoft.com/office/drawing/2014/main" id="{C7AD4FFE-C45B-4B8F-B89B-75D69C4F2D3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905328" y="996131"/>
            <a:ext cx="483762" cy="589952"/>
          </a:xfrm>
          <a:prstGeom prst="rect">
            <a:avLst/>
          </a:prstGeom>
          <a:effectLst>
            <a:innerShdw blurRad="63500" dist="2540000" dir="13500000">
              <a:srgbClr val="FF6500"/>
            </a:innerShdw>
          </a:effectLst>
        </p:spPr>
      </p:pic>
    </p:spTree>
    <p:extLst>
      <p:ext uri="{BB962C8B-B14F-4D97-AF65-F5344CB8AC3E}">
        <p14:creationId xmlns:p14="http://schemas.microsoft.com/office/powerpoint/2010/main" val="2724366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手繪多邊形: 圖案 50">
            <a:extLst>
              <a:ext uri="{FF2B5EF4-FFF2-40B4-BE49-F238E27FC236}">
                <a16:creationId xmlns:a16="http://schemas.microsoft.com/office/drawing/2014/main" id="{1DFE5E2A-E941-4E33-92C8-AA1F794199A7}"/>
              </a:ext>
            </a:extLst>
          </p:cNvPr>
          <p:cNvSpPr/>
          <p:nvPr/>
        </p:nvSpPr>
        <p:spPr>
          <a:xfrm rot="18895545">
            <a:off x="-2671882" y="-1458939"/>
            <a:ext cx="11613263" cy="6523199"/>
          </a:xfrm>
          <a:custGeom>
            <a:avLst/>
            <a:gdLst>
              <a:gd name="connsiteX0" fmla="*/ 5106950 w 11613263"/>
              <a:gd name="connsiteY0" fmla="*/ 0 h 6523199"/>
              <a:gd name="connsiteX1" fmla="*/ 11613263 w 11613263"/>
              <a:gd name="connsiteY1" fmla="*/ 6523199 h 6523199"/>
              <a:gd name="connsiteX2" fmla="*/ 1914546 w 11613263"/>
              <a:gd name="connsiteY2" fmla="*/ 6523199 h 6523199"/>
              <a:gd name="connsiteX3" fmla="*/ 0 w 11613263"/>
              <a:gd name="connsiteY3" fmla="*/ 4608418 h 6523199"/>
              <a:gd name="connsiteX4" fmla="*/ 4607852 w 11613263"/>
              <a:gd name="connsiteY4" fmla="*/ 0 h 6523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3263" h="6523199">
                <a:moveTo>
                  <a:pt x="5106950" y="0"/>
                </a:moveTo>
                <a:lnTo>
                  <a:pt x="11613263" y="6523199"/>
                </a:lnTo>
                <a:lnTo>
                  <a:pt x="1914546" y="6523199"/>
                </a:lnTo>
                <a:lnTo>
                  <a:pt x="0" y="4608418"/>
                </a:lnTo>
                <a:lnTo>
                  <a:pt x="4607852" y="0"/>
                </a:lnTo>
                <a:close/>
              </a:path>
            </a:pathLst>
          </a:custGeom>
          <a:blipFill>
            <a:blip r:embed="rId3"/>
            <a:stretch>
              <a:fillRect l="-9373" r="-3103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a:extLst>
              <a:ext uri="{FF2B5EF4-FFF2-40B4-BE49-F238E27FC236}">
                <a16:creationId xmlns:a16="http://schemas.microsoft.com/office/drawing/2014/main" id="{C35D7FAF-3805-4A69-B401-16D2BDDF486E}"/>
              </a:ext>
            </a:extLst>
          </p:cNvPr>
          <p:cNvSpPr>
            <a:spLocks noGrp="1"/>
          </p:cNvSpPr>
          <p:nvPr>
            <p:ph type="sldNum" sz="quarter" idx="12"/>
          </p:nvPr>
        </p:nvSpPr>
        <p:spPr/>
        <p:txBody>
          <a:bodyPr/>
          <a:lstStyle/>
          <a:p>
            <a:fld id="{FB3E9B49-1012-49AA-8081-ABB306612549}" type="slidenum">
              <a:rPr lang="zh-TW" altLang="en-US" smtClean="0"/>
              <a:pPr/>
              <a:t>2</a:t>
            </a:fld>
            <a:endParaRPr lang="zh-TW" altLang="en-US" dirty="0"/>
          </a:p>
        </p:txBody>
      </p:sp>
      <p:sp>
        <p:nvSpPr>
          <p:cNvPr id="23" name="投影片編號版面配置區 3">
            <a:extLst>
              <a:ext uri="{FF2B5EF4-FFF2-40B4-BE49-F238E27FC236}">
                <a16:creationId xmlns:a16="http://schemas.microsoft.com/office/drawing/2014/main" id="{1C957971-4D84-4EF4-B5D6-2C62D58B4815}"/>
              </a:ext>
            </a:extLst>
          </p:cNvPr>
          <p:cNvSpPr txBox="1">
            <a:spLocks/>
          </p:cNvSpPr>
          <p:nvPr/>
        </p:nvSpPr>
        <p:spPr>
          <a:xfrm>
            <a:off x="9392656" y="6468811"/>
            <a:ext cx="2743200" cy="365125"/>
          </a:xfrm>
          <a:prstGeom prst="rect">
            <a:avLst/>
          </a:prstGeom>
        </p:spPr>
        <p:txBody>
          <a:bodyPr vert="horz" lIns="91440" tIns="45720" rIns="91440" bIns="45720" rtlCol="0" anchor="ctr"/>
          <a:lstStyle>
            <a:defPPr>
              <a:defRPr lang="zh-TW"/>
            </a:defPPr>
            <a:lvl1pPr marL="0" algn="r" defTabSz="914400" rtl="0" eaLnBrk="1" latinLnBrk="0" hangingPunct="1">
              <a:defRPr sz="1600" kern="1200">
                <a:solidFill>
                  <a:schemeClr val="bg1"/>
                </a:solidFill>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B3E9B49-1012-49AA-8081-ABB306612549}" type="slidenum">
              <a:rPr lang="zh-TW" altLang="en-US" smtClean="0"/>
              <a:pPr/>
              <a:t>2</a:t>
            </a:fld>
            <a:endParaRPr lang="zh-TW" altLang="en-US" dirty="0"/>
          </a:p>
        </p:txBody>
      </p:sp>
      <p:sp>
        <p:nvSpPr>
          <p:cNvPr id="48" name="手繪多邊形: 圖案 47">
            <a:extLst>
              <a:ext uri="{FF2B5EF4-FFF2-40B4-BE49-F238E27FC236}">
                <a16:creationId xmlns:a16="http://schemas.microsoft.com/office/drawing/2014/main" id="{403A39ED-66FD-4956-AF34-D25B0AB7B5E4}"/>
              </a:ext>
            </a:extLst>
          </p:cNvPr>
          <p:cNvSpPr/>
          <p:nvPr/>
        </p:nvSpPr>
        <p:spPr>
          <a:xfrm rot="18904536">
            <a:off x="-2756993" y="-1674668"/>
            <a:ext cx="11620555" cy="6751336"/>
          </a:xfrm>
          <a:custGeom>
            <a:avLst/>
            <a:gdLst>
              <a:gd name="connsiteX0" fmla="*/ 4851380 w 11620555"/>
              <a:gd name="connsiteY0" fmla="*/ 0 h 6751336"/>
              <a:gd name="connsiteX1" fmla="*/ 11620555 w 11620555"/>
              <a:gd name="connsiteY1" fmla="*/ 6751336 h 6751336"/>
              <a:gd name="connsiteX2" fmla="*/ 1892125 w 11620555"/>
              <a:gd name="connsiteY2" fmla="*/ 6751336 h 6751336"/>
              <a:gd name="connsiteX3" fmla="*/ 0 w 11620555"/>
              <a:gd name="connsiteY3" fmla="*/ 4864199 h 6751336"/>
            </a:gdLst>
            <a:ahLst/>
            <a:cxnLst>
              <a:cxn ang="0">
                <a:pos x="connsiteX0" y="connsiteY0"/>
              </a:cxn>
              <a:cxn ang="0">
                <a:pos x="connsiteX1" y="connsiteY1"/>
              </a:cxn>
              <a:cxn ang="0">
                <a:pos x="connsiteX2" y="connsiteY2"/>
              </a:cxn>
              <a:cxn ang="0">
                <a:pos x="connsiteX3" y="connsiteY3"/>
              </a:cxn>
            </a:cxnLst>
            <a:rect l="l" t="t" r="r" b="b"/>
            <a:pathLst>
              <a:path w="11620555" h="6751336">
                <a:moveTo>
                  <a:pt x="4851380" y="0"/>
                </a:moveTo>
                <a:lnTo>
                  <a:pt x="11620555" y="6751336"/>
                </a:lnTo>
                <a:lnTo>
                  <a:pt x="1892125" y="6751336"/>
                </a:lnTo>
                <a:lnTo>
                  <a:pt x="0" y="4864199"/>
                </a:lnTo>
                <a:close/>
              </a:path>
            </a:pathLst>
          </a:custGeom>
          <a:solidFill>
            <a:schemeClr val="accent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p>
        </p:txBody>
      </p:sp>
      <p:grpSp>
        <p:nvGrpSpPr>
          <p:cNvPr id="2" name="群組 1">
            <a:extLst>
              <a:ext uri="{FF2B5EF4-FFF2-40B4-BE49-F238E27FC236}">
                <a16:creationId xmlns:a16="http://schemas.microsoft.com/office/drawing/2014/main" id="{EB9BA61F-81DE-4A91-8A66-DF60AFE4152D}"/>
              </a:ext>
            </a:extLst>
          </p:cNvPr>
          <p:cNvGrpSpPr/>
          <p:nvPr/>
        </p:nvGrpSpPr>
        <p:grpSpPr>
          <a:xfrm>
            <a:off x="7735017" y="1174751"/>
            <a:ext cx="1525087" cy="648000"/>
            <a:chOff x="7735017" y="1174751"/>
            <a:chExt cx="1525087" cy="648000"/>
          </a:xfrm>
        </p:grpSpPr>
        <p:sp>
          <p:nvSpPr>
            <p:cNvPr id="27" name="橢圓 26">
              <a:extLst>
                <a:ext uri="{FF2B5EF4-FFF2-40B4-BE49-F238E27FC236}">
                  <a16:creationId xmlns:a16="http://schemas.microsoft.com/office/drawing/2014/main" id="{AAAECCAB-4500-45AB-B164-96E812412162}"/>
                </a:ext>
              </a:extLst>
            </p:cNvPr>
            <p:cNvSpPr/>
            <p:nvPr/>
          </p:nvSpPr>
          <p:spPr>
            <a:xfrm>
              <a:off x="7735017" y="1174751"/>
              <a:ext cx="648000" cy="648000"/>
            </a:xfrm>
            <a:prstGeom prst="ellipse">
              <a:avLst/>
            </a:prstGeom>
            <a:solidFill>
              <a:srgbClr val="AD89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b="1" dirty="0">
                  <a:solidFill>
                    <a:schemeClr val="bg1"/>
                  </a:solidFill>
                  <a:latin typeface="微軟正黑體" panose="020B0604030504040204" pitchFamily="34" charset="-120"/>
                  <a:ea typeface="微軟正黑體" panose="020B0604030504040204" pitchFamily="34" charset="-120"/>
                </a:rPr>
                <a:t>Ch1</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32" name="矩形 31">
              <a:extLst>
                <a:ext uri="{FF2B5EF4-FFF2-40B4-BE49-F238E27FC236}">
                  <a16:creationId xmlns:a16="http://schemas.microsoft.com/office/drawing/2014/main" id="{C0AABA56-AD55-4647-B46E-D3873FD910E6}"/>
                </a:ext>
              </a:extLst>
            </p:cNvPr>
            <p:cNvSpPr/>
            <p:nvPr/>
          </p:nvSpPr>
          <p:spPr>
            <a:xfrm>
              <a:off x="8357293" y="1266016"/>
              <a:ext cx="902811" cy="523220"/>
            </a:xfrm>
            <a:prstGeom prst="rect">
              <a:avLst/>
            </a:prstGeom>
          </p:spPr>
          <p:txBody>
            <a:bodyPr wrap="none">
              <a:spAutoFit/>
            </a:bodyPr>
            <a:lstStyle/>
            <a:p>
              <a:r>
                <a:rPr lang="zh-TW" altLang="en-US" sz="2800" u="sng" dirty="0">
                  <a:solidFill>
                    <a:schemeClr val="tx2">
                      <a:lumMod val="75000"/>
                    </a:schemeClr>
                  </a:solidFill>
                  <a:latin typeface="微軟正黑體" panose="020B0604030504040204" pitchFamily="34" charset="-120"/>
                  <a:ea typeface="微軟正黑體" panose="020B0604030504040204" pitchFamily="34" charset="-120"/>
                </a:rPr>
                <a:t>緒論</a:t>
              </a:r>
              <a:endParaRPr lang="zh-TW" altLang="en-US" sz="2800" u="sng" dirty="0">
                <a:solidFill>
                  <a:schemeClr val="tx2">
                    <a:lumMod val="75000"/>
                  </a:schemeClr>
                </a:solidFill>
              </a:endParaRPr>
            </a:p>
          </p:txBody>
        </p:sp>
      </p:grpSp>
      <p:grpSp>
        <p:nvGrpSpPr>
          <p:cNvPr id="3" name="群組 2">
            <a:extLst>
              <a:ext uri="{FF2B5EF4-FFF2-40B4-BE49-F238E27FC236}">
                <a16:creationId xmlns:a16="http://schemas.microsoft.com/office/drawing/2014/main" id="{E45D4AC1-22C6-4D6C-8E7D-F2E11E2466D6}"/>
              </a:ext>
            </a:extLst>
          </p:cNvPr>
          <p:cNvGrpSpPr/>
          <p:nvPr/>
        </p:nvGrpSpPr>
        <p:grpSpPr>
          <a:xfrm>
            <a:off x="6748237" y="2123662"/>
            <a:ext cx="2259650" cy="648000"/>
            <a:chOff x="6748237" y="2123662"/>
            <a:chExt cx="2259650" cy="648000"/>
          </a:xfrm>
        </p:grpSpPr>
        <p:sp>
          <p:nvSpPr>
            <p:cNvPr id="28" name="橢圓 27">
              <a:extLst>
                <a:ext uri="{FF2B5EF4-FFF2-40B4-BE49-F238E27FC236}">
                  <a16:creationId xmlns:a16="http://schemas.microsoft.com/office/drawing/2014/main" id="{2D5B7F75-4720-43FB-92EC-68C1597AE2FD}"/>
                </a:ext>
              </a:extLst>
            </p:cNvPr>
            <p:cNvSpPr/>
            <p:nvPr/>
          </p:nvSpPr>
          <p:spPr>
            <a:xfrm>
              <a:off x="6748237" y="2123662"/>
              <a:ext cx="648000" cy="648000"/>
            </a:xfrm>
            <a:prstGeom prst="ellipse">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b="1" dirty="0">
                  <a:solidFill>
                    <a:schemeClr val="bg1"/>
                  </a:solidFill>
                  <a:latin typeface="微軟正黑體" panose="020B0604030504040204" pitchFamily="34" charset="-120"/>
                  <a:ea typeface="微軟正黑體" panose="020B0604030504040204" pitchFamily="34" charset="-120"/>
                </a:rPr>
                <a:t>Ch2</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33" name="矩形 32">
              <a:extLst>
                <a:ext uri="{FF2B5EF4-FFF2-40B4-BE49-F238E27FC236}">
                  <a16:creationId xmlns:a16="http://schemas.microsoft.com/office/drawing/2014/main" id="{1ADF2B5D-8EAA-49E7-A0C6-5C79697671C6}"/>
                </a:ext>
              </a:extLst>
            </p:cNvPr>
            <p:cNvSpPr/>
            <p:nvPr/>
          </p:nvSpPr>
          <p:spPr>
            <a:xfrm>
              <a:off x="7386930" y="2212830"/>
              <a:ext cx="1620957" cy="523220"/>
            </a:xfrm>
            <a:prstGeom prst="rect">
              <a:avLst/>
            </a:prstGeom>
          </p:spPr>
          <p:txBody>
            <a:bodyPr wrap="none">
              <a:spAutoFit/>
            </a:bodyPr>
            <a:lstStyle/>
            <a:p>
              <a:r>
                <a:rPr lang="zh-TW" altLang="en-US" sz="2800" u="sng" dirty="0">
                  <a:solidFill>
                    <a:schemeClr val="tx2">
                      <a:lumMod val="75000"/>
                    </a:schemeClr>
                  </a:solidFill>
                  <a:latin typeface="微軟正黑體" panose="020B0604030504040204" pitchFamily="34" charset="-120"/>
                  <a:ea typeface="微軟正黑體" panose="020B0604030504040204" pitchFamily="34" charset="-120"/>
                </a:rPr>
                <a:t>文獻探討</a:t>
              </a:r>
              <a:endParaRPr lang="zh-TW" altLang="en-US" sz="2800" u="sng" dirty="0">
                <a:solidFill>
                  <a:schemeClr val="tx2">
                    <a:lumMod val="75000"/>
                  </a:schemeClr>
                </a:solidFill>
              </a:endParaRPr>
            </a:p>
          </p:txBody>
        </p:sp>
      </p:grpSp>
      <p:grpSp>
        <p:nvGrpSpPr>
          <p:cNvPr id="5" name="群組 4">
            <a:extLst>
              <a:ext uri="{FF2B5EF4-FFF2-40B4-BE49-F238E27FC236}">
                <a16:creationId xmlns:a16="http://schemas.microsoft.com/office/drawing/2014/main" id="{53C1077F-BE9D-4463-89A5-5EA0690EDC35}"/>
              </a:ext>
            </a:extLst>
          </p:cNvPr>
          <p:cNvGrpSpPr/>
          <p:nvPr/>
        </p:nvGrpSpPr>
        <p:grpSpPr>
          <a:xfrm>
            <a:off x="5786170" y="3060216"/>
            <a:ext cx="2251353" cy="648000"/>
            <a:chOff x="5786170" y="3060216"/>
            <a:chExt cx="2251353" cy="648000"/>
          </a:xfrm>
        </p:grpSpPr>
        <p:sp>
          <p:nvSpPr>
            <p:cNvPr id="29" name="橢圓 28">
              <a:extLst>
                <a:ext uri="{FF2B5EF4-FFF2-40B4-BE49-F238E27FC236}">
                  <a16:creationId xmlns:a16="http://schemas.microsoft.com/office/drawing/2014/main" id="{1704FF0E-FFD6-4204-BFCF-BD834EBFB22B}"/>
                </a:ext>
              </a:extLst>
            </p:cNvPr>
            <p:cNvSpPr/>
            <p:nvPr/>
          </p:nvSpPr>
          <p:spPr>
            <a:xfrm>
              <a:off x="5786170" y="3060216"/>
              <a:ext cx="648000" cy="648000"/>
            </a:xfrm>
            <a:prstGeom prst="ellipse">
              <a:avLst/>
            </a:prstGeom>
            <a:solidFill>
              <a:srgbClr val="AD89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b="1" dirty="0">
                  <a:solidFill>
                    <a:schemeClr val="bg1"/>
                  </a:solidFill>
                  <a:latin typeface="微軟正黑體" panose="020B0604030504040204" pitchFamily="34" charset="-120"/>
                  <a:ea typeface="微軟正黑體" panose="020B0604030504040204" pitchFamily="34" charset="-120"/>
                </a:rPr>
                <a:t>Ch3</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34" name="矩形 33">
              <a:extLst>
                <a:ext uri="{FF2B5EF4-FFF2-40B4-BE49-F238E27FC236}">
                  <a16:creationId xmlns:a16="http://schemas.microsoft.com/office/drawing/2014/main" id="{EECDC4D2-D204-47F1-A90E-DA919ADE66F6}"/>
                </a:ext>
              </a:extLst>
            </p:cNvPr>
            <p:cNvSpPr/>
            <p:nvPr/>
          </p:nvSpPr>
          <p:spPr>
            <a:xfrm>
              <a:off x="6416566" y="3159644"/>
              <a:ext cx="1620957" cy="523220"/>
            </a:xfrm>
            <a:prstGeom prst="rect">
              <a:avLst/>
            </a:prstGeom>
          </p:spPr>
          <p:txBody>
            <a:bodyPr wrap="none">
              <a:spAutoFit/>
            </a:bodyPr>
            <a:lstStyle/>
            <a:p>
              <a:r>
                <a:rPr lang="zh-TW" altLang="en-US" sz="2800" u="sng" dirty="0">
                  <a:solidFill>
                    <a:schemeClr val="tx2">
                      <a:lumMod val="75000"/>
                    </a:schemeClr>
                  </a:solidFill>
                  <a:latin typeface="微軟正黑體" panose="020B0604030504040204" pitchFamily="34" charset="-120"/>
                  <a:ea typeface="微軟正黑體" panose="020B0604030504040204" pitchFamily="34" charset="-120"/>
                </a:rPr>
                <a:t>研究方法</a:t>
              </a:r>
              <a:endParaRPr lang="zh-TW" altLang="en-US" sz="2800" u="sng" dirty="0">
                <a:solidFill>
                  <a:schemeClr val="tx2">
                    <a:lumMod val="75000"/>
                  </a:schemeClr>
                </a:solidFill>
              </a:endParaRPr>
            </a:p>
          </p:txBody>
        </p:sp>
      </p:grpSp>
      <p:grpSp>
        <p:nvGrpSpPr>
          <p:cNvPr id="6" name="群組 5">
            <a:extLst>
              <a:ext uri="{FF2B5EF4-FFF2-40B4-BE49-F238E27FC236}">
                <a16:creationId xmlns:a16="http://schemas.microsoft.com/office/drawing/2014/main" id="{5E81F484-BDD1-4B2E-955B-A59FE17E4953}"/>
              </a:ext>
            </a:extLst>
          </p:cNvPr>
          <p:cNvGrpSpPr/>
          <p:nvPr/>
        </p:nvGrpSpPr>
        <p:grpSpPr>
          <a:xfrm>
            <a:off x="4824103" y="4021484"/>
            <a:ext cx="3320274" cy="648000"/>
            <a:chOff x="4824103" y="4021484"/>
            <a:chExt cx="3320274" cy="648000"/>
          </a:xfrm>
        </p:grpSpPr>
        <p:sp>
          <p:nvSpPr>
            <p:cNvPr id="31" name="橢圓 30">
              <a:extLst>
                <a:ext uri="{FF2B5EF4-FFF2-40B4-BE49-F238E27FC236}">
                  <a16:creationId xmlns:a16="http://schemas.microsoft.com/office/drawing/2014/main" id="{2A1C011F-6A9E-4CC6-A780-BD99F5B7349D}"/>
                </a:ext>
              </a:extLst>
            </p:cNvPr>
            <p:cNvSpPr/>
            <p:nvPr/>
          </p:nvSpPr>
          <p:spPr>
            <a:xfrm>
              <a:off x="4824103" y="4021484"/>
              <a:ext cx="648000" cy="648000"/>
            </a:xfrm>
            <a:prstGeom prst="ellipse">
              <a:avLst/>
            </a:prstGeom>
            <a:solidFill>
              <a:schemeClr val="accent5">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b="1" dirty="0">
                  <a:solidFill>
                    <a:schemeClr val="bg1"/>
                  </a:solidFill>
                  <a:latin typeface="微軟正黑體" panose="020B0604030504040204" pitchFamily="34" charset="-120"/>
                  <a:ea typeface="微軟正黑體" panose="020B0604030504040204" pitchFamily="34" charset="-120"/>
                </a:rPr>
                <a:t>Ch4</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35" name="矩形 34">
              <a:extLst>
                <a:ext uri="{FF2B5EF4-FFF2-40B4-BE49-F238E27FC236}">
                  <a16:creationId xmlns:a16="http://schemas.microsoft.com/office/drawing/2014/main" id="{97077D1F-AA16-4D19-8ECC-2FD8D4CC6AC8}"/>
                </a:ext>
              </a:extLst>
            </p:cNvPr>
            <p:cNvSpPr/>
            <p:nvPr/>
          </p:nvSpPr>
          <p:spPr>
            <a:xfrm>
              <a:off x="5446202" y="4106457"/>
              <a:ext cx="2698175" cy="523220"/>
            </a:xfrm>
            <a:prstGeom prst="rect">
              <a:avLst/>
            </a:prstGeom>
          </p:spPr>
          <p:txBody>
            <a:bodyPr wrap="none">
              <a:spAutoFit/>
            </a:bodyPr>
            <a:lstStyle/>
            <a:p>
              <a:r>
                <a:rPr lang="zh-TW" altLang="en-US" sz="2800" u="sng" dirty="0">
                  <a:solidFill>
                    <a:schemeClr val="tx2">
                      <a:lumMod val="75000"/>
                    </a:schemeClr>
                  </a:solidFill>
                  <a:latin typeface="微軟正黑體" panose="020B0604030504040204" pitchFamily="34" charset="-120"/>
                  <a:ea typeface="微軟正黑體" panose="020B0604030504040204" pitchFamily="34" charset="-120"/>
                </a:rPr>
                <a:t>研究結果與分析</a:t>
              </a:r>
              <a:endParaRPr lang="zh-TW" altLang="en-US" sz="2800" u="sng" dirty="0">
                <a:solidFill>
                  <a:schemeClr val="tx2">
                    <a:lumMod val="75000"/>
                  </a:schemeClr>
                </a:solidFill>
              </a:endParaRPr>
            </a:p>
          </p:txBody>
        </p:sp>
      </p:grpSp>
      <p:sp>
        <p:nvSpPr>
          <p:cNvPr id="43" name="手繪多邊形: 圖案 42">
            <a:extLst>
              <a:ext uri="{FF2B5EF4-FFF2-40B4-BE49-F238E27FC236}">
                <a16:creationId xmlns:a16="http://schemas.microsoft.com/office/drawing/2014/main" id="{4CED30FC-1B44-46E3-B142-B52E3175DE2C}"/>
              </a:ext>
            </a:extLst>
          </p:cNvPr>
          <p:cNvSpPr/>
          <p:nvPr/>
        </p:nvSpPr>
        <p:spPr>
          <a:xfrm rot="18922747">
            <a:off x="938776" y="-2834077"/>
            <a:ext cx="6105124" cy="5789613"/>
          </a:xfrm>
          <a:custGeom>
            <a:avLst/>
            <a:gdLst>
              <a:gd name="connsiteX0" fmla="*/ 238382 w 6105124"/>
              <a:gd name="connsiteY0" fmla="*/ 0 h 5789613"/>
              <a:gd name="connsiteX1" fmla="*/ 6105124 w 6105124"/>
              <a:gd name="connsiteY1" fmla="*/ 5789613 h 5789613"/>
              <a:gd name="connsiteX2" fmla="*/ 0 w 6105124"/>
              <a:gd name="connsiteY2" fmla="*/ 5789613 h 5789613"/>
              <a:gd name="connsiteX3" fmla="*/ 0 w 6105124"/>
              <a:gd name="connsiteY3" fmla="*/ 241558 h 5789613"/>
            </a:gdLst>
            <a:ahLst/>
            <a:cxnLst>
              <a:cxn ang="0">
                <a:pos x="connsiteX0" y="connsiteY0"/>
              </a:cxn>
              <a:cxn ang="0">
                <a:pos x="connsiteX1" y="connsiteY1"/>
              </a:cxn>
              <a:cxn ang="0">
                <a:pos x="connsiteX2" y="connsiteY2"/>
              </a:cxn>
              <a:cxn ang="0">
                <a:pos x="connsiteX3" y="connsiteY3"/>
              </a:cxn>
            </a:cxnLst>
            <a:rect l="l" t="t" r="r" b="b"/>
            <a:pathLst>
              <a:path w="6105124" h="5789613">
                <a:moveTo>
                  <a:pt x="238382" y="0"/>
                </a:moveTo>
                <a:lnTo>
                  <a:pt x="6105124" y="5789613"/>
                </a:lnTo>
                <a:lnTo>
                  <a:pt x="0" y="5789613"/>
                </a:lnTo>
                <a:lnTo>
                  <a:pt x="0" y="241558"/>
                </a:lnTo>
                <a:close/>
              </a:path>
            </a:pathLst>
          </a:custGeom>
          <a:solidFill>
            <a:srgbClr val="DED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7" name="群組 6">
            <a:extLst>
              <a:ext uri="{FF2B5EF4-FFF2-40B4-BE49-F238E27FC236}">
                <a16:creationId xmlns:a16="http://schemas.microsoft.com/office/drawing/2014/main" id="{7C150DD3-B105-4B5F-BE01-9471E3C85194}"/>
              </a:ext>
            </a:extLst>
          </p:cNvPr>
          <p:cNvGrpSpPr/>
          <p:nvPr/>
        </p:nvGrpSpPr>
        <p:grpSpPr>
          <a:xfrm>
            <a:off x="3849679" y="4958038"/>
            <a:ext cx="3324334" cy="648000"/>
            <a:chOff x="3849679" y="4958038"/>
            <a:chExt cx="3324334" cy="648000"/>
          </a:xfrm>
        </p:grpSpPr>
        <p:sp>
          <p:nvSpPr>
            <p:cNvPr id="30" name="橢圓 29">
              <a:extLst>
                <a:ext uri="{FF2B5EF4-FFF2-40B4-BE49-F238E27FC236}">
                  <a16:creationId xmlns:a16="http://schemas.microsoft.com/office/drawing/2014/main" id="{8D69D68D-5883-4A9E-A0A2-5ABF31516B32}"/>
                </a:ext>
              </a:extLst>
            </p:cNvPr>
            <p:cNvSpPr/>
            <p:nvPr/>
          </p:nvSpPr>
          <p:spPr>
            <a:xfrm>
              <a:off x="3849679" y="4958038"/>
              <a:ext cx="648000" cy="648000"/>
            </a:xfrm>
            <a:prstGeom prst="ellipse">
              <a:avLst/>
            </a:prstGeom>
            <a:solidFill>
              <a:srgbClr val="AD89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b="1" dirty="0">
                  <a:solidFill>
                    <a:schemeClr val="bg1"/>
                  </a:solidFill>
                  <a:latin typeface="微軟正黑體" panose="020B0604030504040204" pitchFamily="34" charset="-120"/>
                  <a:ea typeface="微軟正黑體" panose="020B0604030504040204" pitchFamily="34" charset="-120"/>
                </a:rPr>
                <a:t>Ch5</a:t>
              </a:r>
              <a:endParaRPr lang="zh-TW" altLang="en-US" b="1" dirty="0">
                <a:solidFill>
                  <a:schemeClr val="bg1"/>
                </a:solidFill>
                <a:latin typeface="微軟正黑體" panose="020B0604030504040204" pitchFamily="34" charset="-120"/>
                <a:ea typeface="微軟正黑體" panose="020B0604030504040204" pitchFamily="34" charset="-120"/>
              </a:endParaRPr>
            </a:p>
          </p:txBody>
        </p:sp>
        <p:sp>
          <p:nvSpPr>
            <p:cNvPr id="36" name="矩形 35">
              <a:extLst>
                <a:ext uri="{FF2B5EF4-FFF2-40B4-BE49-F238E27FC236}">
                  <a16:creationId xmlns:a16="http://schemas.microsoft.com/office/drawing/2014/main" id="{7F016F50-6C0F-4B5F-977E-BE92D7C3D767}"/>
                </a:ext>
              </a:extLst>
            </p:cNvPr>
            <p:cNvSpPr/>
            <p:nvPr/>
          </p:nvSpPr>
          <p:spPr>
            <a:xfrm>
              <a:off x="4475838" y="5053270"/>
              <a:ext cx="2698175" cy="523220"/>
            </a:xfrm>
            <a:prstGeom prst="rect">
              <a:avLst/>
            </a:prstGeom>
          </p:spPr>
          <p:txBody>
            <a:bodyPr wrap="none">
              <a:spAutoFit/>
            </a:bodyPr>
            <a:lstStyle/>
            <a:p>
              <a:r>
                <a:rPr lang="zh-TW" altLang="en-US" sz="2800" u="sng" dirty="0">
                  <a:solidFill>
                    <a:schemeClr val="tx2">
                      <a:lumMod val="75000"/>
                    </a:schemeClr>
                  </a:solidFill>
                  <a:latin typeface="微軟正黑體" panose="020B0604030504040204" pitchFamily="34" charset="-120"/>
                  <a:ea typeface="微軟正黑體" panose="020B0604030504040204" pitchFamily="34" charset="-120"/>
                </a:rPr>
                <a:t>研究結論與建議</a:t>
              </a:r>
              <a:endParaRPr lang="zh-TW" altLang="en-US" sz="2800" u="sng" dirty="0">
                <a:solidFill>
                  <a:schemeClr val="tx2">
                    <a:lumMod val="75000"/>
                  </a:schemeClr>
                </a:solidFill>
              </a:endParaRPr>
            </a:p>
          </p:txBody>
        </p:sp>
      </p:grpSp>
      <p:sp>
        <p:nvSpPr>
          <p:cNvPr id="37" name="文字方塊 36">
            <a:extLst>
              <a:ext uri="{FF2B5EF4-FFF2-40B4-BE49-F238E27FC236}">
                <a16:creationId xmlns:a16="http://schemas.microsoft.com/office/drawing/2014/main" id="{D52D035C-A139-46BB-BBC3-19524AC56A10}"/>
              </a:ext>
            </a:extLst>
          </p:cNvPr>
          <p:cNvSpPr txBox="1"/>
          <p:nvPr/>
        </p:nvSpPr>
        <p:spPr>
          <a:xfrm>
            <a:off x="3387002" y="1862014"/>
            <a:ext cx="2203065" cy="1107996"/>
          </a:xfrm>
          <a:prstGeom prst="rect">
            <a:avLst/>
          </a:prstGeom>
          <a:noFill/>
        </p:spPr>
        <p:txBody>
          <a:bodyPr wrap="square" rtlCol="0">
            <a:spAutoFit/>
          </a:bodyPr>
          <a:lstStyle/>
          <a:p>
            <a:r>
              <a:rPr lang="zh-TW" altLang="en-US" sz="6600" b="1" dirty="0">
                <a:solidFill>
                  <a:schemeClr val="tx2">
                    <a:lumMod val="75000"/>
                  </a:schemeClr>
                </a:solidFill>
                <a:latin typeface="微軟正黑體" panose="020B0604030504040204" pitchFamily="34" charset="-120"/>
                <a:ea typeface="微軟正黑體" panose="020B0604030504040204" pitchFamily="34" charset="-120"/>
              </a:rPr>
              <a:t>大綱</a:t>
            </a:r>
          </a:p>
        </p:txBody>
      </p:sp>
      <p:pic>
        <p:nvPicPr>
          <p:cNvPr id="38" name="圖片 37">
            <a:extLst>
              <a:ext uri="{FF2B5EF4-FFF2-40B4-BE49-F238E27FC236}">
                <a16:creationId xmlns:a16="http://schemas.microsoft.com/office/drawing/2014/main" id="{94B5AF26-10C5-4A36-B8ED-447EF15188C5}"/>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8929" b="96429" l="4717" r="93082">
                        <a14:foregroundMark x1="33333" y1="8929" x2="33333" y2="8929"/>
                        <a14:foregroundMark x1="28931" y1="28571" x2="28931" y2="28571"/>
                        <a14:foregroundMark x1="18239" y1="48214" x2="18239" y2="48214"/>
                        <a14:foregroundMark x1="13836" y1="69286" x2="13836" y2="69286"/>
                        <a14:foregroundMark x1="59748" y1="66429" x2="59748" y2="66429"/>
                        <a14:foregroundMark x1="89308" y1="63214" x2="89308" y2="63214"/>
                        <a14:foregroundMark x1="33019" y1="91429" x2="33019" y2="91429"/>
                        <a14:foregroundMark x1="93082" y1="48214" x2="93082" y2="48214"/>
                        <a14:foregroundMark x1="4717" y1="48214" x2="4717" y2="48214"/>
                        <a14:foregroundMark x1="31761" y1="96429" x2="31761" y2="96429"/>
                      </a14:backgroundRemoval>
                    </a14:imgEffect>
                  </a14:imgLayer>
                </a14:imgProps>
              </a:ext>
              <a:ext uri="{28A0092B-C50C-407E-A947-70E740481C1C}">
                <a14:useLocalDpi xmlns:a14="http://schemas.microsoft.com/office/drawing/2010/main" val="0"/>
              </a:ext>
            </a:extLst>
          </a:blip>
          <a:stretch>
            <a:fillRect/>
          </a:stretch>
        </p:blipFill>
        <p:spPr>
          <a:xfrm>
            <a:off x="2523806" y="2127558"/>
            <a:ext cx="655203" cy="576908"/>
          </a:xfrm>
          <a:prstGeom prst="rect">
            <a:avLst/>
          </a:prstGeom>
          <a:effectLst>
            <a:innerShdw blurRad="63500" dist="2540000" dir="15300000">
              <a:schemeClr val="tx2">
                <a:lumMod val="75000"/>
              </a:schemeClr>
            </a:innerShdw>
          </a:effectLst>
        </p:spPr>
      </p:pic>
      <p:cxnSp>
        <p:nvCxnSpPr>
          <p:cNvPr id="40" name="直線接點 39">
            <a:extLst>
              <a:ext uri="{FF2B5EF4-FFF2-40B4-BE49-F238E27FC236}">
                <a16:creationId xmlns:a16="http://schemas.microsoft.com/office/drawing/2014/main" id="{7D7A23DA-9FB5-4989-B4C2-50ADFC85950E}"/>
              </a:ext>
            </a:extLst>
          </p:cNvPr>
          <p:cNvCxnSpPr/>
          <p:nvPr/>
        </p:nvCxnSpPr>
        <p:spPr>
          <a:xfrm>
            <a:off x="0" y="128337"/>
            <a:ext cx="12192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線接點 51">
            <a:extLst>
              <a:ext uri="{FF2B5EF4-FFF2-40B4-BE49-F238E27FC236}">
                <a16:creationId xmlns:a16="http://schemas.microsoft.com/office/drawing/2014/main" id="{086AE889-CFFB-4163-A41F-3A7DBEABD4D5}"/>
              </a:ext>
            </a:extLst>
          </p:cNvPr>
          <p:cNvCxnSpPr/>
          <p:nvPr/>
        </p:nvCxnSpPr>
        <p:spPr>
          <a:xfrm>
            <a:off x="0" y="6741409"/>
            <a:ext cx="11700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圖片 8">
            <a:extLst>
              <a:ext uri="{FF2B5EF4-FFF2-40B4-BE49-F238E27FC236}">
                <a16:creationId xmlns:a16="http://schemas.microsoft.com/office/drawing/2014/main" id="{A47DD12F-4326-43B3-A290-06B19B130B9B}"/>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4745" b="92701" l="6073" r="95142">
                        <a14:foregroundMark x1="50607" y1="4745" x2="50607" y2="6934"/>
                        <a14:foregroundMark x1="6073" y1="70803" x2="9312" y2="71533"/>
                        <a14:foregroundMark x1="95142" y1="75912" x2="92713" y2="77007"/>
                        <a14:foregroundMark x1="73279" y1="92701" x2="76113" y2="89781"/>
                      </a14:backgroundRemoval>
                    </a14:imgEffect>
                  </a14:imgLayer>
                </a14:imgProps>
              </a:ext>
              <a:ext uri="{28A0092B-C50C-407E-A947-70E740481C1C}">
                <a14:useLocalDpi xmlns:a14="http://schemas.microsoft.com/office/drawing/2010/main" val="0"/>
              </a:ext>
            </a:extLst>
          </a:blip>
          <a:stretch>
            <a:fillRect/>
          </a:stretch>
        </p:blipFill>
        <p:spPr>
          <a:xfrm>
            <a:off x="9765819" y="5099445"/>
            <a:ext cx="1585266" cy="1758555"/>
          </a:xfrm>
          <a:prstGeom prst="rect">
            <a:avLst/>
          </a:prstGeom>
        </p:spPr>
      </p:pic>
      <p:sp>
        <p:nvSpPr>
          <p:cNvPr id="50" name="手繪多邊形: 圖案 49" hidden="1">
            <a:extLst>
              <a:ext uri="{FF2B5EF4-FFF2-40B4-BE49-F238E27FC236}">
                <a16:creationId xmlns:a16="http://schemas.microsoft.com/office/drawing/2014/main" id="{8753C1C2-209C-4B27-A4AF-DA1857FC022C}"/>
              </a:ext>
            </a:extLst>
          </p:cNvPr>
          <p:cNvSpPr/>
          <p:nvPr/>
        </p:nvSpPr>
        <p:spPr>
          <a:xfrm rot="18898302">
            <a:off x="-2672836" y="-1456708"/>
            <a:ext cx="11638331" cy="6466487"/>
          </a:xfrm>
          <a:custGeom>
            <a:avLst/>
            <a:gdLst>
              <a:gd name="connsiteX0" fmla="*/ 5178229 w 11638331"/>
              <a:gd name="connsiteY0" fmla="*/ 0 h 6466487"/>
              <a:gd name="connsiteX1" fmla="*/ 11638331 w 11638331"/>
              <a:gd name="connsiteY1" fmla="*/ 6466487 h 6466487"/>
              <a:gd name="connsiteX2" fmla="*/ 1878303 w 11638331"/>
              <a:gd name="connsiteY2" fmla="*/ 6466486 h 6466487"/>
              <a:gd name="connsiteX3" fmla="*/ 0 w 11638331"/>
              <a:gd name="connsiteY3" fmla="*/ 4586327 h 6466487"/>
              <a:gd name="connsiteX4" fmla="*/ 4590860 w 11638331"/>
              <a:gd name="connsiteY4" fmla="*/ 0 h 6466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38331" h="6466487">
                <a:moveTo>
                  <a:pt x="5178229" y="0"/>
                </a:moveTo>
                <a:lnTo>
                  <a:pt x="11638331" y="6466487"/>
                </a:lnTo>
                <a:lnTo>
                  <a:pt x="1878303" y="6466486"/>
                </a:lnTo>
                <a:lnTo>
                  <a:pt x="0" y="4586327"/>
                </a:lnTo>
                <a:lnTo>
                  <a:pt x="4590860" y="0"/>
                </a:lnTo>
                <a:close/>
              </a:path>
            </a:pathLst>
          </a:custGeom>
          <a:solidFill>
            <a:schemeClr val="tx2">
              <a:lumMod val="20000"/>
              <a:lumOff val="80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TW" altLang="en-US" dirty="0"/>
          </a:p>
        </p:txBody>
      </p:sp>
    </p:spTree>
    <p:extLst>
      <p:ext uri="{BB962C8B-B14F-4D97-AF65-F5344CB8AC3E}">
        <p14:creationId xmlns:p14="http://schemas.microsoft.com/office/powerpoint/2010/main" val="4138992289"/>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CCC627D-25C8-4544-9D5E-6BE4EFDC2C31}"/>
              </a:ext>
            </a:extLst>
          </p:cNvPr>
          <p:cNvSpPr>
            <a:spLocks noGrp="1"/>
          </p:cNvSpPr>
          <p:nvPr>
            <p:ph type="sldNum" sz="quarter" idx="12"/>
          </p:nvPr>
        </p:nvSpPr>
        <p:spPr/>
        <p:txBody>
          <a:bodyPr/>
          <a:lstStyle/>
          <a:p>
            <a:fld id="{FB3E9B49-1012-49AA-8081-ABB306612549}" type="slidenum">
              <a:rPr lang="zh-TW" altLang="en-US" smtClean="0"/>
              <a:pPr/>
              <a:t>20</a:t>
            </a:fld>
            <a:endParaRPr lang="zh-TW" altLang="en-US" dirty="0"/>
          </a:p>
        </p:txBody>
      </p:sp>
      <p:sp>
        <p:nvSpPr>
          <p:cNvPr id="6" name="矩形 5">
            <a:extLst>
              <a:ext uri="{FF2B5EF4-FFF2-40B4-BE49-F238E27FC236}">
                <a16:creationId xmlns:a16="http://schemas.microsoft.com/office/drawing/2014/main" id="{F83C1816-16F2-46A1-B938-FACFBBCFC00D}"/>
              </a:ext>
            </a:extLst>
          </p:cNvPr>
          <p:cNvSpPr/>
          <p:nvPr/>
        </p:nvSpPr>
        <p:spPr>
          <a:xfrm>
            <a:off x="-1" y="1"/>
            <a:ext cx="822957" cy="8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Ch1</a:t>
            </a:r>
          </a:p>
          <a:p>
            <a:pPr algn="ctr"/>
            <a:r>
              <a:rPr lang="zh-TW" altLang="en-US" sz="2000" dirty="0">
                <a:solidFill>
                  <a:schemeClr val="bg1"/>
                </a:solidFill>
                <a:latin typeface="微軟正黑體" panose="020B0604030504040204" pitchFamily="34" charset="-120"/>
                <a:ea typeface="微軟正黑體" panose="020B0604030504040204" pitchFamily="34" charset="-120"/>
              </a:rPr>
              <a:t>緒論</a:t>
            </a:r>
          </a:p>
        </p:txBody>
      </p:sp>
      <p:sp>
        <p:nvSpPr>
          <p:cNvPr id="42" name="矩形 41">
            <a:extLst>
              <a:ext uri="{FF2B5EF4-FFF2-40B4-BE49-F238E27FC236}">
                <a16:creationId xmlns:a16="http://schemas.microsoft.com/office/drawing/2014/main" id="{97A64C64-E08A-42A2-9F0A-E15F15DD05F4}"/>
              </a:ext>
            </a:extLst>
          </p:cNvPr>
          <p:cNvSpPr/>
          <p:nvPr/>
        </p:nvSpPr>
        <p:spPr>
          <a:xfrm>
            <a:off x="-1" y="931153"/>
            <a:ext cx="822957" cy="108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Ch2</a:t>
            </a:r>
          </a:p>
          <a:p>
            <a:pPr algn="ctr"/>
            <a:r>
              <a:rPr lang="zh-TW" altLang="en-US" sz="2000" dirty="0">
                <a:solidFill>
                  <a:schemeClr val="bg1"/>
                </a:solidFill>
                <a:latin typeface="微軟正黑體" panose="020B0604030504040204" pitchFamily="34" charset="-120"/>
                <a:ea typeface="微軟正黑體" panose="020B0604030504040204" pitchFamily="34" charset="-120"/>
              </a:rPr>
              <a:t>文獻探討</a:t>
            </a:r>
          </a:p>
        </p:txBody>
      </p:sp>
      <p:sp>
        <p:nvSpPr>
          <p:cNvPr id="43" name="矩形 42">
            <a:extLst>
              <a:ext uri="{FF2B5EF4-FFF2-40B4-BE49-F238E27FC236}">
                <a16:creationId xmlns:a16="http://schemas.microsoft.com/office/drawing/2014/main" id="{50E141D7-F9E3-4DEC-894A-2CB8760CB185}"/>
              </a:ext>
            </a:extLst>
          </p:cNvPr>
          <p:cNvSpPr/>
          <p:nvPr/>
        </p:nvSpPr>
        <p:spPr>
          <a:xfrm>
            <a:off x="-1" y="2114305"/>
            <a:ext cx="822957" cy="108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Ch3</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研究方法</a:t>
            </a:r>
          </a:p>
        </p:txBody>
      </p:sp>
      <p:sp>
        <p:nvSpPr>
          <p:cNvPr id="44" name="矩形 43">
            <a:extLst>
              <a:ext uri="{FF2B5EF4-FFF2-40B4-BE49-F238E27FC236}">
                <a16:creationId xmlns:a16="http://schemas.microsoft.com/office/drawing/2014/main" id="{BFC04A66-A772-4BFD-A7E2-BF950362F7A0}"/>
              </a:ext>
            </a:extLst>
          </p:cNvPr>
          <p:cNvSpPr/>
          <p:nvPr/>
        </p:nvSpPr>
        <p:spPr>
          <a:xfrm>
            <a:off x="-1" y="3297457"/>
            <a:ext cx="822957" cy="17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Ch4</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研究結果與分析</a:t>
            </a:r>
          </a:p>
        </p:txBody>
      </p:sp>
      <p:sp>
        <p:nvSpPr>
          <p:cNvPr id="45" name="矩形 44">
            <a:extLst>
              <a:ext uri="{FF2B5EF4-FFF2-40B4-BE49-F238E27FC236}">
                <a16:creationId xmlns:a16="http://schemas.microsoft.com/office/drawing/2014/main" id="{0F4F96A3-081C-4341-8537-21349E169160}"/>
              </a:ext>
            </a:extLst>
          </p:cNvPr>
          <p:cNvSpPr/>
          <p:nvPr/>
        </p:nvSpPr>
        <p:spPr>
          <a:xfrm>
            <a:off x="0" y="5128607"/>
            <a:ext cx="822957" cy="17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Ch5</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研究結論與建議</a:t>
            </a:r>
          </a:p>
        </p:txBody>
      </p:sp>
      <p:sp>
        <p:nvSpPr>
          <p:cNvPr id="47" name="文字方塊 46">
            <a:extLst>
              <a:ext uri="{FF2B5EF4-FFF2-40B4-BE49-F238E27FC236}">
                <a16:creationId xmlns:a16="http://schemas.microsoft.com/office/drawing/2014/main" id="{039D3ADA-2E6B-479A-9940-9E493FD671C8}"/>
              </a:ext>
            </a:extLst>
          </p:cNvPr>
          <p:cNvSpPr txBox="1"/>
          <p:nvPr/>
        </p:nvSpPr>
        <p:spPr>
          <a:xfrm>
            <a:off x="1086787" y="168958"/>
            <a:ext cx="4683818" cy="707886"/>
          </a:xfrm>
          <a:prstGeom prst="rect">
            <a:avLst/>
          </a:prstGeom>
          <a:noFill/>
        </p:spPr>
        <p:txBody>
          <a:bodyPr wrap="square" rtlCol="0">
            <a:spAutoFit/>
          </a:bodyPr>
          <a:lstStyle/>
          <a:p>
            <a:r>
              <a:rPr lang="en-US" altLang="zh-TW"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03 </a:t>
            </a:r>
            <a:r>
              <a:rPr lang="zh-TW" altLang="en-US"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建立預測模型</a:t>
            </a:r>
            <a:r>
              <a:rPr lang="en-US" altLang="zh-TW"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(1)</a:t>
            </a:r>
            <a:endParaRPr lang="zh-TW" altLang="en-US"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endParaRPr>
          </a:p>
        </p:txBody>
      </p:sp>
      <p:graphicFrame>
        <p:nvGraphicFramePr>
          <p:cNvPr id="9" name="表格 8">
            <a:extLst>
              <a:ext uri="{FF2B5EF4-FFF2-40B4-BE49-F238E27FC236}">
                <a16:creationId xmlns:a16="http://schemas.microsoft.com/office/drawing/2014/main" id="{EDE72C60-0028-4E09-AE59-2CFE216702EF}"/>
              </a:ext>
            </a:extLst>
          </p:cNvPr>
          <p:cNvGraphicFramePr>
            <a:graphicFrameLocks noGrp="1"/>
          </p:cNvGraphicFramePr>
          <p:nvPr>
            <p:extLst>
              <p:ext uri="{D42A27DB-BD31-4B8C-83A1-F6EECF244321}">
                <p14:modId xmlns:p14="http://schemas.microsoft.com/office/powerpoint/2010/main" val="316834199"/>
              </p:ext>
            </p:extLst>
          </p:nvPr>
        </p:nvGraphicFramePr>
        <p:xfrm>
          <a:off x="1725174" y="2062020"/>
          <a:ext cx="6480000" cy="3179572"/>
        </p:xfrm>
        <a:graphic>
          <a:graphicData uri="http://schemas.openxmlformats.org/drawingml/2006/table">
            <a:tbl>
              <a:tblPr firstRow="1" firstCol="1" bandRow="1">
                <a:tableStyleId>{2D5ABB26-0587-4C30-8999-92F81FD0307C}</a:tableStyleId>
              </a:tblPr>
              <a:tblGrid>
                <a:gridCol w="1440000">
                  <a:extLst>
                    <a:ext uri="{9D8B030D-6E8A-4147-A177-3AD203B41FA5}">
                      <a16:colId xmlns:a16="http://schemas.microsoft.com/office/drawing/2014/main" val="20000"/>
                    </a:ext>
                  </a:extLst>
                </a:gridCol>
                <a:gridCol w="2160000">
                  <a:extLst>
                    <a:ext uri="{9D8B030D-6E8A-4147-A177-3AD203B41FA5}">
                      <a16:colId xmlns:a16="http://schemas.microsoft.com/office/drawing/2014/main" val="20001"/>
                    </a:ext>
                  </a:extLst>
                </a:gridCol>
                <a:gridCol w="1368000">
                  <a:extLst>
                    <a:ext uri="{9D8B030D-6E8A-4147-A177-3AD203B41FA5}">
                      <a16:colId xmlns:a16="http://schemas.microsoft.com/office/drawing/2014/main" val="20002"/>
                    </a:ext>
                  </a:extLst>
                </a:gridCol>
                <a:gridCol w="1512000">
                  <a:extLst>
                    <a:ext uri="{9D8B030D-6E8A-4147-A177-3AD203B41FA5}">
                      <a16:colId xmlns:a16="http://schemas.microsoft.com/office/drawing/2014/main" val="20003"/>
                    </a:ext>
                  </a:extLst>
                </a:gridCol>
              </a:tblGrid>
              <a:tr h="288000">
                <a:tc gridSpan="2">
                  <a:txBody>
                    <a:bodyPr/>
                    <a:lstStyle/>
                    <a:p>
                      <a:pPr algn="ctr">
                        <a:lnSpc>
                          <a:spcPct val="115000"/>
                        </a:lnSpc>
                        <a:spcBef>
                          <a:spcPts val="600"/>
                        </a:spcBef>
                        <a:spcAft>
                          <a:spcPts val="0"/>
                        </a:spcAft>
                      </a:pPr>
                      <a:r>
                        <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rPr>
                        <a:t>分類器</a:t>
                      </a:r>
                      <a:endPar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hMerge="1">
                  <a:txBody>
                    <a:bodyPr/>
                    <a:lstStyle/>
                    <a:p>
                      <a:endParaRPr lang="zh-TW" altLang="en-US"/>
                    </a:p>
                  </a:txBody>
                  <a:tcPr/>
                </a:tc>
                <a:tc>
                  <a:txBody>
                    <a:bodyPr/>
                    <a:lstStyle/>
                    <a:p>
                      <a:pPr algn="ctr">
                        <a:lnSpc>
                          <a:spcPct val="115000"/>
                        </a:lnSpc>
                        <a:spcBef>
                          <a:spcPts val="600"/>
                        </a:spcBef>
                        <a:spcAft>
                          <a:spcPts val="0"/>
                        </a:spcAft>
                      </a:pPr>
                      <a:r>
                        <a:rPr lang="en-US" sz="1800" kern="100" dirty="0">
                          <a:solidFill>
                            <a:schemeClr val="accent1">
                              <a:lumMod val="50000"/>
                            </a:schemeClr>
                          </a:solidFill>
                          <a:effectLst/>
                          <a:latin typeface="微軟正黑體" panose="020B0604030504040204" pitchFamily="34" charset="-120"/>
                          <a:ea typeface="微軟正黑體" panose="020B0604030504040204" pitchFamily="34" charset="-120"/>
                        </a:rPr>
                        <a:t>AUC</a:t>
                      </a:r>
                      <a:r>
                        <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rPr>
                        <a:t>數值</a:t>
                      </a:r>
                      <a:endPar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algn="ctr">
                        <a:lnSpc>
                          <a:spcPct val="115000"/>
                        </a:lnSpc>
                        <a:spcBef>
                          <a:spcPts val="600"/>
                        </a:spcBef>
                        <a:spcAft>
                          <a:spcPts val="0"/>
                        </a:spcAft>
                      </a:pPr>
                      <a:r>
                        <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rPr>
                        <a:t>建模時間</a:t>
                      </a:r>
                      <a:r>
                        <a:rPr lang="en-US" sz="1800" kern="100" dirty="0">
                          <a:solidFill>
                            <a:schemeClr val="accent1">
                              <a:lumMod val="50000"/>
                            </a:schemeClr>
                          </a:solidFill>
                          <a:effectLst/>
                          <a:latin typeface="微軟正黑體" panose="020B0604030504040204" pitchFamily="34" charset="-120"/>
                          <a:ea typeface="微軟正黑體" panose="020B0604030504040204" pitchFamily="34" charset="-120"/>
                        </a:rPr>
                        <a:t>(s)</a:t>
                      </a:r>
                      <a:endPar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extLst>
                  <a:ext uri="{0D108BD9-81ED-4DB2-BD59-A6C34878D82A}">
                    <a16:rowId xmlns:a16="http://schemas.microsoft.com/office/drawing/2014/main" val="10000"/>
                  </a:ext>
                </a:extLst>
              </a:tr>
              <a:tr h="0">
                <a:tc rowSpan="3">
                  <a:txBody>
                    <a:bodyPr/>
                    <a:lstStyle/>
                    <a:p>
                      <a:pPr algn="ctr">
                        <a:lnSpc>
                          <a:spcPct val="115000"/>
                        </a:lnSpc>
                        <a:spcBef>
                          <a:spcPts val="600"/>
                        </a:spcBef>
                        <a:spcAft>
                          <a:spcPts val="0"/>
                        </a:spcAft>
                      </a:pPr>
                      <a:r>
                        <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rPr>
                        <a:t>單一分類器</a:t>
                      </a:r>
                      <a:endPar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algn="ctr">
                        <a:lnSpc>
                          <a:spcPct val="115000"/>
                        </a:lnSpc>
                        <a:spcBef>
                          <a:spcPts val="600"/>
                        </a:spcBef>
                        <a:spcAft>
                          <a:spcPts val="0"/>
                        </a:spcAft>
                      </a:pPr>
                      <a:r>
                        <a:rPr lang="en-US" sz="1800" kern="100" dirty="0">
                          <a:solidFill>
                            <a:srgbClr val="FF0000"/>
                          </a:solidFill>
                          <a:effectLst/>
                          <a:latin typeface="微軟正黑體" panose="020B0604030504040204" pitchFamily="34" charset="-120"/>
                          <a:ea typeface="微軟正黑體" panose="020B0604030504040204" pitchFamily="34" charset="-120"/>
                        </a:rPr>
                        <a:t>CART</a:t>
                      </a:r>
                      <a:endParaRPr lang="zh-TW" sz="1800" kern="100" dirty="0">
                        <a:solidFill>
                          <a:srgbClr val="FF0000"/>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15000"/>
                        </a:lnSpc>
                        <a:spcBef>
                          <a:spcPts val="600"/>
                        </a:spcBef>
                        <a:spcAft>
                          <a:spcPts val="0"/>
                        </a:spcAft>
                      </a:pPr>
                      <a:r>
                        <a:rPr lang="en-US" sz="1800" kern="100" dirty="0">
                          <a:solidFill>
                            <a:srgbClr val="FF0000"/>
                          </a:solidFill>
                          <a:effectLst/>
                          <a:latin typeface="微軟正黑體" panose="020B0604030504040204" pitchFamily="34" charset="-120"/>
                          <a:ea typeface="微軟正黑體" panose="020B0604030504040204" pitchFamily="34" charset="-120"/>
                          <a:cs typeface="+mn-cs"/>
                        </a:rPr>
                        <a:t>0.948</a:t>
                      </a:r>
                      <a:endParaRPr lang="zh-TW" altLang="en-US" sz="1800"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800" kern="100" dirty="0">
                          <a:solidFill>
                            <a:srgbClr val="FF0000"/>
                          </a:solidFill>
                          <a:effectLst/>
                          <a:latin typeface="微軟正黑體" panose="020B0604030504040204" pitchFamily="34" charset="-120"/>
                          <a:ea typeface="微軟正黑體" panose="020B0604030504040204" pitchFamily="34" charset="-120"/>
                          <a:cs typeface="+mn-cs"/>
                        </a:rPr>
                        <a:t>16.97</a:t>
                      </a:r>
                      <a:endParaRPr lang="zh-TW" altLang="en-US" sz="1800"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0001"/>
                  </a:ext>
                </a:extLst>
              </a:tr>
              <a:tr h="0">
                <a:tc vMerge="1">
                  <a:txBody>
                    <a:bodyPr/>
                    <a:lstStyle/>
                    <a:p>
                      <a:endParaRPr lang="zh-TW" altLang="en-US"/>
                    </a:p>
                  </a:txBody>
                  <a:tcPr/>
                </a:tc>
                <a:tc>
                  <a:txBody>
                    <a:bodyPr/>
                    <a:lstStyle/>
                    <a:p>
                      <a:pPr algn="ctr">
                        <a:lnSpc>
                          <a:spcPct val="115000"/>
                        </a:lnSpc>
                        <a:spcBef>
                          <a:spcPts val="600"/>
                        </a:spcBef>
                        <a:spcAft>
                          <a:spcPts val="0"/>
                        </a:spcAft>
                      </a:pPr>
                      <a:r>
                        <a:rPr lang="en-US" sz="1800" kern="100" dirty="0">
                          <a:solidFill>
                            <a:schemeClr val="accent1">
                              <a:lumMod val="50000"/>
                            </a:schemeClr>
                          </a:solidFill>
                          <a:effectLst/>
                          <a:latin typeface="微軟正黑體" panose="020B0604030504040204" pitchFamily="34" charset="-120"/>
                          <a:ea typeface="微軟正黑體" panose="020B0604030504040204" pitchFamily="34" charset="-120"/>
                        </a:rPr>
                        <a:t>MLP</a:t>
                      </a:r>
                      <a:endPar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15000"/>
                        </a:lnSpc>
                        <a:spcBef>
                          <a:spcPts val="600"/>
                        </a:spcBef>
                        <a:spcAft>
                          <a:spcPts val="0"/>
                        </a:spcAft>
                      </a:pPr>
                      <a:r>
                        <a:rPr lang="en-US"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0.865</a:t>
                      </a:r>
                      <a:endParaRPr lang="zh-TW" altLang="en-US"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258.65</a:t>
                      </a:r>
                      <a:endParaRPr lang="zh-TW" altLang="en-US"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0002"/>
                  </a:ext>
                </a:extLst>
              </a:tr>
              <a:tr h="0">
                <a:tc vMerge="1">
                  <a:txBody>
                    <a:bodyPr/>
                    <a:lstStyle/>
                    <a:p>
                      <a:endParaRPr lang="zh-TW" altLang="en-US"/>
                    </a:p>
                  </a:txBody>
                  <a:tcPr/>
                </a:tc>
                <a:tc>
                  <a:txBody>
                    <a:bodyPr/>
                    <a:lstStyle/>
                    <a:p>
                      <a:pPr algn="ctr">
                        <a:lnSpc>
                          <a:spcPct val="115000"/>
                        </a:lnSpc>
                        <a:spcBef>
                          <a:spcPts val="600"/>
                        </a:spcBef>
                        <a:spcAft>
                          <a:spcPts val="0"/>
                        </a:spcAft>
                      </a:pPr>
                      <a:r>
                        <a:rPr lang="en-US" sz="1800" kern="100" dirty="0">
                          <a:solidFill>
                            <a:schemeClr val="accent1">
                              <a:lumMod val="50000"/>
                            </a:schemeClr>
                          </a:solidFill>
                          <a:effectLst/>
                          <a:latin typeface="微軟正黑體" panose="020B0604030504040204" pitchFamily="34" charset="-120"/>
                          <a:ea typeface="微軟正黑體" panose="020B0604030504040204" pitchFamily="34" charset="-120"/>
                        </a:rPr>
                        <a:t>SVM</a:t>
                      </a:r>
                      <a:endPar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15000"/>
                        </a:lnSpc>
                        <a:spcBef>
                          <a:spcPts val="600"/>
                        </a:spcBef>
                        <a:spcAft>
                          <a:spcPts val="0"/>
                        </a:spcAft>
                      </a:pPr>
                      <a:r>
                        <a:rPr lang="en-US"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0.735</a:t>
                      </a:r>
                      <a:endParaRPr lang="zh-TW" altLang="en-US"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173.74</a:t>
                      </a:r>
                      <a:endParaRPr lang="zh-TW" alt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0003"/>
                  </a:ext>
                </a:extLst>
              </a:tr>
              <a:tr h="0">
                <a:tc rowSpan="7">
                  <a:txBody>
                    <a:bodyPr/>
                    <a:lstStyle/>
                    <a:p>
                      <a:pPr algn="ctr">
                        <a:lnSpc>
                          <a:spcPct val="115000"/>
                        </a:lnSpc>
                        <a:spcBef>
                          <a:spcPts val="600"/>
                        </a:spcBef>
                        <a:spcAft>
                          <a:spcPts val="0"/>
                        </a:spcAft>
                      </a:pPr>
                      <a:r>
                        <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rPr>
                        <a:t>集成式學習</a:t>
                      </a:r>
                      <a:endPar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algn="ctr">
                        <a:lnSpc>
                          <a:spcPct val="115000"/>
                        </a:lnSpc>
                        <a:spcBef>
                          <a:spcPts val="600"/>
                        </a:spcBef>
                        <a:spcAft>
                          <a:spcPts val="0"/>
                        </a:spcAft>
                      </a:pPr>
                      <a:r>
                        <a:rPr lang="en-US" sz="1800" kern="100" dirty="0">
                          <a:solidFill>
                            <a:srgbClr val="FF0000"/>
                          </a:solidFill>
                          <a:effectLst/>
                          <a:latin typeface="微軟正黑體" panose="020B0604030504040204" pitchFamily="34" charset="-120"/>
                          <a:ea typeface="微軟正黑體" panose="020B0604030504040204" pitchFamily="34" charset="-120"/>
                        </a:rPr>
                        <a:t>Random Forest</a:t>
                      </a:r>
                      <a:endParaRPr lang="zh-TW" sz="1800" kern="100" dirty="0">
                        <a:solidFill>
                          <a:srgbClr val="FF0000"/>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15000"/>
                        </a:lnSpc>
                        <a:spcBef>
                          <a:spcPts val="600"/>
                        </a:spcBef>
                        <a:spcAft>
                          <a:spcPts val="0"/>
                        </a:spcAft>
                      </a:pPr>
                      <a:r>
                        <a:rPr lang="en-US" sz="1800" kern="100" dirty="0">
                          <a:solidFill>
                            <a:srgbClr val="FF0000"/>
                          </a:solidFill>
                          <a:effectLst/>
                          <a:latin typeface="微軟正黑體" panose="020B0604030504040204" pitchFamily="34" charset="-120"/>
                          <a:ea typeface="微軟正黑體" panose="020B0604030504040204" pitchFamily="34" charset="-120"/>
                          <a:cs typeface="+mn-cs"/>
                        </a:rPr>
                        <a:t>0.974</a:t>
                      </a:r>
                      <a:endParaRPr lang="zh-TW" altLang="en-US" sz="1800"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800" kern="100" dirty="0">
                          <a:solidFill>
                            <a:srgbClr val="FF0000"/>
                          </a:solidFill>
                          <a:effectLst/>
                          <a:latin typeface="微軟正黑體" panose="020B0604030504040204" pitchFamily="34" charset="-120"/>
                          <a:ea typeface="微軟正黑體" panose="020B0604030504040204" pitchFamily="34" charset="-120"/>
                          <a:cs typeface="+mn-cs"/>
                        </a:rPr>
                        <a:t>12.11</a:t>
                      </a:r>
                      <a:endParaRPr lang="zh-TW" altLang="en-US" sz="1800"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0004"/>
                  </a:ext>
                </a:extLst>
              </a:tr>
              <a:tr h="0">
                <a:tc vMerge="1">
                  <a:txBody>
                    <a:bodyPr/>
                    <a:lstStyle/>
                    <a:p>
                      <a:endParaRPr lang="zh-TW" altLang="en-US"/>
                    </a:p>
                  </a:txBody>
                  <a:tcPr/>
                </a:tc>
                <a:tc>
                  <a:txBody>
                    <a:bodyPr/>
                    <a:lstStyle/>
                    <a:p>
                      <a:pPr algn="ctr">
                        <a:lnSpc>
                          <a:spcPct val="115000"/>
                        </a:lnSpc>
                        <a:spcBef>
                          <a:spcPts val="600"/>
                        </a:spcBef>
                        <a:spcAft>
                          <a:spcPts val="0"/>
                        </a:spcAft>
                      </a:pPr>
                      <a:r>
                        <a:rPr lang="en-US" sz="1800" kern="100" dirty="0">
                          <a:solidFill>
                            <a:srgbClr val="FF0000"/>
                          </a:solidFill>
                          <a:effectLst/>
                          <a:latin typeface="微軟正黑體" panose="020B0604030504040204" pitchFamily="34" charset="-120"/>
                          <a:ea typeface="微軟正黑體" panose="020B0604030504040204" pitchFamily="34" charset="-120"/>
                        </a:rPr>
                        <a:t>Bagging + CART</a:t>
                      </a:r>
                      <a:endParaRPr lang="zh-TW" sz="1800" kern="100" dirty="0">
                        <a:solidFill>
                          <a:srgbClr val="FF0000"/>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15000"/>
                        </a:lnSpc>
                        <a:spcBef>
                          <a:spcPts val="600"/>
                        </a:spcBef>
                        <a:spcAft>
                          <a:spcPts val="0"/>
                        </a:spcAft>
                      </a:pPr>
                      <a:r>
                        <a:rPr lang="en-US" sz="1800" kern="100" dirty="0">
                          <a:solidFill>
                            <a:srgbClr val="FF0000"/>
                          </a:solidFill>
                          <a:effectLst/>
                          <a:latin typeface="微軟正黑體" panose="020B0604030504040204" pitchFamily="34" charset="-120"/>
                          <a:ea typeface="微軟正黑體" panose="020B0604030504040204" pitchFamily="34" charset="-120"/>
                          <a:cs typeface="+mn-cs"/>
                        </a:rPr>
                        <a:t>0.969</a:t>
                      </a:r>
                      <a:endParaRPr lang="zh-TW" altLang="en-US" sz="1800"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800" kern="100" dirty="0">
                          <a:solidFill>
                            <a:srgbClr val="FF0000"/>
                          </a:solidFill>
                          <a:effectLst/>
                          <a:latin typeface="微軟正黑體" panose="020B0604030504040204" pitchFamily="34" charset="-120"/>
                          <a:ea typeface="微軟正黑體" panose="020B0604030504040204" pitchFamily="34" charset="-120"/>
                          <a:cs typeface="+mn-cs"/>
                        </a:rPr>
                        <a:t>143.93</a:t>
                      </a:r>
                      <a:endParaRPr lang="zh-TW" altLang="en-US" sz="1800"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0005"/>
                  </a:ext>
                </a:extLst>
              </a:tr>
              <a:tr h="0">
                <a:tc vMerge="1">
                  <a:txBody>
                    <a:bodyPr/>
                    <a:lstStyle/>
                    <a:p>
                      <a:endParaRPr lang="zh-TW" altLang="en-US"/>
                    </a:p>
                  </a:txBody>
                  <a:tcPr/>
                </a:tc>
                <a:tc>
                  <a:txBody>
                    <a:bodyPr/>
                    <a:lstStyle/>
                    <a:p>
                      <a:pPr algn="ctr">
                        <a:lnSpc>
                          <a:spcPct val="115000"/>
                        </a:lnSpc>
                        <a:spcBef>
                          <a:spcPts val="600"/>
                        </a:spcBef>
                        <a:spcAft>
                          <a:spcPts val="0"/>
                        </a:spcAft>
                      </a:pPr>
                      <a:r>
                        <a:rPr lang="en-US" sz="1800" kern="100" dirty="0">
                          <a:solidFill>
                            <a:schemeClr val="accent1">
                              <a:lumMod val="50000"/>
                            </a:schemeClr>
                          </a:solidFill>
                          <a:effectLst/>
                          <a:latin typeface="微軟正黑體" panose="020B0604030504040204" pitchFamily="34" charset="-120"/>
                          <a:ea typeface="微軟正黑體" panose="020B0604030504040204" pitchFamily="34" charset="-120"/>
                        </a:rPr>
                        <a:t>Bagging + MLP</a:t>
                      </a:r>
                      <a:endPar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15000"/>
                        </a:lnSpc>
                        <a:spcBef>
                          <a:spcPts val="600"/>
                        </a:spcBef>
                        <a:spcAft>
                          <a:spcPts val="0"/>
                        </a:spcAft>
                      </a:pPr>
                      <a:r>
                        <a:rPr 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0.892</a:t>
                      </a:r>
                      <a:endParaRPr lang="zh-TW" alt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2263.33</a:t>
                      </a:r>
                      <a:endParaRPr lang="zh-TW" altLang="en-US"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0006"/>
                  </a:ext>
                </a:extLst>
              </a:tr>
              <a:tr h="0">
                <a:tc vMerge="1">
                  <a:txBody>
                    <a:bodyPr/>
                    <a:lstStyle/>
                    <a:p>
                      <a:endParaRPr lang="zh-TW" altLang="en-US"/>
                    </a:p>
                  </a:txBody>
                  <a:tcPr/>
                </a:tc>
                <a:tc>
                  <a:txBody>
                    <a:bodyPr/>
                    <a:lstStyle/>
                    <a:p>
                      <a:pPr algn="ctr">
                        <a:lnSpc>
                          <a:spcPct val="115000"/>
                        </a:lnSpc>
                        <a:spcBef>
                          <a:spcPts val="600"/>
                        </a:spcBef>
                        <a:spcAft>
                          <a:spcPts val="0"/>
                        </a:spcAft>
                      </a:pPr>
                      <a:r>
                        <a:rPr lang="en-US" sz="1800" kern="100" dirty="0">
                          <a:solidFill>
                            <a:schemeClr val="accent1">
                              <a:lumMod val="50000"/>
                            </a:schemeClr>
                          </a:solidFill>
                          <a:effectLst/>
                          <a:latin typeface="微軟正黑體" panose="020B0604030504040204" pitchFamily="34" charset="-120"/>
                          <a:ea typeface="微軟正黑體" panose="020B0604030504040204" pitchFamily="34" charset="-120"/>
                        </a:rPr>
                        <a:t>Bagging + SVM</a:t>
                      </a:r>
                      <a:endPar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15000"/>
                        </a:lnSpc>
                        <a:spcBef>
                          <a:spcPts val="600"/>
                        </a:spcBef>
                        <a:spcAft>
                          <a:spcPts val="0"/>
                        </a:spcAft>
                      </a:pPr>
                      <a:r>
                        <a:rPr 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0.764</a:t>
                      </a:r>
                      <a:endParaRPr lang="zh-TW" alt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1547.29</a:t>
                      </a:r>
                      <a:endParaRPr lang="zh-TW" altLang="en-US"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0007"/>
                  </a:ext>
                </a:extLst>
              </a:tr>
              <a:tr h="0">
                <a:tc vMerge="1">
                  <a:txBody>
                    <a:bodyPr/>
                    <a:lstStyle/>
                    <a:p>
                      <a:endParaRPr lang="zh-TW" altLang="en-US"/>
                    </a:p>
                  </a:txBody>
                  <a:tcPr/>
                </a:tc>
                <a:tc>
                  <a:txBody>
                    <a:bodyPr/>
                    <a:lstStyle/>
                    <a:p>
                      <a:pPr algn="ctr">
                        <a:lnSpc>
                          <a:spcPct val="115000"/>
                        </a:lnSpc>
                        <a:spcBef>
                          <a:spcPts val="600"/>
                        </a:spcBef>
                        <a:spcAft>
                          <a:spcPts val="0"/>
                        </a:spcAft>
                      </a:pPr>
                      <a:r>
                        <a:rPr lang="en-US" sz="1800" kern="100" dirty="0" err="1">
                          <a:solidFill>
                            <a:srgbClr val="FF0000"/>
                          </a:solidFill>
                          <a:effectLst/>
                          <a:latin typeface="微軟正黑體" panose="020B0604030504040204" pitchFamily="34" charset="-120"/>
                          <a:ea typeface="微軟正黑體" panose="020B0604030504040204" pitchFamily="34" charset="-120"/>
                        </a:rPr>
                        <a:t>Adaboost</a:t>
                      </a:r>
                      <a:r>
                        <a:rPr lang="en-US" sz="1800" kern="100" dirty="0">
                          <a:solidFill>
                            <a:srgbClr val="FF0000"/>
                          </a:solidFill>
                          <a:effectLst/>
                          <a:latin typeface="微軟正黑體" panose="020B0604030504040204" pitchFamily="34" charset="-120"/>
                          <a:ea typeface="微軟正黑體" panose="020B0604030504040204" pitchFamily="34" charset="-120"/>
                        </a:rPr>
                        <a:t> + CART</a:t>
                      </a:r>
                      <a:endParaRPr lang="zh-TW" sz="1800" kern="100" dirty="0">
                        <a:solidFill>
                          <a:srgbClr val="FF0000"/>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15000"/>
                        </a:lnSpc>
                        <a:spcBef>
                          <a:spcPts val="600"/>
                        </a:spcBef>
                        <a:spcAft>
                          <a:spcPts val="0"/>
                        </a:spcAft>
                      </a:pPr>
                      <a:r>
                        <a:rPr lang="en-US" sz="1800" kern="100" dirty="0">
                          <a:solidFill>
                            <a:srgbClr val="FF0000"/>
                          </a:solidFill>
                          <a:effectLst/>
                          <a:latin typeface="微軟正黑體" panose="020B0604030504040204" pitchFamily="34" charset="-120"/>
                          <a:ea typeface="微軟正黑體" panose="020B0604030504040204" pitchFamily="34" charset="-120"/>
                          <a:cs typeface="+mn-cs"/>
                        </a:rPr>
                        <a:t>0.972</a:t>
                      </a:r>
                      <a:endParaRPr lang="zh-TW" altLang="en-US" sz="1800"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800" kern="100" dirty="0">
                          <a:solidFill>
                            <a:srgbClr val="FF0000"/>
                          </a:solidFill>
                          <a:effectLst/>
                          <a:latin typeface="微軟正黑體" panose="020B0604030504040204" pitchFamily="34" charset="-120"/>
                          <a:ea typeface="微軟正黑體" panose="020B0604030504040204" pitchFamily="34" charset="-120"/>
                          <a:cs typeface="+mn-cs"/>
                        </a:rPr>
                        <a:t>124.18</a:t>
                      </a:r>
                      <a:endParaRPr lang="zh-TW" altLang="en-US" sz="1800"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0008"/>
                  </a:ext>
                </a:extLst>
              </a:tr>
              <a:tr h="0">
                <a:tc vMerge="1">
                  <a:txBody>
                    <a:bodyPr/>
                    <a:lstStyle/>
                    <a:p>
                      <a:endParaRPr lang="zh-TW" altLang="en-US"/>
                    </a:p>
                  </a:txBody>
                  <a:tcPr/>
                </a:tc>
                <a:tc>
                  <a:txBody>
                    <a:bodyPr/>
                    <a:lstStyle/>
                    <a:p>
                      <a:pPr algn="ctr">
                        <a:lnSpc>
                          <a:spcPct val="115000"/>
                        </a:lnSpc>
                        <a:spcBef>
                          <a:spcPts val="600"/>
                        </a:spcBef>
                        <a:spcAft>
                          <a:spcPts val="0"/>
                        </a:spcAft>
                      </a:pPr>
                      <a:r>
                        <a:rPr lang="en-US" sz="1800" kern="100" dirty="0" err="1">
                          <a:solidFill>
                            <a:schemeClr val="accent1">
                              <a:lumMod val="50000"/>
                            </a:schemeClr>
                          </a:solidFill>
                          <a:effectLst/>
                          <a:latin typeface="微軟正黑體" panose="020B0604030504040204" pitchFamily="34" charset="-120"/>
                          <a:ea typeface="微軟正黑體" panose="020B0604030504040204" pitchFamily="34" charset="-120"/>
                        </a:rPr>
                        <a:t>Adaboost</a:t>
                      </a:r>
                      <a:r>
                        <a:rPr lang="en-US" sz="1800" kern="100" dirty="0">
                          <a:solidFill>
                            <a:schemeClr val="accent1">
                              <a:lumMod val="50000"/>
                            </a:schemeClr>
                          </a:solidFill>
                          <a:effectLst/>
                          <a:latin typeface="微軟正黑體" panose="020B0604030504040204" pitchFamily="34" charset="-120"/>
                          <a:ea typeface="微軟正黑體" panose="020B0604030504040204" pitchFamily="34" charset="-120"/>
                        </a:rPr>
                        <a:t> + MLP</a:t>
                      </a:r>
                      <a:endPar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15000"/>
                        </a:lnSpc>
                        <a:spcBef>
                          <a:spcPts val="600"/>
                        </a:spcBef>
                        <a:spcAft>
                          <a:spcPts val="0"/>
                        </a:spcAft>
                      </a:pPr>
                      <a:r>
                        <a:rPr 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0.889</a:t>
                      </a:r>
                      <a:endParaRPr lang="zh-TW" alt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3059.61</a:t>
                      </a:r>
                      <a:endParaRPr lang="zh-TW" altLang="en-US"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0009"/>
                  </a:ext>
                </a:extLst>
              </a:tr>
              <a:tr h="0">
                <a:tc vMerge="1">
                  <a:txBody>
                    <a:bodyPr/>
                    <a:lstStyle/>
                    <a:p>
                      <a:endParaRPr lang="zh-TW" altLang="en-US"/>
                    </a:p>
                  </a:txBody>
                  <a:tcPr/>
                </a:tc>
                <a:tc>
                  <a:txBody>
                    <a:bodyPr/>
                    <a:lstStyle/>
                    <a:p>
                      <a:pPr algn="ctr">
                        <a:lnSpc>
                          <a:spcPct val="115000"/>
                        </a:lnSpc>
                        <a:spcBef>
                          <a:spcPts val="600"/>
                        </a:spcBef>
                        <a:spcAft>
                          <a:spcPts val="0"/>
                        </a:spcAft>
                      </a:pPr>
                      <a:r>
                        <a:rPr lang="en-US" sz="1800" kern="100" dirty="0" err="1">
                          <a:solidFill>
                            <a:schemeClr val="accent1">
                              <a:lumMod val="50000"/>
                            </a:schemeClr>
                          </a:solidFill>
                          <a:effectLst/>
                          <a:latin typeface="微軟正黑體" panose="020B0604030504040204" pitchFamily="34" charset="-120"/>
                          <a:ea typeface="微軟正黑體" panose="020B0604030504040204" pitchFamily="34" charset="-120"/>
                        </a:rPr>
                        <a:t>Adaboost</a:t>
                      </a:r>
                      <a:r>
                        <a:rPr lang="en-US" sz="1800" kern="100" dirty="0">
                          <a:solidFill>
                            <a:schemeClr val="accent1">
                              <a:lumMod val="50000"/>
                            </a:schemeClr>
                          </a:solidFill>
                          <a:effectLst/>
                          <a:latin typeface="微軟正黑體" panose="020B0604030504040204" pitchFamily="34" charset="-120"/>
                          <a:ea typeface="微軟正黑體" panose="020B0604030504040204" pitchFamily="34" charset="-120"/>
                        </a:rPr>
                        <a:t> + SVM</a:t>
                      </a:r>
                      <a:endPar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15000"/>
                        </a:lnSpc>
                        <a:spcBef>
                          <a:spcPts val="600"/>
                        </a:spcBef>
                        <a:spcAft>
                          <a:spcPts val="0"/>
                        </a:spcAft>
                      </a:pPr>
                      <a:r>
                        <a:rPr 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0.826</a:t>
                      </a:r>
                      <a:endParaRPr lang="zh-TW" alt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6408.86</a:t>
                      </a:r>
                      <a:endParaRPr lang="zh-TW" altLang="en-US"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0" name="圓角矩形 2">
            <a:extLst>
              <a:ext uri="{FF2B5EF4-FFF2-40B4-BE49-F238E27FC236}">
                <a16:creationId xmlns:a16="http://schemas.microsoft.com/office/drawing/2014/main" id="{50C72CD1-041E-439D-AE29-E7859A588370}"/>
              </a:ext>
            </a:extLst>
          </p:cNvPr>
          <p:cNvSpPr/>
          <p:nvPr/>
        </p:nvSpPr>
        <p:spPr>
          <a:xfrm>
            <a:off x="3200096" y="3219544"/>
            <a:ext cx="4968000" cy="288000"/>
          </a:xfrm>
          <a:prstGeom prst="roundRect">
            <a:avLst/>
          </a:prstGeom>
          <a:noFill/>
          <a:ln w="19050">
            <a:solidFill>
              <a:srgbClr val="CF4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圓角矩形 4">
            <a:extLst>
              <a:ext uri="{FF2B5EF4-FFF2-40B4-BE49-F238E27FC236}">
                <a16:creationId xmlns:a16="http://schemas.microsoft.com/office/drawing/2014/main" id="{98863A11-09E4-4523-B44D-6C30651C3740}"/>
              </a:ext>
            </a:extLst>
          </p:cNvPr>
          <p:cNvSpPr/>
          <p:nvPr/>
        </p:nvSpPr>
        <p:spPr>
          <a:xfrm>
            <a:off x="1325813" y="928078"/>
            <a:ext cx="2880000" cy="489060"/>
          </a:xfrm>
          <a:prstGeom prst="roundRect">
            <a:avLst/>
          </a:prstGeom>
          <a:solidFill>
            <a:schemeClr val="tx2"/>
          </a:solidFill>
        </p:spPr>
        <p:txBody>
          <a:bodyPr wrap="square" lIns="36000" tIns="36000" rIns="36000" bIns="36000" rtlCol="0">
            <a:spAutoFit/>
          </a:bodyPr>
          <a:lstStyle/>
          <a:p>
            <a:pPr marL="0" lvl="2" algn="ctr"/>
            <a:r>
              <a:rPr lang="zh-TW" altLang="zh-TW" sz="2400" dirty="0">
                <a:solidFill>
                  <a:schemeClr val="bg1"/>
                </a:solidFill>
                <a:latin typeface="微軟正黑體" panose="020B0604030504040204" pitchFamily="34" charset="-120"/>
                <a:ea typeface="微軟正黑體" panose="020B0604030504040204" pitchFamily="34" charset="-120"/>
              </a:rPr>
              <a:t>未簡化維度</a:t>
            </a:r>
          </a:p>
        </p:txBody>
      </p:sp>
      <p:grpSp>
        <p:nvGrpSpPr>
          <p:cNvPr id="2" name="群組 1">
            <a:extLst>
              <a:ext uri="{FF2B5EF4-FFF2-40B4-BE49-F238E27FC236}">
                <a16:creationId xmlns:a16="http://schemas.microsoft.com/office/drawing/2014/main" id="{1BE66EC7-F43A-46DB-9594-1C0FB4F6FC9D}"/>
              </a:ext>
            </a:extLst>
          </p:cNvPr>
          <p:cNvGrpSpPr/>
          <p:nvPr/>
        </p:nvGrpSpPr>
        <p:grpSpPr>
          <a:xfrm>
            <a:off x="8223779" y="2995859"/>
            <a:ext cx="800219" cy="830997"/>
            <a:chOff x="6720979" y="3260288"/>
            <a:chExt cx="800219" cy="830997"/>
          </a:xfrm>
        </p:grpSpPr>
        <p:sp>
          <p:nvSpPr>
            <p:cNvPr id="33" name="矩形 32">
              <a:extLst>
                <a:ext uri="{FF2B5EF4-FFF2-40B4-BE49-F238E27FC236}">
                  <a16:creationId xmlns:a16="http://schemas.microsoft.com/office/drawing/2014/main" id="{E0409A44-BD0D-464B-8D08-9442FF2B904B}"/>
                </a:ext>
              </a:extLst>
            </p:cNvPr>
            <p:cNvSpPr/>
            <p:nvPr/>
          </p:nvSpPr>
          <p:spPr>
            <a:xfrm>
              <a:off x="6808775" y="3764327"/>
              <a:ext cx="612000" cy="252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2" name="群組 11">
              <a:extLst>
                <a:ext uri="{FF2B5EF4-FFF2-40B4-BE49-F238E27FC236}">
                  <a16:creationId xmlns:a16="http://schemas.microsoft.com/office/drawing/2014/main" id="{00A5CBA4-6D60-4B20-8E6F-0937EA2A5C5F}"/>
                </a:ext>
              </a:extLst>
            </p:cNvPr>
            <p:cNvGrpSpPr/>
            <p:nvPr/>
          </p:nvGrpSpPr>
          <p:grpSpPr>
            <a:xfrm>
              <a:off x="6720979" y="3260288"/>
              <a:ext cx="800219" cy="830997"/>
              <a:chOff x="9632284" y="1498834"/>
              <a:chExt cx="800219" cy="830997"/>
            </a:xfrm>
          </p:grpSpPr>
          <p:sp>
            <p:nvSpPr>
              <p:cNvPr id="13" name="矩形 12">
                <a:extLst>
                  <a:ext uri="{FF2B5EF4-FFF2-40B4-BE49-F238E27FC236}">
                    <a16:creationId xmlns:a16="http://schemas.microsoft.com/office/drawing/2014/main" id="{4AF399DE-EAA7-4F75-A0AF-A1E22811AADD}"/>
                  </a:ext>
                </a:extLst>
              </p:cNvPr>
              <p:cNvSpPr/>
              <p:nvPr/>
            </p:nvSpPr>
            <p:spPr>
              <a:xfrm>
                <a:off x="9750361" y="1634026"/>
                <a:ext cx="612000" cy="252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C27E5750-2C24-41E3-B129-D22E8BD1751A}"/>
                  </a:ext>
                </a:extLst>
              </p:cNvPr>
              <p:cNvSpPr/>
              <p:nvPr/>
            </p:nvSpPr>
            <p:spPr>
              <a:xfrm>
                <a:off x="9632284" y="1498834"/>
                <a:ext cx="800219" cy="830997"/>
              </a:xfrm>
              <a:prstGeom prst="rect">
                <a:avLst/>
              </a:prstGeom>
            </p:spPr>
            <p:txBody>
              <a:bodyPr wrap="none">
                <a:spAutoFit/>
              </a:bodyPr>
              <a:lstStyle/>
              <a:p>
                <a:pPr algn="ctr">
                  <a:spcAft>
                    <a:spcPts val="0"/>
                  </a:spcAft>
                </a:pPr>
                <a:r>
                  <a:rPr lang="zh-TW" altLang="en-US" sz="2400" kern="100" dirty="0">
                    <a:solidFill>
                      <a:srgbClr val="FF0000"/>
                    </a:solidFill>
                    <a:latin typeface="微軟正黑體" panose="020B0604030504040204" pitchFamily="34" charset="-120"/>
                    <a:ea typeface="微軟正黑體" panose="020B0604030504040204" pitchFamily="34" charset="-120"/>
                  </a:rPr>
                  <a:t>效益</a:t>
                </a:r>
                <a:endParaRPr lang="en-US" altLang="zh-TW" sz="2400" kern="100" dirty="0">
                  <a:solidFill>
                    <a:srgbClr val="FF0000"/>
                  </a:solidFill>
                  <a:latin typeface="微軟正黑體" panose="020B0604030504040204" pitchFamily="34" charset="-120"/>
                  <a:ea typeface="微軟正黑體" panose="020B0604030504040204" pitchFamily="34" charset="-120"/>
                </a:endParaRPr>
              </a:p>
              <a:p>
                <a:pPr algn="ctr">
                  <a:spcAft>
                    <a:spcPts val="0"/>
                  </a:spcAft>
                </a:pPr>
                <a:r>
                  <a:rPr lang="zh-TW" altLang="en-US" sz="2400" kern="100" dirty="0">
                    <a:solidFill>
                      <a:srgbClr val="FF0000"/>
                    </a:solidFill>
                    <a:latin typeface="微軟正黑體" panose="020B0604030504040204" pitchFamily="34" charset="-120"/>
                    <a:ea typeface="微軟正黑體" panose="020B0604030504040204" pitchFamily="34" charset="-120"/>
                  </a:rPr>
                  <a:t>最佳</a:t>
                </a:r>
                <a:endParaRPr lang="zh-TW" altLang="zh-TW" sz="2400" kern="100" dirty="0">
                  <a:solidFill>
                    <a:srgbClr val="FF0000"/>
                  </a:solidFill>
                  <a:latin typeface="微軟正黑體" panose="020B0604030504040204" pitchFamily="34" charset="-120"/>
                  <a:ea typeface="微軟正黑體" panose="020B0604030504040204" pitchFamily="34" charset="-120"/>
                  <a:cs typeface="標楷體" panose="03000509000000000000" pitchFamily="65" charset="-120"/>
                </a:endParaRPr>
              </a:p>
            </p:txBody>
          </p:sp>
        </p:grpSp>
      </p:grpSp>
      <p:sp>
        <p:nvSpPr>
          <p:cNvPr id="15" name="矩形 14">
            <a:extLst>
              <a:ext uri="{FF2B5EF4-FFF2-40B4-BE49-F238E27FC236}">
                <a16:creationId xmlns:a16="http://schemas.microsoft.com/office/drawing/2014/main" id="{659F04D7-CA75-440A-80D9-EA2B4FF23F16}"/>
              </a:ext>
            </a:extLst>
          </p:cNvPr>
          <p:cNvSpPr/>
          <p:nvPr/>
        </p:nvSpPr>
        <p:spPr>
          <a:xfrm>
            <a:off x="2086142" y="1386619"/>
            <a:ext cx="1415772" cy="416653"/>
          </a:xfrm>
          <a:prstGeom prst="rect">
            <a:avLst/>
          </a:prstGeom>
        </p:spPr>
        <p:txBody>
          <a:bodyPr wrap="none">
            <a:spAutoFit/>
          </a:bodyPr>
          <a:lstStyle/>
          <a:p>
            <a:pPr algn="ctr">
              <a:lnSpc>
                <a:spcPct val="115000"/>
              </a:lnSpc>
              <a:spcBef>
                <a:spcPts val="600"/>
              </a:spcBef>
              <a:spcAft>
                <a:spcPts val="0"/>
              </a:spcAft>
            </a:pPr>
            <a:r>
              <a:rPr lang="en-US" altLang="zh-TW" sz="2000" kern="100" dirty="0">
                <a:solidFill>
                  <a:schemeClr val="accent1">
                    <a:lumMod val="50000"/>
                  </a:schemeClr>
                </a:solidFill>
                <a:latin typeface="微軟正黑體" panose="020B0604030504040204" pitchFamily="34" charset="-120"/>
                <a:ea typeface="微軟正黑體" panose="020B0604030504040204" pitchFamily="34" charset="-120"/>
              </a:rPr>
              <a:t>(22</a:t>
            </a:r>
            <a:r>
              <a:rPr lang="zh-TW" altLang="en-US" sz="2000" kern="100" dirty="0">
                <a:solidFill>
                  <a:schemeClr val="accent1">
                    <a:lumMod val="50000"/>
                  </a:schemeClr>
                </a:solidFill>
                <a:latin typeface="微軟正黑體" panose="020B0604030504040204" pitchFamily="34" charset="-120"/>
                <a:ea typeface="微軟正黑體" panose="020B0604030504040204" pitchFamily="34" charset="-120"/>
              </a:rPr>
              <a:t>個維度</a:t>
            </a:r>
            <a:r>
              <a:rPr lang="en-US" altLang="zh-TW" sz="2000" kern="100"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zh-TW" sz="2000" kern="1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endParaRPr>
          </a:p>
        </p:txBody>
      </p:sp>
      <p:sp>
        <p:nvSpPr>
          <p:cNvPr id="16" name="矩形 15">
            <a:extLst>
              <a:ext uri="{FF2B5EF4-FFF2-40B4-BE49-F238E27FC236}">
                <a16:creationId xmlns:a16="http://schemas.microsoft.com/office/drawing/2014/main" id="{9A02BDFC-2F17-4489-87A9-9E3DE61F7944}"/>
              </a:ext>
            </a:extLst>
          </p:cNvPr>
          <p:cNvSpPr/>
          <p:nvPr/>
        </p:nvSpPr>
        <p:spPr>
          <a:xfrm>
            <a:off x="5986589" y="509742"/>
            <a:ext cx="2537361" cy="338554"/>
          </a:xfrm>
          <a:prstGeom prst="rect">
            <a:avLst/>
          </a:prstGeom>
        </p:spPr>
        <p:txBody>
          <a:bodyPr wrap="square">
            <a:spAutoFit/>
          </a:bodyPr>
          <a:lstStyle/>
          <a:p>
            <a:pPr marL="285750" indent="-285750">
              <a:buFont typeface="Wingdings" panose="05000000000000000000" pitchFamily="2" charset="2"/>
              <a:buChar char="n"/>
            </a:pPr>
            <a:r>
              <a:rPr lang="zh-TW" altLang="zh-TW" sz="16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以</a:t>
            </a:r>
            <a:r>
              <a:rPr lang="en-US" altLang="zh-TW" sz="16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Weka</a:t>
            </a:r>
            <a:r>
              <a:rPr lang="zh-TW" altLang="en-US" sz="16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建立分類模型</a:t>
            </a:r>
            <a:endParaRPr lang="zh-TW" altLang="en-US" sz="1600"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34" name="圓角矩形 4">
            <a:extLst>
              <a:ext uri="{FF2B5EF4-FFF2-40B4-BE49-F238E27FC236}">
                <a16:creationId xmlns:a16="http://schemas.microsoft.com/office/drawing/2014/main" id="{5D1C6F3B-8133-46F7-80FC-F033289990BA}"/>
              </a:ext>
            </a:extLst>
          </p:cNvPr>
          <p:cNvSpPr/>
          <p:nvPr/>
        </p:nvSpPr>
        <p:spPr>
          <a:xfrm>
            <a:off x="4416179" y="928078"/>
            <a:ext cx="3240000" cy="489060"/>
          </a:xfrm>
          <a:prstGeom prst="roundRect">
            <a:avLst/>
          </a:prstGeom>
          <a:solidFill>
            <a:schemeClr val="tx2">
              <a:lumMod val="20000"/>
              <a:lumOff val="80000"/>
            </a:schemeClr>
          </a:solidFill>
        </p:spPr>
        <p:txBody>
          <a:bodyPr wrap="square" lIns="36000" tIns="36000" rIns="36000" bIns="36000" rtlCol="0">
            <a:spAutoFit/>
          </a:bodyPr>
          <a:lstStyle/>
          <a:p>
            <a:pPr marL="0" lvl="2" algn="ctr"/>
            <a:r>
              <a:rPr lang="zh-TW" altLang="en-US" sz="2400" dirty="0">
                <a:solidFill>
                  <a:schemeClr val="bg1"/>
                </a:solidFill>
                <a:latin typeface="微軟正黑體" panose="020B0604030504040204" pitchFamily="34" charset="-120"/>
                <a:ea typeface="微軟正黑體" panose="020B0604030504040204" pitchFamily="34" charset="-120"/>
              </a:rPr>
              <a:t>以資訊增益</a:t>
            </a:r>
            <a:r>
              <a:rPr lang="zh-TW" altLang="zh-TW" sz="2400" dirty="0">
                <a:solidFill>
                  <a:schemeClr val="bg1"/>
                </a:solidFill>
                <a:latin typeface="微軟正黑體" panose="020B0604030504040204" pitchFamily="34" charset="-120"/>
                <a:ea typeface="微軟正黑體" panose="020B0604030504040204" pitchFamily="34" charset="-120"/>
              </a:rPr>
              <a:t>簡化維度</a:t>
            </a:r>
          </a:p>
        </p:txBody>
      </p:sp>
      <p:sp>
        <p:nvSpPr>
          <p:cNvPr id="35" name="圓角矩形 4">
            <a:extLst>
              <a:ext uri="{FF2B5EF4-FFF2-40B4-BE49-F238E27FC236}">
                <a16:creationId xmlns:a16="http://schemas.microsoft.com/office/drawing/2014/main" id="{0872CADD-6F15-4837-9706-B5C85525BC6F}"/>
              </a:ext>
            </a:extLst>
          </p:cNvPr>
          <p:cNvSpPr/>
          <p:nvPr/>
        </p:nvSpPr>
        <p:spPr>
          <a:xfrm>
            <a:off x="7866545" y="928078"/>
            <a:ext cx="3420000" cy="489060"/>
          </a:xfrm>
          <a:prstGeom prst="roundRect">
            <a:avLst/>
          </a:prstGeom>
          <a:solidFill>
            <a:schemeClr val="tx2">
              <a:lumMod val="20000"/>
              <a:lumOff val="80000"/>
            </a:schemeClr>
          </a:solidFill>
        </p:spPr>
        <p:txBody>
          <a:bodyPr wrap="square" lIns="36000" tIns="36000" rIns="36000" bIns="36000" rtlCol="0">
            <a:spAutoFit/>
          </a:bodyPr>
          <a:lstStyle/>
          <a:p>
            <a:pPr marL="0" lvl="2" algn="ctr"/>
            <a:r>
              <a:rPr lang="zh-TW" altLang="en-US" sz="2400" dirty="0">
                <a:solidFill>
                  <a:schemeClr val="bg1"/>
                </a:solidFill>
                <a:latin typeface="微軟正黑體" panose="020B0604030504040204" pitchFamily="34" charset="-120"/>
                <a:ea typeface="微軟正黑體" panose="020B0604030504040204" pitchFamily="34" charset="-120"/>
              </a:rPr>
              <a:t>以基因演算法</a:t>
            </a:r>
            <a:r>
              <a:rPr lang="zh-TW" altLang="zh-TW" sz="2400" dirty="0">
                <a:solidFill>
                  <a:schemeClr val="bg1"/>
                </a:solidFill>
                <a:latin typeface="微軟正黑體" panose="020B0604030504040204" pitchFamily="34" charset="-120"/>
                <a:ea typeface="微軟正黑體" panose="020B0604030504040204" pitchFamily="34" charset="-120"/>
              </a:rPr>
              <a:t>簡化維度</a:t>
            </a:r>
          </a:p>
        </p:txBody>
      </p:sp>
    </p:spTree>
    <p:extLst>
      <p:ext uri="{BB962C8B-B14F-4D97-AF65-F5344CB8AC3E}">
        <p14:creationId xmlns:p14="http://schemas.microsoft.com/office/powerpoint/2010/main" val="256494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1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plus(in)">
                                      <p:cBhvr>
                                        <p:cTn id="15" dur="500"/>
                                        <p:tgtEl>
                                          <p:spTgt spid="10"/>
                                        </p:tgtEl>
                                      </p:cBhvr>
                                    </p:animEffect>
                                  </p:childTnLst>
                                </p:cTn>
                              </p:par>
                              <p:par>
                                <p:cTn id="16" presetID="53" presetClass="entr" presetSubtype="16"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CCC627D-25C8-4544-9D5E-6BE4EFDC2C31}"/>
              </a:ext>
            </a:extLst>
          </p:cNvPr>
          <p:cNvSpPr>
            <a:spLocks noGrp="1"/>
          </p:cNvSpPr>
          <p:nvPr>
            <p:ph type="sldNum" sz="quarter" idx="12"/>
          </p:nvPr>
        </p:nvSpPr>
        <p:spPr/>
        <p:txBody>
          <a:bodyPr/>
          <a:lstStyle/>
          <a:p>
            <a:fld id="{FB3E9B49-1012-49AA-8081-ABB306612549}" type="slidenum">
              <a:rPr lang="zh-TW" altLang="en-US" smtClean="0"/>
              <a:pPr/>
              <a:t>21</a:t>
            </a:fld>
            <a:endParaRPr lang="zh-TW" altLang="en-US" dirty="0"/>
          </a:p>
        </p:txBody>
      </p:sp>
      <p:sp>
        <p:nvSpPr>
          <p:cNvPr id="6" name="矩形 5">
            <a:extLst>
              <a:ext uri="{FF2B5EF4-FFF2-40B4-BE49-F238E27FC236}">
                <a16:creationId xmlns:a16="http://schemas.microsoft.com/office/drawing/2014/main" id="{F83C1816-16F2-46A1-B938-FACFBBCFC00D}"/>
              </a:ext>
            </a:extLst>
          </p:cNvPr>
          <p:cNvSpPr/>
          <p:nvPr/>
        </p:nvSpPr>
        <p:spPr>
          <a:xfrm>
            <a:off x="-1" y="1"/>
            <a:ext cx="822957" cy="8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Ch1</a:t>
            </a:r>
          </a:p>
          <a:p>
            <a:pPr algn="ctr"/>
            <a:r>
              <a:rPr lang="zh-TW" altLang="en-US" sz="2000" dirty="0">
                <a:solidFill>
                  <a:schemeClr val="bg1"/>
                </a:solidFill>
                <a:latin typeface="微軟正黑體" panose="020B0604030504040204" pitchFamily="34" charset="-120"/>
                <a:ea typeface="微軟正黑體" panose="020B0604030504040204" pitchFamily="34" charset="-120"/>
              </a:rPr>
              <a:t>緒論</a:t>
            </a:r>
          </a:p>
        </p:txBody>
      </p:sp>
      <p:sp>
        <p:nvSpPr>
          <p:cNvPr id="42" name="矩形 41">
            <a:extLst>
              <a:ext uri="{FF2B5EF4-FFF2-40B4-BE49-F238E27FC236}">
                <a16:creationId xmlns:a16="http://schemas.microsoft.com/office/drawing/2014/main" id="{97A64C64-E08A-42A2-9F0A-E15F15DD05F4}"/>
              </a:ext>
            </a:extLst>
          </p:cNvPr>
          <p:cNvSpPr/>
          <p:nvPr/>
        </p:nvSpPr>
        <p:spPr>
          <a:xfrm>
            <a:off x="-1" y="931153"/>
            <a:ext cx="822957" cy="108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Ch2</a:t>
            </a:r>
          </a:p>
          <a:p>
            <a:pPr algn="ctr"/>
            <a:r>
              <a:rPr lang="zh-TW" altLang="en-US" sz="2000" dirty="0">
                <a:solidFill>
                  <a:schemeClr val="bg1"/>
                </a:solidFill>
                <a:latin typeface="微軟正黑體" panose="020B0604030504040204" pitchFamily="34" charset="-120"/>
                <a:ea typeface="微軟正黑體" panose="020B0604030504040204" pitchFamily="34" charset="-120"/>
              </a:rPr>
              <a:t>文獻探討</a:t>
            </a:r>
          </a:p>
        </p:txBody>
      </p:sp>
      <p:sp>
        <p:nvSpPr>
          <p:cNvPr id="43" name="矩形 42">
            <a:extLst>
              <a:ext uri="{FF2B5EF4-FFF2-40B4-BE49-F238E27FC236}">
                <a16:creationId xmlns:a16="http://schemas.microsoft.com/office/drawing/2014/main" id="{50E141D7-F9E3-4DEC-894A-2CB8760CB185}"/>
              </a:ext>
            </a:extLst>
          </p:cNvPr>
          <p:cNvSpPr/>
          <p:nvPr/>
        </p:nvSpPr>
        <p:spPr>
          <a:xfrm>
            <a:off x="-1" y="2114305"/>
            <a:ext cx="822957" cy="108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Ch3</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研究方法</a:t>
            </a:r>
          </a:p>
        </p:txBody>
      </p:sp>
      <p:sp>
        <p:nvSpPr>
          <p:cNvPr id="44" name="矩形 43">
            <a:extLst>
              <a:ext uri="{FF2B5EF4-FFF2-40B4-BE49-F238E27FC236}">
                <a16:creationId xmlns:a16="http://schemas.microsoft.com/office/drawing/2014/main" id="{BFC04A66-A772-4BFD-A7E2-BF950362F7A0}"/>
              </a:ext>
            </a:extLst>
          </p:cNvPr>
          <p:cNvSpPr/>
          <p:nvPr/>
        </p:nvSpPr>
        <p:spPr>
          <a:xfrm>
            <a:off x="-1" y="3297457"/>
            <a:ext cx="822957" cy="17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Ch4</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研究結果與分析</a:t>
            </a:r>
          </a:p>
        </p:txBody>
      </p:sp>
      <p:sp>
        <p:nvSpPr>
          <p:cNvPr id="45" name="矩形 44">
            <a:extLst>
              <a:ext uri="{FF2B5EF4-FFF2-40B4-BE49-F238E27FC236}">
                <a16:creationId xmlns:a16="http://schemas.microsoft.com/office/drawing/2014/main" id="{0F4F96A3-081C-4341-8537-21349E169160}"/>
              </a:ext>
            </a:extLst>
          </p:cNvPr>
          <p:cNvSpPr/>
          <p:nvPr/>
        </p:nvSpPr>
        <p:spPr>
          <a:xfrm>
            <a:off x="0" y="5128607"/>
            <a:ext cx="822957" cy="17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Ch5</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研究結論與建議</a:t>
            </a:r>
          </a:p>
        </p:txBody>
      </p:sp>
      <p:sp>
        <p:nvSpPr>
          <p:cNvPr id="9" name="文字方塊 8">
            <a:extLst>
              <a:ext uri="{FF2B5EF4-FFF2-40B4-BE49-F238E27FC236}">
                <a16:creationId xmlns:a16="http://schemas.microsoft.com/office/drawing/2014/main" id="{9CEADF1D-AA9C-48C9-B106-A7B7379887E8}"/>
              </a:ext>
            </a:extLst>
          </p:cNvPr>
          <p:cNvSpPr txBox="1"/>
          <p:nvPr/>
        </p:nvSpPr>
        <p:spPr>
          <a:xfrm>
            <a:off x="1086787" y="168958"/>
            <a:ext cx="4683818" cy="707886"/>
          </a:xfrm>
          <a:prstGeom prst="rect">
            <a:avLst/>
          </a:prstGeom>
          <a:noFill/>
        </p:spPr>
        <p:txBody>
          <a:bodyPr wrap="square" rtlCol="0">
            <a:spAutoFit/>
          </a:bodyPr>
          <a:lstStyle/>
          <a:p>
            <a:r>
              <a:rPr lang="en-US" altLang="zh-TW"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03 </a:t>
            </a:r>
            <a:r>
              <a:rPr lang="zh-TW" altLang="en-US"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建立預測模型</a:t>
            </a:r>
            <a:r>
              <a:rPr lang="en-US" altLang="zh-TW"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(2)</a:t>
            </a:r>
            <a:endParaRPr lang="zh-TW" altLang="en-US"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endParaRPr>
          </a:p>
        </p:txBody>
      </p:sp>
      <p:sp>
        <p:nvSpPr>
          <p:cNvPr id="15" name="矩形 14">
            <a:extLst>
              <a:ext uri="{FF2B5EF4-FFF2-40B4-BE49-F238E27FC236}">
                <a16:creationId xmlns:a16="http://schemas.microsoft.com/office/drawing/2014/main" id="{710642A6-6B02-4BEA-989B-822A292DFEFB}"/>
              </a:ext>
            </a:extLst>
          </p:cNvPr>
          <p:cNvSpPr/>
          <p:nvPr/>
        </p:nvSpPr>
        <p:spPr>
          <a:xfrm>
            <a:off x="5986589" y="509742"/>
            <a:ext cx="3948243" cy="338554"/>
          </a:xfrm>
          <a:prstGeom prst="rect">
            <a:avLst/>
          </a:prstGeom>
        </p:spPr>
        <p:txBody>
          <a:bodyPr wrap="square">
            <a:spAutoFit/>
          </a:bodyPr>
          <a:lstStyle/>
          <a:p>
            <a:pPr marL="285750" indent="-285750">
              <a:buFont typeface="Wingdings" panose="05000000000000000000" pitchFamily="2" charset="2"/>
              <a:buChar char="n"/>
            </a:pPr>
            <a:r>
              <a:rPr lang="zh-TW" altLang="zh-TW" sz="16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以</a:t>
            </a:r>
            <a:r>
              <a:rPr lang="en-US" altLang="zh-TW" sz="16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Weka</a:t>
            </a:r>
            <a:r>
              <a:rPr lang="zh-TW" altLang="en-US" sz="16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進行特徵選取及建立分類模型</a:t>
            </a:r>
            <a:endParaRPr lang="zh-TW" altLang="en-US" sz="1600"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16" name="矩形 15">
            <a:extLst>
              <a:ext uri="{FF2B5EF4-FFF2-40B4-BE49-F238E27FC236}">
                <a16:creationId xmlns:a16="http://schemas.microsoft.com/office/drawing/2014/main" id="{8AC1BE86-E509-4F0D-85AB-1009E56833CC}"/>
              </a:ext>
            </a:extLst>
          </p:cNvPr>
          <p:cNvSpPr/>
          <p:nvPr/>
        </p:nvSpPr>
        <p:spPr>
          <a:xfrm>
            <a:off x="4553240" y="1385625"/>
            <a:ext cx="2965877" cy="418576"/>
          </a:xfrm>
          <a:prstGeom prst="rect">
            <a:avLst/>
          </a:prstGeom>
        </p:spPr>
        <p:txBody>
          <a:bodyPr wrap="none">
            <a:spAutoFit/>
          </a:bodyPr>
          <a:lstStyle/>
          <a:p>
            <a:pPr algn="ctr">
              <a:lnSpc>
                <a:spcPct val="115000"/>
              </a:lnSpc>
              <a:spcBef>
                <a:spcPts val="600"/>
              </a:spcBef>
              <a:spcAft>
                <a:spcPts val="0"/>
              </a:spcAft>
            </a:pPr>
            <a:r>
              <a:rPr lang="en-US" altLang="zh-TW" sz="2000" kern="100"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2000" kern="100" dirty="0">
                <a:solidFill>
                  <a:schemeClr val="accent1">
                    <a:lumMod val="50000"/>
                  </a:schemeClr>
                </a:solidFill>
                <a:latin typeface="微軟正黑體" panose="020B0604030504040204" pitchFamily="34" charset="-120"/>
                <a:ea typeface="微軟正黑體" panose="020B0604030504040204" pitchFamily="34" charset="-120"/>
              </a:rPr>
              <a:t>取</a:t>
            </a:r>
            <a:r>
              <a:rPr lang="en-US" altLang="zh-TW" sz="2000" kern="100" dirty="0">
                <a:solidFill>
                  <a:schemeClr val="accent1">
                    <a:lumMod val="50000"/>
                  </a:schemeClr>
                </a:solidFill>
                <a:latin typeface="微軟正黑體" panose="020B0604030504040204" pitchFamily="34" charset="-120"/>
                <a:ea typeface="微軟正黑體" panose="020B0604030504040204" pitchFamily="34" charset="-120"/>
              </a:rPr>
              <a:t>80%</a:t>
            </a:r>
            <a:r>
              <a:rPr lang="zh-TW" altLang="en-US" sz="2000" kern="100" dirty="0">
                <a:solidFill>
                  <a:schemeClr val="accent1">
                    <a:lumMod val="50000"/>
                  </a:schemeClr>
                </a:solidFill>
                <a:latin typeface="微軟正黑體" panose="020B0604030504040204" pitchFamily="34" charset="-120"/>
                <a:ea typeface="微軟正黑體" panose="020B0604030504040204" pitchFamily="34" charset="-120"/>
              </a:rPr>
              <a:t>特徵</a:t>
            </a:r>
            <a:r>
              <a:rPr lang="zh-TW" altLang="en-US" sz="2000" kern="100" dirty="0">
                <a:solidFill>
                  <a:schemeClr val="accent1">
                    <a:lumMod val="50000"/>
                  </a:schemeClr>
                </a:solidFill>
                <a:latin typeface="新細明體" panose="02020500000000000000" pitchFamily="18" charset="-120"/>
                <a:ea typeface="新細明體" panose="02020500000000000000" pitchFamily="18" charset="-120"/>
              </a:rPr>
              <a:t>→</a:t>
            </a:r>
            <a:r>
              <a:rPr lang="en-US" altLang="zh-TW" sz="2000" kern="100" dirty="0">
                <a:solidFill>
                  <a:schemeClr val="accent1">
                    <a:lumMod val="50000"/>
                  </a:schemeClr>
                </a:solidFill>
                <a:latin typeface="微軟正黑體" panose="020B0604030504040204" pitchFamily="34" charset="-120"/>
                <a:ea typeface="微軟正黑體" panose="020B0604030504040204" pitchFamily="34" charset="-120"/>
              </a:rPr>
              <a:t>18</a:t>
            </a:r>
            <a:r>
              <a:rPr lang="zh-TW" altLang="en-US" sz="2000" kern="100" dirty="0">
                <a:solidFill>
                  <a:schemeClr val="accent1">
                    <a:lumMod val="50000"/>
                  </a:schemeClr>
                </a:solidFill>
                <a:latin typeface="微軟正黑體" panose="020B0604030504040204" pitchFamily="34" charset="-120"/>
                <a:ea typeface="微軟正黑體" panose="020B0604030504040204" pitchFamily="34" charset="-120"/>
              </a:rPr>
              <a:t>個維度</a:t>
            </a:r>
            <a:r>
              <a:rPr lang="en-US" altLang="zh-TW" sz="2000" kern="100"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zh-TW" sz="2000" kern="1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endParaRPr>
          </a:p>
        </p:txBody>
      </p:sp>
      <p:graphicFrame>
        <p:nvGraphicFramePr>
          <p:cNvPr id="46" name="表格 45">
            <a:extLst>
              <a:ext uri="{FF2B5EF4-FFF2-40B4-BE49-F238E27FC236}">
                <a16:creationId xmlns:a16="http://schemas.microsoft.com/office/drawing/2014/main" id="{97F173C1-59F6-437B-BA06-E64823CC98AA}"/>
              </a:ext>
            </a:extLst>
          </p:cNvPr>
          <p:cNvGraphicFramePr>
            <a:graphicFrameLocks noGrp="1"/>
          </p:cNvGraphicFramePr>
          <p:nvPr>
            <p:extLst/>
          </p:nvPr>
        </p:nvGraphicFramePr>
        <p:xfrm>
          <a:off x="1264598" y="1768309"/>
          <a:ext cx="4144953" cy="4987619"/>
        </p:xfrm>
        <a:graphic>
          <a:graphicData uri="http://schemas.openxmlformats.org/drawingml/2006/table">
            <a:tbl>
              <a:tblPr firstRow="1" firstCol="1" bandRow="1">
                <a:tableStyleId>{2D5ABB26-0587-4C30-8999-92F81FD0307C}</a:tableStyleId>
              </a:tblPr>
              <a:tblGrid>
                <a:gridCol w="828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688953">
                  <a:extLst>
                    <a:ext uri="{9D8B030D-6E8A-4147-A177-3AD203B41FA5}">
                      <a16:colId xmlns:a16="http://schemas.microsoft.com/office/drawing/2014/main" val="20002"/>
                    </a:ext>
                  </a:extLst>
                </a:gridCol>
                <a:gridCol w="828000">
                  <a:extLst>
                    <a:ext uri="{9D8B030D-6E8A-4147-A177-3AD203B41FA5}">
                      <a16:colId xmlns:a16="http://schemas.microsoft.com/office/drawing/2014/main" val="20003"/>
                    </a:ext>
                  </a:extLst>
                </a:gridCol>
              </a:tblGrid>
              <a:tr h="189189">
                <a:tc>
                  <a:txBody>
                    <a:bodyPr/>
                    <a:lstStyle/>
                    <a:p>
                      <a:pPr algn="ctr">
                        <a:lnSpc>
                          <a:spcPct val="115000"/>
                        </a:lnSpc>
                        <a:spcBef>
                          <a:spcPts val="600"/>
                        </a:spcBef>
                        <a:spcAft>
                          <a:spcPts val="0"/>
                        </a:spcAft>
                      </a:pPr>
                      <a:r>
                        <a:rPr lang="zh-TW" sz="1350" kern="100" dirty="0">
                          <a:solidFill>
                            <a:schemeClr val="accent1">
                              <a:lumMod val="50000"/>
                            </a:schemeClr>
                          </a:solidFill>
                          <a:effectLst/>
                          <a:latin typeface="微軟正黑體" panose="020B0604030504040204" pitchFamily="34" charset="-120"/>
                          <a:ea typeface="微軟正黑體" panose="020B0604030504040204" pitchFamily="34" charset="-120"/>
                        </a:rPr>
                        <a:t>維度編號</a:t>
                      </a:r>
                      <a:endParaRPr lang="zh-TW"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algn="ctr">
                        <a:lnSpc>
                          <a:spcPct val="115000"/>
                        </a:lnSpc>
                        <a:spcBef>
                          <a:spcPts val="600"/>
                        </a:spcBef>
                        <a:spcAft>
                          <a:spcPts val="0"/>
                        </a:spcAft>
                      </a:pPr>
                      <a:r>
                        <a:rPr lang="zh-TW" sz="1350" kern="100" dirty="0">
                          <a:solidFill>
                            <a:schemeClr val="accent1">
                              <a:lumMod val="50000"/>
                            </a:schemeClr>
                          </a:solidFill>
                          <a:effectLst/>
                          <a:latin typeface="微軟正黑體" panose="020B0604030504040204" pitchFamily="34" charset="-120"/>
                          <a:ea typeface="微軟正黑體" panose="020B0604030504040204" pitchFamily="34" charset="-120"/>
                        </a:rPr>
                        <a:t>維度名稱</a:t>
                      </a:r>
                      <a:endParaRPr lang="zh-TW"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algn="ctr">
                        <a:lnSpc>
                          <a:spcPct val="115000"/>
                        </a:lnSpc>
                        <a:spcBef>
                          <a:spcPts val="600"/>
                        </a:spcBef>
                        <a:spcAft>
                          <a:spcPts val="0"/>
                        </a:spcAft>
                      </a:pPr>
                      <a:r>
                        <a:rPr lang="zh-TW" sz="1350" kern="100">
                          <a:solidFill>
                            <a:schemeClr val="accent1">
                              <a:lumMod val="50000"/>
                            </a:schemeClr>
                          </a:solidFill>
                          <a:effectLst/>
                          <a:latin typeface="微軟正黑體" panose="020B0604030504040204" pitchFamily="34" charset="-120"/>
                          <a:ea typeface="微軟正黑體" panose="020B0604030504040204" pitchFamily="34" charset="-120"/>
                        </a:rPr>
                        <a:t>資訊量</a:t>
                      </a:r>
                      <a:endParaRPr lang="zh-TW" sz="1350" kern="100">
                        <a:solidFill>
                          <a:schemeClr val="accent1">
                            <a:lumMod val="50000"/>
                          </a:schemeClr>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algn="ctr">
                        <a:lnSpc>
                          <a:spcPct val="115000"/>
                        </a:lnSpc>
                        <a:spcBef>
                          <a:spcPts val="600"/>
                        </a:spcBef>
                        <a:spcAft>
                          <a:spcPts val="0"/>
                        </a:spcAft>
                      </a:pPr>
                      <a:r>
                        <a:rPr lang="zh-TW" sz="1350" kern="100" dirty="0">
                          <a:solidFill>
                            <a:schemeClr val="accent1">
                              <a:lumMod val="50000"/>
                            </a:schemeClr>
                          </a:solidFill>
                          <a:effectLst/>
                          <a:latin typeface="微軟正黑體" panose="020B0604030504040204" pitchFamily="34" charset="-120"/>
                          <a:ea typeface="微軟正黑體" panose="020B0604030504040204" pitchFamily="34" charset="-120"/>
                        </a:rPr>
                        <a:t>是否保留</a:t>
                      </a:r>
                      <a:endParaRPr lang="zh-TW"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extLst>
                  <a:ext uri="{0D108BD9-81ED-4DB2-BD59-A6C34878D82A}">
                    <a16:rowId xmlns:a16="http://schemas.microsoft.com/office/drawing/2014/main" val="10000"/>
                  </a:ext>
                </a:extLst>
              </a:tr>
              <a:tr h="189189">
                <a:tc>
                  <a:txBody>
                    <a:bodyPr/>
                    <a:lstStyle/>
                    <a:p>
                      <a:pPr marL="0" algn="ctr" defTabSz="914400" rtl="0" eaLnBrk="1" latinLnBrk="0" hangingPunct="1">
                        <a:lnSpc>
                          <a:spcPct val="115000"/>
                        </a:lnSpc>
                        <a:spcBef>
                          <a:spcPts val="600"/>
                        </a:spcBef>
                        <a:spcAft>
                          <a:spcPts val="0"/>
                        </a:spcAft>
                      </a:pPr>
                      <a:r>
                        <a:rPr lang="en-US"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16</a:t>
                      </a:r>
                      <a:endParaRPr lang="zh-TW" altLang="en-US"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前一年度欠費金額</a:t>
                      </a: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0.229</a:t>
                      </a:r>
                      <a:endParaRPr lang="zh-TW" altLang="en-US"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a:t>
                      </a:r>
                    </a:p>
                  </a:txBody>
                  <a:tcPr marL="15310" marR="1531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0003"/>
                  </a:ext>
                </a:extLst>
              </a:tr>
              <a:tr h="189189">
                <a:tc>
                  <a:txBody>
                    <a:bodyPr/>
                    <a:lstStyle/>
                    <a:p>
                      <a:pPr marL="0" algn="ctr" defTabSz="914400" rtl="0" eaLnBrk="1" latinLnBrk="0" hangingPunct="1">
                        <a:lnSpc>
                          <a:spcPct val="115000"/>
                        </a:lnSpc>
                        <a:spcBef>
                          <a:spcPts val="600"/>
                        </a:spcBef>
                        <a:spcAft>
                          <a:spcPts val="0"/>
                        </a:spcAft>
                      </a:pPr>
                      <a:r>
                        <a:rPr lang="en-US"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15</a:t>
                      </a:r>
                      <a:endParaRPr lang="zh-TW" altLang="en-US"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前一年度欠費筆數</a:t>
                      </a: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0.168</a:t>
                      </a:r>
                      <a:endParaRPr lang="zh-TW" altLang="en-US"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a:t>
                      </a:r>
                    </a:p>
                  </a:txBody>
                  <a:tcPr marL="15310" marR="1531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0004"/>
                  </a:ext>
                </a:extLst>
              </a:tr>
              <a:tr h="189189">
                <a:tc>
                  <a:txBody>
                    <a:bodyPr/>
                    <a:lstStyle/>
                    <a:p>
                      <a:pPr marL="0" algn="ctr" defTabSz="914400" rtl="0" eaLnBrk="1" latinLnBrk="0" hangingPunct="1">
                        <a:lnSpc>
                          <a:spcPct val="115000"/>
                        </a:lnSpc>
                        <a:spcBef>
                          <a:spcPts val="600"/>
                        </a:spcBef>
                        <a:spcAft>
                          <a:spcPts val="0"/>
                        </a:spcAft>
                      </a:pPr>
                      <a:r>
                        <a:rPr lang="en-US"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14</a:t>
                      </a:r>
                      <a:endParaRPr lang="zh-TW" altLang="en-US"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發出總所得</a:t>
                      </a: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0.059</a:t>
                      </a:r>
                      <a:endPar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a:t>
                      </a:r>
                    </a:p>
                  </a:txBody>
                  <a:tcPr marL="15310" marR="1531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0005"/>
                  </a:ext>
                </a:extLst>
              </a:tr>
              <a:tr h="189189">
                <a:tc>
                  <a:txBody>
                    <a:bodyPr/>
                    <a:lstStyle/>
                    <a:p>
                      <a:pPr marL="0" algn="ctr" defTabSz="914400" rtl="0" eaLnBrk="1" latinLnBrk="0" hangingPunct="1">
                        <a:lnSpc>
                          <a:spcPct val="115000"/>
                        </a:lnSpc>
                        <a:spcBef>
                          <a:spcPts val="600"/>
                        </a:spcBef>
                        <a:spcAft>
                          <a:spcPts val="0"/>
                        </a:spcAft>
                      </a:pPr>
                      <a:r>
                        <a:rPr lang="en-US"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3</a:t>
                      </a:r>
                      <a:endParaRPr lang="zh-TW" altLang="en-US"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前一年度欠費催繳記錄</a:t>
                      </a: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0.042</a:t>
                      </a:r>
                      <a:endPar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a:t>
                      </a:r>
                    </a:p>
                  </a:txBody>
                  <a:tcPr marL="15310" marR="1531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0006"/>
                  </a:ext>
                </a:extLst>
              </a:tr>
              <a:tr h="189189">
                <a:tc>
                  <a:txBody>
                    <a:bodyPr/>
                    <a:lstStyle/>
                    <a:p>
                      <a:pPr marL="0" algn="ctr" defTabSz="914400" rtl="0" eaLnBrk="1" latinLnBrk="0" hangingPunct="1">
                        <a:lnSpc>
                          <a:spcPct val="115000"/>
                        </a:lnSpc>
                        <a:spcBef>
                          <a:spcPts val="600"/>
                        </a:spcBef>
                        <a:spcAft>
                          <a:spcPts val="0"/>
                        </a:spcAft>
                      </a:pPr>
                      <a:r>
                        <a:rPr 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2</a:t>
                      </a:r>
                      <a:endPar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分期註記</a:t>
                      </a: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0.032</a:t>
                      </a:r>
                      <a:endPar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a:t>
                      </a:r>
                    </a:p>
                  </a:txBody>
                  <a:tcPr marL="15310" marR="1531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0007"/>
                  </a:ext>
                </a:extLst>
              </a:tr>
              <a:tr h="189189">
                <a:tc>
                  <a:txBody>
                    <a:bodyPr/>
                    <a:lstStyle/>
                    <a:p>
                      <a:pPr marL="0" algn="ctr" defTabSz="914400" rtl="0" eaLnBrk="1" latinLnBrk="0" hangingPunct="1">
                        <a:lnSpc>
                          <a:spcPct val="115000"/>
                        </a:lnSpc>
                        <a:spcBef>
                          <a:spcPts val="600"/>
                        </a:spcBef>
                        <a:spcAft>
                          <a:spcPts val="0"/>
                        </a:spcAft>
                      </a:pPr>
                      <a:r>
                        <a:rPr 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21</a:t>
                      </a:r>
                      <a:endPar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所得</a:t>
                      </a: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0.021</a:t>
                      </a:r>
                      <a:endPar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a:t>
                      </a:r>
                    </a:p>
                  </a:txBody>
                  <a:tcPr marL="15310" marR="1531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0008"/>
                  </a:ext>
                </a:extLst>
              </a:tr>
              <a:tr h="189189">
                <a:tc>
                  <a:txBody>
                    <a:bodyPr/>
                    <a:lstStyle/>
                    <a:p>
                      <a:pPr marL="0" algn="ctr" defTabSz="914400" rtl="0" eaLnBrk="1" latinLnBrk="0" hangingPunct="1">
                        <a:lnSpc>
                          <a:spcPct val="115000"/>
                        </a:lnSpc>
                        <a:spcBef>
                          <a:spcPts val="600"/>
                        </a:spcBef>
                        <a:spcAft>
                          <a:spcPts val="0"/>
                        </a:spcAft>
                      </a:pPr>
                      <a:r>
                        <a:rPr 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1</a:t>
                      </a:r>
                      <a:endPar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欠費金額</a:t>
                      </a: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0.012</a:t>
                      </a:r>
                      <a:endPar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a:t>
                      </a:r>
                    </a:p>
                  </a:txBody>
                  <a:tcPr marL="15310" marR="1531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0009"/>
                  </a:ext>
                </a:extLst>
              </a:tr>
              <a:tr h="189189">
                <a:tc>
                  <a:txBody>
                    <a:bodyPr/>
                    <a:lstStyle/>
                    <a:p>
                      <a:pPr marL="0" algn="ctr" defTabSz="914400" rtl="0" eaLnBrk="1" latinLnBrk="0" hangingPunct="1">
                        <a:lnSpc>
                          <a:spcPct val="115000"/>
                        </a:lnSpc>
                        <a:spcBef>
                          <a:spcPts val="600"/>
                        </a:spcBef>
                        <a:spcAft>
                          <a:spcPts val="0"/>
                        </a:spcAft>
                      </a:pPr>
                      <a:r>
                        <a:rPr 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4</a:t>
                      </a:r>
                      <a:endPar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大業別</a:t>
                      </a: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0.009</a:t>
                      </a:r>
                      <a:endPar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a:t>
                      </a:r>
                    </a:p>
                  </a:txBody>
                  <a:tcPr marL="15310" marR="1531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0010"/>
                  </a:ext>
                </a:extLst>
              </a:tr>
              <a:tr h="189189">
                <a:tc>
                  <a:txBody>
                    <a:bodyPr/>
                    <a:lstStyle/>
                    <a:p>
                      <a:pPr marL="0" algn="ctr" defTabSz="914400" rtl="0" eaLnBrk="1" latinLnBrk="0" hangingPunct="1">
                        <a:lnSpc>
                          <a:spcPct val="115000"/>
                        </a:lnSpc>
                        <a:spcBef>
                          <a:spcPts val="600"/>
                        </a:spcBef>
                        <a:spcAft>
                          <a:spcPts val="0"/>
                        </a:spcAft>
                      </a:pPr>
                      <a:r>
                        <a:rPr 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9</a:t>
                      </a:r>
                      <a:endPar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單位規模</a:t>
                      </a: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0.009</a:t>
                      </a:r>
                      <a:endPar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a:t>
                      </a:r>
                    </a:p>
                  </a:txBody>
                  <a:tcPr marL="15310" marR="1531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0011"/>
                  </a:ext>
                </a:extLst>
              </a:tr>
              <a:tr h="189189">
                <a:tc>
                  <a:txBody>
                    <a:bodyPr/>
                    <a:lstStyle/>
                    <a:p>
                      <a:pPr marL="0" algn="ctr" defTabSz="914400" rtl="0" eaLnBrk="1" latinLnBrk="0" hangingPunct="1">
                        <a:lnSpc>
                          <a:spcPct val="115000"/>
                        </a:lnSpc>
                        <a:spcBef>
                          <a:spcPts val="600"/>
                        </a:spcBef>
                        <a:spcAft>
                          <a:spcPts val="0"/>
                        </a:spcAft>
                      </a:pPr>
                      <a:r>
                        <a:rPr 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11</a:t>
                      </a:r>
                      <a:endPar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雇主身分別</a:t>
                      </a: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0.008</a:t>
                      </a:r>
                      <a:endPar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a:t>
                      </a:r>
                    </a:p>
                  </a:txBody>
                  <a:tcPr marL="15310" marR="1531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0012"/>
                  </a:ext>
                </a:extLst>
              </a:tr>
              <a:tr h="189189">
                <a:tc>
                  <a:txBody>
                    <a:bodyPr/>
                    <a:lstStyle/>
                    <a:p>
                      <a:pPr marL="0" algn="ctr" defTabSz="914400" rtl="0" eaLnBrk="1" latinLnBrk="0" hangingPunct="1">
                        <a:lnSpc>
                          <a:spcPct val="115000"/>
                        </a:lnSpc>
                        <a:spcBef>
                          <a:spcPts val="600"/>
                        </a:spcBef>
                        <a:spcAft>
                          <a:spcPts val="0"/>
                        </a:spcAft>
                      </a:pPr>
                      <a:r>
                        <a:rPr 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19</a:t>
                      </a:r>
                      <a:endPar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投保金額</a:t>
                      </a: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0.007</a:t>
                      </a:r>
                      <a:endPar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a:t>
                      </a:r>
                    </a:p>
                  </a:txBody>
                  <a:tcPr marL="15310" marR="1531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0013"/>
                  </a:ext>
                </a:extLst>
              </a:tr>
              <a:tr h="189189">
                <a:tc>
                  <a:txBody>
                    <a:bodyPr/>
                    <a:lstStyle/>
                    <a:p>
                      <a:pPr marL="0" algn="ctr" defTabSz="914400" rtl="0" eaLnBrk="1" latinLnBrk="0" hangingPunct="1">
                        <a:lnSpc>
                          <a:spcPct val="115000"/>
                        </a:lnSpc>
                        <a:spcBef>
                          <a:spcPts val="600"/>
                        </a:spcBef>
                        <a:spcAft>
                          <a:spcPts val="0"/>
                        </a:spcAft>
                      </a:pPr>
                      <a:r>
                        <a:rPr 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13</a:t>
                      </a:r>
                      <a:endPar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單位規模變動情形</a:t>
                      </a: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0.006</a:t>
                      </a:r>
                      <a:endPar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a:t>
                      </a:r>
                    </a:p>
                  </a:txBody>
                  <a:tcPr marL="15310" marR="1531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0014"/>
                  </a:ext>
                </a:extLst>
              </a:tr>
              <a:tr h="189189">
                <a:tc>
                  <a:txBody>
                    <a:bodyPr/>
                    <a:lstStyle/>
                    <a:p>
                      <a:pPr marL="0" algn="ctr" defTabSz="914400" rtl="0" eaLnBrk="1" latinLnBrk="0" hangingPunct="1">
                        <a:lnSpc>
                          <a:spcPct val="115000"/>
                        </a:lnSpc>
                        <a:spcBef>
                          <a:spcPts val="600"/>
                        </a:spcBef>
                        <a:spcAft>
                          <a:spcPts val="0"/>
                        </a:spcAft>
                      </a:pPr>
                      <a:r>
                        <a:rPr 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7</a:t>
                      </a:r>
                      <a:endPar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證照地</a:t>
                      </a: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0.004</a:t>
                      </a:r>
                      <a:endPar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a:t>
                      </a:r>
                    </a:p>
                  </a:txBody>
                  <a:tcPr marL="15310" marR="1531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0015"/>
                  </a:ext>
                </a:extLst>
              </a:tr>
              <a:tr h="189189">
                <a:tc>
                  <a:txBody>
                    <a:bodyPr/>
                    <a:lstStyle/>
                    <a:p>
                      <a:pPr marL="0" algn="ctr" defTabSz="914400" rtl="0" eaLnBrk="1" latinLnBrk="0" hangingPunct="1">
                        <a:lnSpc>
                          <a:spcPct val="115000"/>
                        </a:lnSpc>
                        <a:spcBef>
                          <a:spcPts val="600"/>
                        </a:spcBef>
                        <a:spcAft>
                          <a:spcPts val="0"/>
                        </a:spcAft>
                      </a:pPr>
                      <a:r>
                        <a:rPr 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17</a:t>
                      </a:r>
                      <a:endPar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性別</a:t>
                      </a: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0.004</a:t>
                      </a:r>
                      <a:endParaRPr lang="zh-TW" altLang="en-US"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a:t>
                      </a:r>
                    </a:p>
                  </a:txBody>
                  <a:tcPr marL="15310" marR="1531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0016"/>
                  </a:ext>
                </a:extLst>
              </a:tr>
              <a:tr h="189189">
                <a:tc>
                  <a:txBody>
                    <a:bodyPr/>
                    <a:lstStyle/>
                    <a:p>
                      <a:pPr marL="0" algn="ctr" defTabSz="914400" rtl="0" eaLnBrk="1" latinLnBrk="0" hangingPunct="1">
                        <a:lnSpc>
                          <a:spcPct val="115000"/>
                        </a:lnSpc>
                        <a:spcBef>
                          <a:spcPts val="600"/>
                        </a:spcBef>
                        <a:spcAft>
                          <a:spcPts val="0"/>
                        </a:spcAft>
                      </a:pPr>
                      <a:r>
                        <a:rPr 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22</a:t>
                      </a:r>
                      <a:endPar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成立單位數</a:t>
                      </a: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0.004</a:t>
                      </a:r>
                      <a:endParaRPr lang="zh-TW" altLang="en-US"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a:t>
                      </a:r>
                    </a:p>
                  </a:txBody>
                  <a:tcPr marL="15310" marR="1531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0017"/>
                  </a:ext>
                </a:extLst>
              </a:tr>
              <a:tr h="189189">
                <a:tc>
                  <a:txBody>
                    <a:bodyPr/>
                    <a:lstStyle/>
                    <a:p>
                      <a:pPr marL="0" algn="ctr" defTabSz="914400" rtl="0" eaLnBrk="1" latinLnBrk="0" hangingPunct="1">
                        <a:lnSpc>
                          <a:spcPct val="115000"/>
                        </a:lnSpc>
                        <a:spcBef>
                          <a:spcPts val="600"/>
                        </a:spcBef>
                        <a:spcAft>
                          <a:spcPts val="0"/>
                        </a:spcAft>
                      </a:pPr>
                      <a:r>
                        <a:rPr 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18</a:t>
                      </a:r>
                      <a:endPar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年齡</a:t>
                      </a: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0.004</a:t>
                      </a:r>
                      <a:endParaRPr lang="zh-TW" altLang="en-US"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a:t>
                      </a:r>
                    </a:p>
                  </a:txBody>
                  <a:tcPr marL="15310" marR="1531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0018"/>
                  </a:ext>
                </a:extLst>
              </a:tr>
              <a:tr h="189189">
                <a:tc>
                  <a:txBody>
                    <a:bodyPr/>
                    <a:lstStyle/>
                    <a:p>
                      <a:pPr marL="0" algn="ctr" defTabSz="914400" rtl="0" eaLnBrk="1" latinLnBrk="0" hangingPunct="1">
                        <a:lnSpc>
                          <a:spcPct val="115000"/>
                        </a:lnSpc>
                        <a:spcBef>
                          <a:spcPts val="600"/>
                        </a:spcBef>
                        <a:spcAft>
                          <a:spcPts val="0"/>
                        </a:spcAft>
                      </a:pPr>
                      <a:r>
                        <a:rPr 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8</a:t>
                      </a:r>
                      <a:endPar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成立時間</a:t>
                      </a: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0.003</a:t>
                      </a:r>
                      <a:endPar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a:t>
                      </a:r>
                    </a:p>
                  </a:txBody>
                  <a:tcPr marL="15310" marR="1531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0019"/>
                  </a:ext>
                </a:extLst>
              </a:tr>
              <a:tr h="189189">
                <a:tc>
                  <a:txBody>
                    <a:bodyPr/>
                    <a:lstStyle/>
                    <a:p>
                      <a:pPr marL="0" algn="ctr" defTabSz="914400" rtl="0" eaLnBrk="1" latinLnBrk="0" hangingPunct="1">
                        <a:lnSpc>
                          <a:spcPct val="115000"/>
                        </a:lnSpc>
                        <a:spcBef>
                          <a:spcPts val="600"/>
                        </a:spcBef>
                        <a:spcAft>
                          <a:spcPts val="0"/>
                        </a:spcAft>
                      </a:pPr>
                      <a:r>
                        <a:rPr 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12</a:t>
                      </a:r>
                      <a:endPar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補充保費被查核次數</a:t>
                      </a: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0.002</a:t>
                      </a:r>
                      <a:endPar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a:t>
                      </a:r>
                    </a:p>
                  </a:txBody>
                  <a:tcPr marL="15310" marR="1531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0020"/>
                  </a:ext>
                </a:extLst>
              </a:tr>
              <a:tr h="189189">
                <a:tc>
                  <a:txBody>
                    <a:bodyPr/>
                    <a:lstStyle/>
                    <a:p>
                      <a:pPr marL="0" algn="ctr" defTabSz="914400" rtl="0" eaLnBrk="1" latinLnBrk="0" hangingPunct="1">
                        <a:lnSpc>
                          <a:spcPct val="115000"/>
                        </a:lnSpc>
                        <a:spcBef>
                          <a:spcPts val="600"/>
                        </a:spcBef>
                        <a:spcAft>
                          <a:spcPts val="0"/>
                        </a:spcAft>
                      </a:pPr>
                      <a:r>
                        <a:rPr 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10</a:t>
                      </a:r>
                      <a:endPar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逕成立註記</a:t>
                      </a: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0.001</a:t>
                      </a:r>
                      <a:endPar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altLang="zh-TW"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Ⅹ</a:t>
                      </a:r>
                      <a:endParaRPr lang="zh-TW" altLang="en-US"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0021"/>
                  </a:ext>
                </a:extLst>
              </a:tr>
              <a:tr h="189189">
                <a:tc>
                  <a:txBody>
                    <a:bodyPr/>
                    <a:lstStyle/>
                    <a:p>
                      <a:pPr marL="0" algn="ctr" defTabSz="914400" rtl="0" eaLnBrk="1" latinLnBrk="0" hangingPunct="1">
                        <a:lnSpc>
                          <a:spcPct val="115000"/>
                        </a:lnSpc>
                        <a:spcBef>
                          <a:spcPts val="600"/>
                        </a:spcBef>
                        <a:spcAft>
                          <a:spcPts val="0"/>
                        </a:spcAft>
                      </a:pPr>
                      <a:r>
                        <a:rPr 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6</a:t>
                      </a:r>
                      <a:endPar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單位狀態</a:t>
                      </a: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0</a:t>
                      </a:r>
                      <a:endPar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altLang="zh-TW"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Ⅹ</a:t>
                      </a:r>
                      <a:endParaRPr lang="zh-TW" altLang="en-US"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0022"/>
                  </a:ext>
                </a:extLst>
              </a:tr>
              <a:tr h="189189">
                <a:tc>
                  <a:txBody>
                    <a:bodyPr/>
                    <a:lstStyle/>
                    <a:p>
                      <a:pPr marL="0" algn="ctr" defTabSz="914400" rtl="0" eaLnBrk="1" latinLnBrk="0" hangingPunct="1">
                        <a:lnSpc>
                          <a:spcPct val="115000"/>
                        </a:lnSpc>
                        <a:spcBef>
                          <a:spcPts val="600"/>
                        </a:spcBef>
                        <a:spcAft>
                          <a:spcPts val="0"/>
                        </a:spcAft>
                      </a:pPr>
                      <a:r>
                        <a:rPr 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5</a:t>
                      </a:r>
                      <a:endPar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單位性質</a:t>
                      </a: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0</a:t>
                      </a:r>
                      <a:endPar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altLang="zh-TW"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Ⅹ</a:t>
                      </a:r>
                      <a:endParaRPr lang="zh-TW" altLang="en-US"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789785068"/>
                  </a:ext>
                </a:extLst>
              </a:tr>
              <a:tr h="189189">
                <a:tc>
                  <a:txBody>
                    <a:bodyPr/>
                    <a:lstStyle/>
                    <a:p>
                      <a:pPr marL="0" algn="ctr" defTabSz="914400" rtl="0" eaLnBrk="1" latinLnBrk="0" hangingPunct="1">
                        <a:lnSpc>
                          <a:spcPct val="115000"/>
                        </a:lnSpc>
                        <a:spcBef>
                          <a:spcPts val="600"/>
                        </a:spcBef>
                        <a:spcAft>
                          <a:spcPts val="0"/>
                        </a:spcAft>
                      </a:pPr>
                      <a:r>
                        <a:rPr 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20</a:t>
                      </a:r>
                      <a:endPar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外國人註記</a:t>
                      </a: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0</a:t>
                      </a:r>
                      <a:endParaRPr lang="zh-TW" altLang="en-US" sz="135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altLang="zh-TW"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Ⅹ</a:t>
                      </a:r>
                      <a:endParaRPr lang="zh-TW" altLang="en-US" sz="135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15310" marR="1531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2594704757"/>
                  </a:ext>
                </a:extLst>
              </a:tr>
            </a:tbl>
          </a:graphicData>
        </a:graphic>
      </p:graphicFrame>
      <p:graphicFrame>
        <p:nvGraphicFramePr>
          <p:cNvPr id="48" name="表格 47">
            <a:extLst>
              <a:ext uri="{FF2B5EF4-FFF2-40B4-BE49-F238E27FC236}">
                <a16:creationId xmlns:a16="http://schemas.microsoft.com/office/drawing/2014/main" id="{1C778790-D225-49C9-937A-C11980E7AFC9}"/>
              </a:ext>
            </a:extLst>
          </p:cNvPr>
          <p:cNvGraphicFramePr>
            <a:graphicFrameLocks noGrp="1"/>
          </p:cNvGraphicFramePr>
          <p:nvPr>
            <p:extLst>
              <p:ext uri="{D42A27DB-BD31-4B8C-83A1-F6EECF244321}">
                <p14:modId xmlns:p14="http://schemas.microsoft.com/office/powerpoint/2010/main" val="3853918499"/>
              </p:ext>
            </p:extLst>
          </p:nvPr>
        </p:nvGraphicFramePr>
        <p:xfrm>
          <a:off x="5638533" y="1762921"/>
          <a:ext cx="5760000" cy="3179572"/>
        </p:xfrm>
        <a:graphic>
          <a:graphicData uri="http://schemas.openxmlformats.org/drawingml/2006/table">
            <a:tbl>
              <a:tblPr firstRow="1" firstCol="1" bandRow="1">
                <a:tableStyleId>{2D5ABB26-0587-4C30-8999-92F81FD0307C}</a:tableStyleId>
              </a:tblPr>
              <a:tblGrid>
                <a:gridCol w="1296000">
                  <a:extLst>
                    <a:ext uri="{9D8B030D-6E8A-4147-A177-3AD203B41FA5}">
                      <a16:colId xmlns:a16="http://schemas.microsoft.com/office/drawing/2014/main" val="20000"/>
                    </a:ext>
                  </a:extLst>
                </a:gridCol>
                <a:gridCol w="2052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332000">
                  <a:extLst>
                    <a:ext uri="{9D8B030D-6E8A-4147-A177-3AD203B41FA5}">
                      <a16:colId xmlns:a16="http://schemas.microsoft.com/office/drawing/2014/main" val="20003"/>
                    </a:ext>
                  </a:extLst>
                </a:gridCol>
              </a:tblGrid>
              <a:tr h="0">
                <a:tc gridSpan="2">
                  <a:txBody>
                    <a:bodyPr/>
                    <a:lstStyle/>
                    <a:p>
                      <a:pPr algn="ctr">
                        <a:lnSpc>
                          <a:spcPct val="115000"/>
                        </a:lnSpc>
                        <a:spcBef>
                          <a:spcPts val="600"/>
                        </a:spcBef>
                        <a:spcAft>
                          <a:spcPts val="0"/>
                        </a:spcAft>
                      </a:pPr>
                      <a:r>
                        <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rPr>
                        <a:t>分類器</a:t>
                      </a:r>
                      <a:endPar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hMerge="1">
                  <a:txBody>
                    <a:bodyPr/>
                    <a:lstStyle/>
                    <a:p>
                      <a:endParaRPr lang="zh-TW" altLang="en-US"/>
                    </a:p>
                  </a:txBody>
                  <a:tcPr/>
                </a:tc>
                <a:tc>
                  <a:txBody>
                    <a:bodyPr/>
                    <a:lstStyle/>
                    <a:p>
                      <a:pPr algn="ctr">
                        <a:lnSpc>
                          <a:spcPct val="115000"/>
                        </a:lnSpc>
                        <a:spcBef>
                          <a:spcPts val="600"/>
                        </a:spcBef>
                        <a:spcAft>
                          <a:spcPts val="0"/>
                        </a:spcAft>
                      </a:pPr>
                      <a:r>
                        <a:rPr lang="en-US" sz="1800" kern="100" dirty="0">
                          <a:solidFill>
                            <a:schemeClr val="accent1">
                              <a:lumMod val="50000"/>
                            </a:schemeClr>
                          </a:solidFill>
                          <a:effectLst/>
                          <a:latin typeface="微軟正黑體" panose="020B0604030504040204" pitchFamily="34" charset="-120"/>
                          <a:ea typeface="微軟正黑體" panose="020B0604030504040204" pitchFamily="34" charset="-120"/>
                        </a:rPr>
                        <a:t>AUC</a:t>
                      </a:r>
                      <a:r>
                        <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rPr>
                        <a:t>數值</a:t>
                      </a:r>
                      <a:endPar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algn="ctr">
                        <a:lnSpc>
                          <a:spcPct val="115000"/>
                        </a:lnSpc>
                        <a:spcBef>
                          <a:spcPts val="600"/>
                        </a:spcBef>
                        <a:spcAft>
                          <a:spcPts val="0"/>
                        </a:spcAft>
                      </a:pPr>
                      <a:r>
                        <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rPr>
                        <a:t>建模時間</a:t>
                      </a:r>
                      <a:r>
                        <a:rPr lang="en-US" sz="1800" kern="100" dirty="0">
                          <a:solidFill>
                            <a:schemeClr val="accent1">
                              <a:lumMod val="50000"/>
                            </a:schemeClr>
                          </a:solidFill>
                          <a:effectLst/>
                          <a:latin typeface="微軟正黑體" panose="020B0604030504040204" pitchFamily="34" charset="-120"/>
                          <a:ea typeface="微軟正黑體" panose="020B0604030504040204" pitchFamily="34" charset="-120"/>
                        </a:rPr>
                        <a:t>(s)</a:t>
                      </a:r>
                      <a:endPar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extLst>
                  <a:ext uri="{0D108BD9-81ED-4DB2-BD59-A6C34878D82A}">
                    <a16:rowId xmlns:a16="http://schemas.microsoft.com/office/drawing/2014/main" val="10000"/>
                  </a:ext>
                </a:extLst>
              </a:tr>
              <a:tr h="0">
                <a:tc rowSpan="3">
                  <a:txBody>
                    <a:bodyPr/>
                    <a:lstStyle/>
                    <a:p>
                      <a:pPr algn="ctr">
                        <a:lnSpc>
                          <a:spcPct val="115000"/>
                        </a:lnSpc>
                        <a:spcBef>
                          <a:spcPts val="600"/>
                        </a:spcBef>
                        <a:spcAft>
                          <a:spcPts val="0"/>
                        </a:spcAft>
                      </a:pPr>
                      <a:r>
                        <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rPr>
                        <a:t>單一分類器</a:t>
                      </a:r>
                      <a:endPar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algn="ctr">
                        <a:lnSpc>
                          <a:spcPct val="115000"/>
                        </a:lnSpc>
                        <a:spcBef>
                          <a:spcPts val="600"/>
                        </a:spcBef>
                        <a:spcAft>
                          <a:spcPts val="0"/>
                        </a:spcAft>
                      </a:pPr>
                      <a:r>
                        <a:rPr lang="en-US" sz="1800" kern="100" dirty="0">
                          <a:solidFill>
                            <a:srgbClr val="FF0000"/>
                          </a:solidFill>
                          <a:effectLst/>
                          <a:latin typeface="微軟正黑體" panose="020B0604030504040204" pitchFamily="34" charset="-120"/>
                          <a:ea typeface="微軟正黑體" panose="020B0604030504040204" pitchFamily="34" charset="-120"/>
                        </a:rPr>
                        <a:t>CART</a:t>
                      </a:r>
                      <a:endParaRPr lang="zh-TW" sz="1800" kern="100" dirty="0">
                        <a:solidFill>
                          <a:srgbClr val="FF0000"/>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15000"/>
                        </a:lnSpc>
                        <a:spcBef>
                          <a:spcPts val="600"/>
                        </a:spcBef>
                        <a:spcAft>
                          <a:spcPts val="0"/>
                        </a:spcAft>
                      </a:pPr>
                      <a:r>
                        <a:rPr lang="en-US" sz="1800" kern="100" dirty="0">
                          <a:solidFill>
                            <a:srgbClr val="FF0000"/>
                          </a:solidFill>
                          <a:effectLst/>
                          <a:latin typeface="微軟正黑體" panose="020B0604030504040204" pitchFamily="34" charset="-120"/>
                          <a:ea typeface="微軟正黑體" panose="020B0604030504040204" pitchFamily="34" charset="-120"/>
                          <a:cs typeface="+mn-cs"/>
                        </a:rPr>
                        <a:t>0.949</a:t>
                      </a:r>
                      <a:endParaRPr lang="zh-TW" altLang="en-US" sz="1800"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tc>
                  <a:txBody>
                    <a:bodyPr/>
                    <a:lstStyle/>
                    <a:p>
                      <a:pPr marL="0" algn="ctr" defTabSz="914400" rtl="0" eaLnBrk="1" latinLnBrk="0" hangingPunct="1">
                        <a:lnSpc>
                          <a:spcPct val="115000"/>
                        </a:lnSpc>
                        <a:spcBef>
                          <a:spcPts val="600"/>
                        </a:spcBef>
                        <a:spcAft>
                          <a:spcPts val="0"/>
                        </a:spcAft>
                      </a:pPr>
                      <a:r>
                        <a:rPr lang="en-US" sz="1800" kern="100" dirty="0">
                          <a:solidFill>
                            <a:srgbClr val="FF0000"/>
                          </a:solidFill>
                          <a:effectLst/>
                          <a:latin typeface="微軟正黑體" panose="020B0604030504040204" pitchFamily="34" charset="-120"/>
                          <a:ea typeface="微軟正黑體" panose="020B0604030504040204" pitchFamily="34" charset="-120"/>
                          <a:cs typeface="+mn-cs"/>
                        </a:rPr>
                        <a:t>16.49</a:t>
                      </a:r>
                      <a:endParaRPr lang="zh-TW" altLang="en-US" sz="1800"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extLst>
                  <a:ext uri="{0D108BD9-81ED-4DB2-BD59-A6C34878D82A}">
                    <a16:rowId xmlns:a16="http://schemas.microsoft.com/office/drawing/2014/main" val="10001"/>
                  </a:ext>
                </a:extLst>
              </a:tr>
              <a:tr h="0">
                <a:tc vMerge="1">
                  <a:txBody>
                    <a:bodyPr/>
                    <a:lstStyle/>
                    <a:p>
                      <a:endParaRPr lang="zh-TW" altLang="en-US"/>
                    </a:p>
                  </a:txBody>
                  <a:tcPr/>
                </a:tc>
                <a:tc>
                  <a:txBody>
                    <a:bodyPr/>
                    <a:lstStyle/>
                    <a:p>
                      <a:pPr algn="ctr">
                        <a:lnSpc>
                          <a:spcPct val="115000"/>
                        </a:lnSpc>
                        <a:spcBef>
                          <a:spcPts val="600"/>
                        </a:spcBef>
                        <a:spcAft>
                          <a:spcPts val="0"/>
                        </a:spcAft>
                      </a:pPr>
                      <a:r>
                        <a:rPr lang="en-US" sz="1800" kern="100" dirty="0">
                          <a:solidFill>
                            <a:schemeClr val="accent1">
                              <a:lumMod val="50000"/>
                            </a:schemeClr>
                          </a:solidFill>
                          <a:effectLst/>
                          <a:latin typeface="微軟正黑體" panose="020B0604030504040204" pitchFamily="34" charset="-120"/>
                          <a:ea typeface="微軟正黑體" panose="020B0604030504040204" pitchFamily="34" charset="-120"/>
                        </a:rPr>
                        <a:t>MLP</a:t>
                      </a:r>
                      <a:endPar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15000"/>
                        </a:lnSpc>
                        <a:spcBef>
                          <a:spcPts val="600"/>
                        </a:spcBef>
                        <a:spcAft>
                          <a:spcPts val="0"/>
                        </a:spcAft>
                      </a:pPr>
                      <a:r>
                        <a:rPr 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0.857</a:t>
                      </a:r>
                      <a:endParaRPr lang="zh-TW" alt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tc>
                  <a:txBody>
                    <a:bodyPr/>
                    <a:lstStyle/>
                    <a:p>
                      <a:pPr marL="0" algn="ctr" defTabSz="914400" rtl="0" eaLnBrk="1" latinLnBrk="0" hangingPunct="1">
                        <a:lnSpc>
                          <a:spcPct val="115000"/>
                        </a:lnSpc>
                        <a:spcBef>
                          <a:spcPts val="600"/>
                        </a:spcBef>
                        <a:spcAft>
                          <a:spcPts val="0"/>
                        </a:spcAft>
                      </a:pPr>
                      <a:r>
                        <a:rPr 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224.71</a:t>
                      </a:r>
                      <a:endParaRPr lang="zh-TW" alt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extLst>
                  <a:ext uri="{0D108BD9-81ED-4DB2-BD59-A6C34878D82A}">
                    <a16:rowId xmlns:a16="http://schemas.microsoft.com/office/drawing/2014/main" val="10002"/>
                  </a:ext>
                </a:extLst>
              </a:tr>
              <a:tr h="0">
                <a:tc vMerge="1">
                  <a:txBody>
                    <a:bodyPr/>
                    <a:lstStyle/>
                    <a:p>
                      <a:endParaRPr lang="zh-TW" altLang="en-US"/>
                    </a:p>
                  </a:txBody>
                  <a:tcPr/>
                </a:tc>
                <a:tc>
                  <a:txBody>
                    <a:bodyPr/>
                    <a:lstStyle/>
                    <a:p>
                      <a:pPr algn="ctr">
                        <a:lnSpc>
                          <a:spcPct val="115000"/>
                        </a:lnSpc>
                        <a:spcBef>
                          <a:spcPts val="600"/>
                        </a:spcBef>
                        <a:spcAft>
                          <a:spcPts val="0"/>
                        </a:spcAft>
                      </a:pPr>
                      <a:r>
                        <a:rPr lang="en-US" sz="1800" kern="100" dirty="0">
                          <a:solidFill>
                            <a:schemeClr val="accent1">
                              <a:lumMod val="50000"/>
                            </a:schemeClr>
                          </a:solidFill>
                          <a:effectLst/>
                          <a:latin typeface="微軟正黑體" panose="020B0604030504040204" pitchFamily="34" charset="-120"/>
                          <a:ea typeface="微軟正黑體" panose="020B0604030504040204" pitchFamily="34" charset="-120"/>
                        </a:rPr>
                        <a:t>SVM</a:t>
                      </a:r>
                      <a:endPar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15000"/>
                        </a:lnSpc>
                        <a:spcBef>
                          <a:spcPts val="600"/>
                        </a:spcBef>
                        <a:spcAft>
                          <a:spcPts val="0"/>
                        </a:spcAft>
                      </a:pPr>
                      <a:r>
                        <a:rPr 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0.734</a:t>
                      </a:r>
                      <a:endParaRPr lang="zh-TW" alt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tc>
                  <a:txBody>
                    <a:bodyPr/>
                    <a:lstStyle/>
                    <a:p>
                      <a:pPr marL="0" algn="ctr" defTabSz="914400" rtl="0" eaLnBrk="1" latinLnBrk="0" hangingPunct="1">
                        <a:lnSpc>
                          <a:spcPct val="115000"/>
                        </a:lnSpc>
                        <a:spcBef>
                          <a:spcPts val="600"/>
                        </a:spcBef>
                        <a:spcAft>
                          <a:spcPts val="0"/>
                        </a:spcAft>
                      </a:pPr>
                      <a:r>
                        <a:rPr 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149.43</a:t>
                      </a:r>
                      <a:endParaRPr lang="zh-TW" alt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extLst>
                  <a:ext uri="{0D108BD9-81ED-4DB2-BD59-A6C34878D82A}">
                    <a16:rowId xmlns:a16="http://schemas.microsoft.com/office/drawing/2014/main" val="10003"/>
                  </a:ext>
                </a:extLst>
              </a:tr>
              <a:tr h="0">
                <a:tc rowSpan="7">
                  <a:txBody>
                    <a:bodyPr/>
                    <a:lstStyle/>
                    <a:p>
                      <a:pPr algn="ctr">
                        <a:lnSpc>
                          <a:spcPct val="115000"/>
                        </a:lnSpc>
                        <a:spcBef>
                          <a:spcPts val="600"/>
                        </a:spcBef>
                        <a:spcAft>
                          <a:spcPts val="0"/>
                        </a:spcAft>
                      </a:pPr>
                      <a:r>
                        <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rPr>
                        <a:t>集成式學習</a:t>
                      </a:r>
                      <a:endPar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algn="ctr">
                        <a:lnSpc>
                          <a:spcPct val="115000"/>
                        </a:lnSpc>
                        <a:spcBef>
                          <a:spcPts val="600"/>
                        </a:spcBef>
                        <a:spcAft>
                          <a:spcPts val="0"/>
                        </a:spcAft>
                      </a:pPr>
                      <a:r>
                        <a:rPr lang="en-US" sz="1800" kern="100" dirty="0">
                          <a:solidFill>
                            <a:srgbClr val="FF0000"/>
                          </a:solidFill>
                          <a:effectLst/>
                          <a:latin typeface="微軟正黑體" panose="020B0604030504040204" pitchFamily="34" charset="-120"/>
                          <a:ea typeface="微軟正黑體" panose="020B0604030504040204" pitchFamily="34" charset="-120"/>
                        </a:rPr>
                        <a:t>Random Forest</a:t>
                      </a:r>
                      <a:endParaRPr lang="zh-TW" sz="1800" kern="100" dirty="0">
                        <a:solidFill>
                          <a:srgbClr val="FF0000"/>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15000"/>
                        </a:lnSpc>
                        <a:spcBef>
                          <a:spcPts val="600"/>
                        </a:spcBef>
                        <a:spcAft>
                          <a:spcPts val="0"/>
                        </a:spcAft>
                      </a:pPr>
                      <a:r>
                        <a:rPr lang="en-US" sz="1800" kern="100" dirty="0">
                          <a:solidFill>
                            <a:srgbClr val="FF0000"/>
                          </a:solidFill>
                          <a:effectLst/>
                          <a:latin typeface="微軟正黑體" panose="020B0604030504040204" pitchFamily="34" charset="-120"/>
                          <a:ea typeface="微軟正黑體" panose="020B0604030504040204" pitchFamily="34" charset="-120"/>
                          <a:cs typeface="+mn-cs"/>
                        </a:rPr>
                        <a:t>0.974</a:t>
                      </a:r>
                      <a:endParaRPr lang="zh-TW" altLang="en-US" sz="1800"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tc>
                  <a:txBody>
                    <a:bodyPr/>
                    <a:lstStyle/>
                    <a:p>
                      <a:pPr marL="0" algn="ctr" defTabSz="914400" rtl="0" eaLnBrk="1" latinLnBrk="0" hangingPunct="1">
                        <a:lnSpc>
                          <a:spcPct val="115000"/>
                        </a:lnSpc>
                        <a:spcBef>
                          <a:spcPts val="600"/>
                        </a:spcBef>
                        <a:spcAft>
                          <a:spcPts val="0"/>
                        </a:spcAft>
                      </a:pPr>
                      <a:r>
                        <a:rPr lang="en-US" sz="1800" kern="100">
                          <a:solidFill>
                            <a:srgbClr val="FF0000"/>
                          </a:solidFill>
                          <a:effectLst/>
                          <a:latin typeface="微軟正黑體" panose="020B0604030504040204" pitchFamily="34" charset="-120"/>
                          <a:ea typeface="微軟正黑體" panose="020B0604030504040204" pitchFamily="34" charset="-120"/>
                          <a:cs typeface="+mn-cs"/>
                        </a:rPr>
                        <a:t>10.87</a:t>
                      </a:r>
                      <a:endParaRPr lang="zh-TW" altLang="en-US" sz="1800" kern="100">
                        <a:solidFill>
                          <a:srgbClr val="FF0000"/>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extLst>
                  <a:ext uri="{0D108BD9-81ED-4DB2-BD59-A6C34878D82A}">
                    <a16:rowId xmlns:a16="http://schemas.microsoft.com/office/drawing/2014/main" val="10004"/>
                  </a:ext>
                </a:extLst>
              </a:tr>
              <a:tr h="0">
                <a:tc vMerge="1">
                  <a:txBody>
                    <a:bodyPr/>
                    <a:lstStyle/>
                    <a:p>
                      <a:endParaRPr lang="zh-TW" altLang="en-US"/>
                    </a:p>
                  </a:txBody>
                  <a:tcPr/>
                </a:tc>
                <a:tc>
                  <a:txBody>
                    <a:bodyPr/>
                    <a:lstStyle/>
                    <a:p>
                      <a:pPr algn="ctr">
                        <a:lnSpc>
                          <a:spcPct val="115000"/>
                        </a:lnSpc>
                        <a:spcBef>
                          <a:spcPts val="600"/>
                        </a:spcBef>
                        <a:spcAft>
                          <a:spcPts val="0"/>
                        </a:spcAft>
                      </a:pPr>
                      <a:r>
                        <a:rPr lang="en-US" sz="1800" kern="100" dirty="0">
                          <a:solidFill>
                            <a:srgbClr val="FF0000"/>
                          </a:solidFill>
                          <a:effectLst/>
                          <a:latin typeface="微軟正黑體" panose="020B0604030504040204" pitchFamily="34" charset="-120"/>
                          <a:ea typeface="微軟正黑體" panose="020B0604030504040204" pitchFamily="34" charset="-120"/>
                        </a:rPr>
                        <a:t>Bagging + CART</a:t>
                      </a:r>
                      <a:endParaRPr lang="zh-TW" sz="1800" kern="100" dirty="0">
                        <a:solidFill>
                          <a:srgbClr val="FF0000"/>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15000"/>
                        </a:lnSpc>
                        <a:spcBef>
                          <a:spcPts val="600"/>
                        </a:spcBef>
                        <a:spcAft>
                          <a:spcPts val="0"/>
                        </a:spcAft>
                      </a:pPr>
                      <a:r>
                        <a:rPr lang="en-US" sz="1800" kern="100" dirty="0">
                          <a:solidFill>
                            <a:srgbClr val="FF0000"/>
                          </a:solidFill>
                          <a:effectLst/>
                          <a:latin typeface="微軟正黑體" panose="020B0604030504040204" pitchFamily="34" charset="-120"/>
                          <a:ea typeface="微軟正黑體" panose="020B0604030504040204" pitchFamily="34" charset="-120"/>
                          <a:cs typeface="+mn-cs"/>
                        </a:rPr>
                        <a:t>0.969</a:t>
                      </a:r>
                      <a:endParaRPr lang="zh-TW" altLang="en-US" sz="1800"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tc>
                  <a:txBody>
                    <a:bodyPr/>
                    <a:lstStyle/>
                    <a:p>
                      <a:pPr marL="0" algn="ctr" defTabSz="914400" rtl="0" eaLnBrk="1" latinLnBrk="0" hangingPunct="1">
                        <a:lnSpc>
                          <a:spcPct val="115000"/>
                        </a:lnSpc>
                        <a:spcBef>
                          <a:spcPts val="600"/>
                        </a:spcBef>
                        <a:spcAft>
                          <a:spcPts val="0"/>
                        </a:spcAft>
                      </a:pPr>
                      <a:r>
                        <a:rPr lang="en-US" sz="1800" kern="100" dirty="0">
                          <a:solidFill>
                            <a:srgbClr val="FF0000"/>
                          </a:solidFill>
                          <a:effectLst/>
                          <a:latin typeface="微軟正黑體" panose="020B0604030504040204" pitchFamily="34" charset="-120"/>
                          <a:ea typeface="微軟正黑體" panose="020B0604030504040204" pitchFamily="34" charset="-120"/>
                          <a:cs typeface="+mn-cs"/>
                        </a:rPr>
                        <a:t>133.86</a:t>
                      </a:r>
                      <a:endParaRPr lang="zh-TW" altLang="en-US" sz="1800"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extLst>
                  <a:ext uri="{0D108BD9-81ED-4DB2-BD59-A6C34878D82A}">
                    <a16:rowId xmlns:a16="http://schemas.microsoft.com/office/drawing/2014/main" val="10005"/>
                  </a:ext>
                </a:extLst>
              </a:tr>
              <a:tr h="0">
                <a:tc vMerge="1">
                  <a:txBody>
                    <a:bodyPr/>
                    <a:lstStyle/>
                    <a:p>
                      <a:endParaRPr lang="zh-TW" altLang="en-US"/>
                    </a:p>
                  </a:txBody>
                  <a:tcPr/>
                </a:tc>
                <a:tc>
                  <a:txBody>
                    <a:bodyPr/>
                    <a:lstStyle/>
                    <a:p>
                      <a:pPr algn="ctr">
                        <a:lnSpc>
                          <a:spcPct val="115000"/>
                        </a:lnSpc>
                        <a:spcBef>
                          <a:spcPts val="600"/>
                        </a:spcBef>
                        <a:spcAft>
                          <a:spcPts val="0"/>
                        </a:spcAft>
                      </a:pPr>
                      <a:r>
                        <a:rPr lang="en-US" sz="1800" kern="100" dirty="0">
                          <a:solidFill>
                            <a:schemeClr val="accent1">
                              <a:lumMod val="50000"/>
                            </a:schemeClr>
                          </a:solidFill>
                          <a:effectLst/>
                          <a:latin typeface="微軟正黑體" panose="020B0604030504040204" pitchFamily="34" charset="-120"/>
                          <a:ea typeface="微軟正黑體" panose="020B0604030504040204" pitchFamily="34" charset="-120"/>
                        </a:rPr>
                        <a:t>Bagging + MLP</a:t>
                      </a:r>
                      <a:endPar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15000"/>
                        </a:lnSpc>
                        <a:spcBef>
                          <a:spcPts val="600"/>
                        </a:spcBef>
                        <a:spcAft>
                          <a:spcPts val="0"/>
                        </a:spcAft>
                      </a:pPr>
                      <a:r>
                        <a:rPr 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0.880</a:t>
                      </a:r>
                      <a:endParaRPr lang="zh-TW" alt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tc>
                  <a:txBody>
                    <a:bodyPr/>
                    <a:lstStyle/>
                    <a:p>
                      <a:pPr marL="0" algn="ctr" defTabSz="914400" rtl="0" eaLnBrk="1" latinLnBrk="0" hangingPunct="1">
                        <a:lnSpc>
                          <a:spcPct val="115000"/>
                        </a:lnSpc>
                        <a:spcBef>
                          <a:spcPts val="600"/>
                        </a:spcBef>
                        <a:spcAft>
                          <a:spcPts val="0"/>
                        </a:spcAft>
                      </a:pPr>
                      <a:r>
                        <a:rPr 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1905.47</a:t>
                      </a:r>
                      <a:endParaRPr lang="zh-TW" alt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extLst>
                  <a:ext uri="{0D108BD9-81ED-4DB2-BD59-A6C34878D82A}">
                    <a16:rowId xmlns:a16="http://schemas.microsoft.com/office/drawing/2014/main" val="10006"/>
                  </a:ext>
                </a:extLst>
              </a:tr>
              <a:tr h="0">
                <a:tc vMerge="1">
                  <a:txBody>
                    <a:bodyPr/>
                    <a:lstStyle/>
                    <a:p>
                      <a:endParaRPr lang="zh-TW" altLang="en-US"/>
                    </a:p>
                  </a:txBody>
                  <a:tcPr/>
                </a:tc>
                <a:tc>
                  <a:txBody>
                    <a:bodyPr/>
                    <a:lstStyle/>
                    <a:p>
                      <a:pPr algn="ctr">
                        <a:lnSpc>
                          <a:spcPct val="115000"/>
                        </a:lnSpc>
                        <a:spcBef>
                          <a:spcPts val="600"/>
                        </a:spcBef>
                        <a:spcAft>
                          <a:spcPts val="0"/>
                        </a:spcAft>
                      </a:pPr>
                      <a:r>
                        <a:rPr lang="en-US" sz="1800" kern="100" dirty="0">
                          <a:solidFill>
                            <a:schemeClr val="accent1">
                              <a:lumMod val="50000"/>
                            </a:schemeClr>
                          </a:solidFill>
                          <a:effectLst/>
                          <a:latin typeface="微軟正黑體" panose="020B0604030504040204" pitchFamily="34" charset="-120"/>
                          <a:ea typeface="微軟正黑體" panose="020B0604030504040204" pitchFamily="34" charset="-120"/>
                        </a:rPr>
                        <a:t>Bagging + SVM</a:t>
                      </a:r>
                      <a:endPar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15000"/>
                        </a:lnSpc>
                        <a:spcBef>
                          <a:spcPts val="600"/>
                        </a:spcBef>
                        <a:spcAft>
                          <a:spcPts val="0"/>
                        </a:spcAft>
                      </a:pPr>
                      <a:r>
                        <a:rPr 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0.765</a:t>
                      </a:r>
                      <a:endParaRPr lang="zh-TW" alt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tc>
                  <a:txBody>
                    <a:bodyPr/>
                    <a:lstStyle/>
                    <a:p>
                      <a:pPr marL="0" algn="ctr" defTabSz="914400" rtl="0" eaLnBrk="1" latinLnBrk="0" hangingPunct="1">
                        <a:lnSpc>
                          <a:spcPct val="115000"/>
                        </a:lnSpc>
                        <a:spcBef>
                          <a:spcPts val="600"/>
                        </a:spcBef>
                        <a:spcAft>
                          <a:spcPts val="0"/>
                        </a:spcAft>
                      </a:pPr>
                      <a:r>
                        <a:rPr 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1636.41</a:t>
                      </a:r>
                      <a:endParaRPr lang="zh-TW" alt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extLst>
                  <a:ext uri="{0D108BD9-81ED-4DB2-BD59-A6C34878D82A}">
                    <a16:rowId xmlns:a16="http://schemas.microsoft.com/office/drawing/2014/main" val="10007"/>
                  </a:ext>
                </a:extLst>
              </a:tr>
              <a:tr h="0">
                <a:tc vMerge="1">
                  <a:txBody>
                    <a:bodyPr/>
                    <a:lstStyle/>
                    <a:p>
                      <a:endParaRPr lang="zh-TW" altLang="en-US"/>
                    </a:p>
                  </a:txBody>
                  <a:tcPr/>
                </a:tc>
                <a:tc>
                  <a:txBody>
                    <a:bodyPr/>
                    <a:lstStyle/>
                    <a:p>
                      <a:pPr algn="ctr">
                        <a:lnSpc>
                          <a:spcPct val="115000"/>
                        </a:lnSpc>
                        <a:spcBef>
                          <a:spcPts val="600"/>
                        </a:spcBef>
                        <a:spcAft>
                          <a:spcPts val="0"/>
                        </a:spcAft>
                      </a:pPr>
                      <a:r>
                        <a:rPr lang="en-US" sz="1800" kern="100" dirty="0" err="1">
                          <a:solidFill>
                            <a:srgbClr val="FF0000"/>
                          </a:solidFill>
                          <a:effectLst/>
                          <a:latin typeface="微軟正黑體" panose="020B0604030504040204" pitchFamily="34" charset="-120"/>
                          <a:ea typeface="微軟正黑體" panose="020B0604030504040204" pitchFamily="34" charset="-120"/>
                        </a:rPr>
                        <a:t>Adaboost</a:t>
                      </a:r>
                      <a:r>
                        <a:rPr lang="en-US" sz="1800" kern="100" dirty="0">
                          <a:solidFill>
                            <a:srgbClr val="FF0000"/>
                          </a:solidFill>
                          <a:effectLst/>
                          <a:latin typeface="微軟正黑體" panose="020B0604030504040204" pitchFamily="34" charset="-120"/>
                          <a:ea typeface="微軟正黑體" panose="020B0604030504040204" pitchFamily="34" charset="-120"/>
                        </a:rPr>
                        <a:t> + CART</a:t>
                      </a:r>
                      <a:endParaRPr lang="zh-TW" sz="1800" kern="100" dirty="0">
                        <a:solidFill>
                          <a:srgbClr val="FF0000"/>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15000"/>
                        </a:lnSpc>
                        <a:spcBef>
                          <a:spcPts val="600"/>
                        </a:spcBef>
                        <a:spcAft>
                          <a:spcPts val="0"/>
                        </a:spcAft>
                      </a:pPr>
                      <a:r>
                        <a:rPr lang="en-US" sz="1800" kern="100" dirty="0">
                          <a:solidFill>
                            <a:srgbClr val="FF0000"/>
                          </a:solidFill>
                          <a:effectLst/>
                          <a:latin typeface="微軟正黑體" panose="020B0604030504040204" pitchFamily="34" charset="-120"/>
                          <a:ea typeface="微軟正黑體" panose="020B0604030504040204" pitchFamily="34" charset="-120"/>
                          <a:cs typeface="+mn-cs"/>
                        </a:rPr>
                        <a:t>0.972</a:t>
                      </a:r>
                      <a:endParaRPr lang="zh-TW" altLang="en-US" sz="1800"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tc>
                  <a:txBody>
                    <a:bodyPr/>
                    <a:lstStyle/>
                    <a:p>
                      <a:pPr marL="0" algn="ctr" defTabSz="914400" rtl="0" eaLnBrk="1" latinLnBrk="0" hangingPunct="1">
                        <a:lnSpc>
                          <a:spcPct val="115000"/>
                        </a:lnSpc>
                        <a:spcBef>
                          <a:spcPts val="600"/>
                        </a:spcBef>
                        <a:spcAft>
                          <a:spcPts val="0"/>
                        </a:spcAft>
                      </a:pPr>
                      <a:r>
                        <a:rPr lang="en-US" sz="1800" kern="100" dirty="0">
                          <a:solidFill>
                            <a:srgbClr val="FF0000"/>
                          </a:solidFill>
                          <a:effectLst/>
                          <a:latin typeface="微軟正黑體" panose="020B0604030504040204" pitchFamily="34" charset="-120"/>
                          <a:ea typeface="微軟正黑體" panose="020B0604030504040204" pitchFamily="34" charset="-120"/>
                          <a:cs typeface="+mn-cs"/>
                        </a:rPr>
                        <a:t>110.52</a:t>
                      </a:r>
                      <a:endParaRPr lang="zh-TW" altLang="en-US" sz="1800"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extLst>
                  <a:ext uri="{0D108BD9-81ED-4DB2-BD59-A6C34878D82A}">
                    <a16:rowId xmlns:a16="http://schemas.microsoft.com/office/drawing/2014/main" val="10008"/>
                  </a:ext>
                </a:extLst>
              </a:tr>
              <a:tr h="0">
                <a:tc vMerge="1">
                  <a:txBody>
                    <a:bodyPr/>
                    <a:lstStyle/>
                    <a:p>
                      <a:endParaRPr lang="zh-TW" altLang="en-US"/>
                    </a:p>
                  </a:txBody>
                  <a:tcPr/>
                </a:tc>
                <a:tc>
                  <a:txBody>
                    <a:bodyPr/>
                    <a:lstStyle/>
                    <a:p>
                      <a:pPr algn="ctr">
                        <a:lnSpc>
                          <a:spcPct val="115000"/>
                        </a:lnSpc>
                        <a:spcBef>
                          <a:spcPts val="600"/>
                        </a:spcBef>
                        <a:spcAft>
                          <a:spcPts val="0"/>
                        </a:spcAft>
                      </a:pPr>
                      <a:r>
                        <a:rPr lang="en-US" sz="1800" kern="100" dirty="0" err="1">
                          <a:solidFill>
                            <a:schemeClr val="accent1">
                              <a:lumMod val="50000"/>
                            </a:schemeClr>
                          </a:solidFill>
                          <a:effectLst/>
                          <a:latin typeface="微軟正黑體" panose="020B0604030504040204" pitchFamily="34" charset="-120"/>
                          <a:ea typeface="微軟正黑體" panose="020B0604030504040204" pitchFamily="34" charset="-120"/>
                        </a:rPr>
                        <a:t>Adaboost</a:t>
                      </a:r>
                      <a:r>
                        <a:rPr lang="en-US" sz="1800" kern="100" dirty="0">
                          <a:solidFill>
                            <a:schemeClr val="accent1">
                              <a:lumMod val="50000"/>
                            </a:schemeClr>
                          </a:solidFill>
                          <a:effectLst/>
                          <a:latin typeface="微軟正黑體" panose="020B0604030504040204" pitchFamily="34" charset="-120"/>
                          <a:ea typeface="微軟正黑體" panose="020B0604030504040204" pitchFamily="34" charset="-120"/>
                        </a:rPr>
                        <a:t> + MLP</a:t>
                      </a:r>
                      <a:endPar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15000"/>
                        </a:lnSpc>
                        <a:spcBef>
                          <a:spcPts val="600"/>
                        </a:spcBef>
                        <a:spcAft>
                          <a:spcPts val="0"/>
                        </a:spcAft>
                      </a:pPr>
                      <a:r>
                        <a:rPr 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0.877</a:t>
                      </a:r>
                      <a:endParaRPr lang="zh-TW" alt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tc>
                  <a:txBody>
                    <a:bodyPr/>
                    <a:lstStyle/>
                    <a:p>
                      <a:pPr marL="0" algn="ctr" defTabSz="914400" rtl="0" eaLnBrk="1" latinLnBrk="0" hangingPunct="1">
                        <a:lnSpc>
                          <a:spcPct val="115000"/>
                        </a:lnSpc>
                        <a:spcBef>
                          <a:spcPts val="600"/>
                        </a:spcBef>
                        <a:spcAft>
                          <a:spcPts val="0"/>
                        </a:spcAft>
                      </a:pPr>
                      <a:r>
                        <a:rPr 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2601.23</a:t>
                      </a:r>
                      <a:endParaRPr lang="zh-TW" alt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extLst>
                  <a:ext uri="{0D108BD9-81ED-4DB2-BD59-A6C34878D82A}">
                    <a16:rowId xmlns:a16="http://schemas.microsoft.com/office/drawing/2014/main" val="10009"/>
                  </a:ext>
                </a:extLst>
              </a:tr>
              <a:tr h="0">
                <a:tc vMerge="1">
                  <a:txBody>
                    <a:bodyPr/>
                    <a:lstStyle/>
                    <a:p>
                      <a:endParaRPr lang="zh-TW" altLang="en-US"/>
                    </a:p>
                  </a:txBody>
                  <a:tcPr/>
                </a:tc>
                <a:tc>
                  <a:txBody>
                    <a:bodyPr/>
                    <a:lstStyle/>
                    <a:p>
                      <a:pPr algn="ctr">
                        <a:lnSpc>
                          <a:spcPct val="115000"/>
                        </a:lnSpc>
                        <a:spcBef>
                          <a:spcPts val="600"/>
                        </a:spcBef>
                        <a:spcAft>
                          <a:spcPts val="0"/>
                        </a:spcAft>
                      </a:pPr>
                      <a:r>
                        <a:rPr lang="en-US" sz="1800" kern="100" dirty="0" err="1">
                          <a:solidFill>
                            <a:schemeClr val="accent1">
                              <a:lumMod val="50000"/>
                            </a:schemeClr>
                          </a:solidFill>
                          <a:effectLst/>
                          <a:latin typeface="微軟正黑體" panose="020B0604030504040204" pitchFamily="34" charset="-120"/>
                          <a:ea typeface="微軟正黑體" panose="020B0604030504040204" pitchFamily="34" charset="-120"/>
                        </a:rPr>
                        <a:t>Adaboost</a:t>
                      </a:r>
                      <a:r>
                        <a:rPr lang="en-US" sz="1800" kern="100" dirty="0">
                          <a:solidFill>
                            <a:schemeClr val="accent1">
                              <a:lumMod val="50000"/>
                            </a:schemeClr>
                          </a:solidFill>
                          <a:effectLst/>
                          <a:latin typeface="微軟正黑體" panose="020B0604030504040204" pitchFamily="34" charset="-120"/>
                          <a:ea typeface="微軟正黑體" panose="020B0604030504040204" pitchFamily="34" charset="-120"/>
                        </a:rPr>
                        <a:t> + SVM</a:t>
                      </a:r>
                      <a:endPar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15000"/>
                        </a:lnSpc>
                        <a:spcBef>
                          <a:spcPts val="600"/>
                        </a:spcBef>
                        <a:spcAft>
                          <a:spcPts val="0"/>
                        </a:spcAft>
                      </a:pPr>
                      <a:r>
                        <a:rPr 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0.826</a:t>
                      </a:r>
                      <a:endParaRPr lang="zh-TW" alt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tc>
                  <a:txBody>
                    <a:bodyPr/>
                    <a:lstStyle/>
                    <a:p>
                      <a:pPr marL="0" algn="ctr" defTabSz="914400" rtl="0" eaLnBrk="1" latinLnBrk="0" hangingPunct="1">
                        <a:lnSpc>
                          <a:spcPct val="115000"/>
                        </a:lnSpc>
                        <a:spcBef>
                          <a:spcPts val="600"/>
                        </a:spcBef>
                        <a:spcAft>
                          <a:spcPts val="0"/>
                        </a:spcAft>
                      </a:pPr>
                      <a:r>
                        <a:rPr lang="en-US"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5863.89</a:t>
                      </a:r>
                      <a:endParaRPr lang="zh-TW" altLang="en-US"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49" name="圓角矩形 15">
            <a:extLst>
              <a:ext uri="{FF2B5EF4-FFF2-40B4-BE49-F238E27FC236}">
                <a16:creationId xmlns:a16="http://schemas.microsoft.com/office/drawing/2014/main" id="{DB370FDA-1FF1-48E7-9DDE-B1040A6B7C2F}"/>
              </a:ext>
            </a:extLst>
          </p:cNvPr>
          <p:cNvSpPr/>
          <p:nvPr/>
        </p:nvSpPr>
        <p:spPr>
          <a:xfrm>
            <a:off x="6978379" y="2951227"/>
            <a:ext cx="4356000" cy="252000"/>
          </a:xfrm>
          <a:prstGeom prst="roundRect">
            <a:avLst/>
          </a:prstGeom>
          <a:noFill/>
          <a:ln w="19050">
            <a:solidFill>
              <a:srgbClr val="CF4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50" name="群組 49">
            <a:extLst>
              <a:ext uri="{FF2B5EF4-FFF2-40B4-BE49-F238E27FC236}">
                <a16:creationId xmlns:a16="http://schemas.microsoft.com/office/drawing/2014/main" id="{296B292E-6711-40E0-BFFC-6DB9D4DFFDF5}"/>
              </a:ext>
            </a:extLst>
          </p:cNvPr>
          <p:cNvGrpSpPr/>
          <p:nvPr/>
        </p:nvGrpSpPr>
        <p:grpSpPr>
          <a:xfrm>
            <a:off x="11334379" y="2750701"/>
            <a:ext cx="705663" cy="632096"/>
            <a:chOff x="11342338" y="1627773"/>
            <a:chExt cx="705663" cy="632096"/>
          </a:xfrm>
        </p:grpSpPr>
        <p:sp>
          <p:nvSpPr>
            <p:cNvPr id="51" name="矩形 50">
              <a:extLst>
                <a:ext uri="{FF2B5EF4-FFF2-40B4-BE49-F238E27FC236}">
                  <a16:creationId xmlns:a16="http://schemas.microsoft.com/office/drawing/2014/main" id="{BA77479B-BEB5-4095-A039-CA6C4D5D547D}"/>
                </a:ext>
              </a:extLst>
            </p:cNvPr>
            <p:cNvSpPr/>
            <p:nvPr/>
          </p:nvSpPr>
          <p:spPr>
            <a:xfrm>
              <a:off x="11436001" y="1713503"/>
              <a:ext cx="612000" cy="15987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a:extLst>
                <a:ext uri="{FF2B5EF4-FFF2-40B4-BE49-F238E27FC236}">
                  <a16:creationId xmlns:a16="http://schemas.microsoft.com/office/drawing/2014/main" id="{B737759C-D4C0-458A-95BB-BA0AE762BD6A}"/>
                </a:ext>
              </a:extLst>
            </p:cNvPr>
            <p:cNvSpPr/>
            <p:nvPr/>
          </p:nvSpPr>
          <p:spPr>
            <a:xfrm>
              <a:off x="11436001" y="2028454"/>
              <a:ext cx="612000" cy="15987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52">
              <a:extLst>
                <a:ext uri="{FF2B5EF4-FFF2-40B4-BE49-F238E27FC236}">
                  <a16:creationId xmlns:a16="http://schemas.microsoft.com/office/drawing/2014/main" id="{114FB6BE-073F-4491-8D55-F4B9BED6EB80}"/>
                </a:ext>
              </a:extLst>
            </p:cNvPr>
            <p:cNvSpPr/>
            <p:nvPr/>
          </p:nvSpPr>
          <p:spPr>
            <a:xfrm>
              <a:off x="11342338" y="1627773"/>
              <a:ext cx="697627" cy="632096"/>
            </a:xfrm>
            <a:prstGeom prst="rect">
              <a:avLst/>
            </a:prstGeom>
          </p:spPr>
          <p:txBody>
            <a:bodyPr wrap="none">
              <a:spAutoFit/>
            </a:bodyPr>
            <a:lstStyle/>
            <a:p>
              <a:pPr algn="ctr">
                <a:lnSpc>
                  <a:spcPts val="1800"/>
                </a:lnSpc>
                <a:spcBef>
                  <a:spcPts val="600"/>
                </a:spcBef>
                <a:spcAft>
                  <a:spcPts val="0"/>
                </a:spcAft>
              </a:pPr>
              <a:r>
                <a:rPr lang="zh-TW" altLang="en-US" sz="2000" kern="100" dirty="0">
                  <a:solidFill>
                    <a:srgbClr val="FF0000"/>
                  </a:solidFill>
                  <a:latin typeface="微軟正黑體" panose="020B0604030504040204" pitchFamily="34" charset="-120"/>
                  <a:ea typeface="微軟正黑體" panose="020B0604030504040204" pitchFamily="34" charset="-120"/>
                </a:rPr>
                <a:t>效益</a:t>
              </a:r>
              <a:endParaRPr lang="en-US" altLang="zh-TW" sz="2000" kern="100" dirty="0">
                <a:solidFill>
                  <a:srgbClr val="FF0000"/>
                </a:solidFill>
                <a:latin typeface="微軟正黑體" panose="020B0604030504040204" pitchFamily="34" charset="-120"/>
                <a:ea typeface="微軟正黑體" panose="020B0604030504040204" pitchFamily="34" charset="-120"/>
              </a:endParaRPr>
            </a:p>
            <a:p>
              <a:pPr algn="ctr">
                <a:lnSpc>
                  <a:spcPts val="1800"/>
                </a:lnSpc>
                <a:spcBef>
                  <a:spcPts val="600"/>
                </a:spcBef>
                <a:spcAft>
                  <a:spcPts val="0"/>
                </a:spcAft>
              </a:pPr>
              <a:r>
                <a:rPr lang="zh-TW" altLang="en-US" sz="2000" kern="100" dirty="0">
                  <a:solidFill>
                    <a:srgbClr val="FF0000"/>
                  </a:solidFill>
                  <a:latin typeface="微軟正黑體" panose="020B0604030504040204" pitchFamily="34" charset="-120"/>
                  <a:ea typeface="微軟正黑體" panose="020B0604030504040204" pitchFamily="34" charset="-120"/>
                </a:rPr>
                <a:t>最佳</a:t>
              </a:r>
              <a:endParaRPr lang="zh-TW" altLang="zh-TW" sz="2000" kern="100" dirty="0">
                <a:solidFill>
                  <a:srgbClr val="FF0000"/>
                </a:solidFill>
                <a:latin typeface="微軟正黑體" panose="020B0604030504040204" pitchFamily="34" charset="-120"/>
                <a:ea typeface="微軟正黑體" panose="020B0604030504040204" pitchFamily="34" charset="-120"/>
                <a:cs typeface="標楷體" panose="03000509000000000000" pitchFamily="65" charset="-120"/>
              </a:endParaRPr>
            </a:p>
          </p:txBody>
        </p:sp>
      </p:grpSp>
      <p:sp>
        <p:nvSpPr>
          <p:cNvPr id="70" name="圓角矩形 4">
            <a:extLst>
              <a:ext uri="{FF2B5EF4-FFF2-40B4-BE49-F238E27FC236}">
                <a16:creationId xmlns:a16="http://schemas.microsoft.com/office/drawing/2014/main" id="{83CE4678-FB5F-41AA-A92D-9149B3717E51}"/>
              </a:ext>
            </a:extLst>
          </p:cNvPr>
          <p:cNvSpPr/>
          <p:nvPr/>
        </p:nvSpPr>
        <p:spPr>
          <a:xfrm>
            <a:off x="1325813" y="928078"/>
            <a:ext cx="2880000" cy="489060"/>
          </a:xfrm>
          <a:prstGeom prst="roundRect">
            <a:avLst/>
          </a:prstGeom>
          <a:solidFill>
            <a:schemeClr val="tx2">
              <a:lumMod val="20000"/>
              <a:lumOff val="80000"/>
            </a:schemeClr>
          </a:solidFill>
        </p:spPr>
        <p:txBody>
          <a:bodyPr wrap="square" lIns="36000" tIns="36000" rIns="36000" bIns="36000" rtlCol="0">
            <a:spAutoFit/>
          </a:bodyPr>
          <a:lstStyle/>
          <a:p>
            <a:pPr marL="0" lvl="2" algn="ctr"/>
            <a:r>
              <a:rPr lang="zh-TW" altLang="zh-TW" sz="2400" dirty="0">
                <a:solidFill>
                  <a:schemeClr val="bg1"/>
                </a:solidFill>
                <a:latin typeface="微軟正黑體" panose="020B0604030504040204" pitchFamily="34" charset="-120"/>
                <a:ea typeface="微軟正黑體" panose="020B0604030504040204" pitchFamily="34" charset="-120"/>
              </a:rPr>
              <a:t>未簡化維度</a:t>
            </a:r>
          </a:p>
        </p:txBody>
      </p:sp>
      <p:sp>
        <p:nvSpPr>
          <p:cNvPr id="71" name="圓角矩形 4">
            <a:extLst>
              <a:ext uri="{FF2B5EF4-FFF2-40B4-BE49-F238E27FC236}">
                <a16:creationId xmlns:a16="http://schemas.microsoft.com/office/drawing/2014/main" id="{1E3207BB-8678-4638-8066-0EAE6EC44A65}"/>
              </a:ext>
            </a:extLst>
          </p:cNvPr>
          <p:cNvSpPr/>
          <p:nvPr/>
        </p:nvSpPr>
        <p:spPr>
          <a:xfrm>
            <a:off x="4416179" y="928078"/>
            <a:ext cx="3240000" cy="489060"/>
          </a:xfrm>
          <a:prstGeom prst="roundRect">
            <a:avLst/>
          </a:prstGeom>
          <a:solidFill>
            <a:schemeClr val="tx2"/>
          </a:solidFill>
        </p:spPr>
        <p:txBody>
          <a:bodyPr wrap="square" lIns="36000" tIns="36000" rIns="36000" bIns="36000" rtlCol="0">
            <a:spAutoFit/>
          </a:bodyPr>
          <a:lstStyle/>
          <a:p>
            <a:pPr marL="0" lvl="2" algn="ctr"/>
            <a:r>
              <a:rPr lang="zh-TW" altLang="en-US" sz="2400" dirty="0">
                <a:solidFill>
                  <a:schemeClr val="bg1"/>
                </a:solidFill>
                <a:latin typeface="微軟正黑體" panose="020B0604030504040204" pitchFamily="34" charset="-120"/>
                <a:ea typeface="微軟正黑體" panose="020B0604030504040204" pitchFamily="34" charset="-120"/>
              </a:rPr>
              <a:t>以資訊增益</a:t>
            </a:r>
            <a:r>
              <a:rPr lang="zh-TW" altLang="zh-TW" sz="2400" dirty="0">
                <a:solidFill>
                  <a:schemeClr val="bg1"/>
                </a:solidFill>
                <a:latin typeface="微軟正黑體" panose="020B0604030504040204" pitchFamily="34" charset="-120"/>
                <a:ea typeface="微軟正黑體" panose="020B0604030504040204" pitchFamily="34" charset="-120"/>
              </a:rPr>
              <a:t>簡化維度</a:t>
            </a:r>
          </a:p>
        </p:txBody>
      </p:sp>
      <p:sp>
        <p:nvSpPr>
          <p:cNvPr id="72" name="圓角矩形 4">
            <a:extLst>
              <a:ext uri="{FF2B5EF4-FFF2-40B4-BE49-F238E27FC236}">
                <a16:creationId xmlns:a16="http://schemas.microsoft.com/office/drawing/2014/main" id="{775A6CB2-8EE3-4082-98F9-0240CCB66EBA}"/>
              </a:ext>
            </a:extLst>
          </p:cNvPr>
          <p:cNvSpPr/>
          <p:nvPr/>
        </p:nvSpPr>
        <p:spPr>
          <a:xfrm>
            <a:off x="7866545" y="928078"/>
            <a:ext cx="3420000" cy="489060"/>
          </a:xfrm>
          <a:prstGeom prst="roundRect">
            <a:avLst/>
          </a:prstGeom>
          <a:solidFill>
            <a:schemeClr val="tx2">
              <a:lumMod val="20000"/>
              <a:lumOff val="80000"/>
            </a:schemeClr>
          </a:solidFill>
        </p:spPr>
        <p:txBody>
          <a:bodyPr wrap="square" lIns="36000" tIns="36000" rIns="36000" bIns="36000" rtlCol="0">
            <a:spAutoFit/>
          </a:bodyPr>
          <a:lstStyle/>
          <a:p>
            <a:pPr marL="0" lvl="2" algn="ctr"/>
            <a:r>
              <a:rPr lang="zh-TW" altLang="en-US" sz="2400" dirty="0">
                <a:solidFill>
                  <a:schemeClr val="bg1"/>
                </a:solidFill>
                <a:latin typeface="微軟正黑體" panose="020B0604030504040204" pitchFamily="34" charset="-120"/>
                <a:ea typeface="微軟正黑體" panose="020B0604030504040204" pitchFamily="34" charset="-120"/>
              </a:rPr>
              <a:t>以基因演算法</a:t>
            </a:r>
            <a:r>
              <a:rPr lang="zh-TW" altLang="zh-TW" sz="2400" dirty="0">
                <a:solidFill>
                  <a:schemeClr val="bg1"/>
                </a:solidFill>
                <a:latin typeface="微軟正黑體" panose="020B0604030504040204" pitchFamily="34" charset="-120"/>
                <a:ea typeface="微軟正黑體" panose="020B0604030504040204" pitchFamily="34" charset="-120"/>
              </a:rPr>
              <a:t>簡化維度</a:t>
            </a:r>
          </a:p>
        </p:txBody>
      </p:sp>
    </p:spTree>
    <p:extLst>
      <p:ext uri="{BB962C8B-B14F-4D97-AF65-F5344CB8AC3E}">
        <p14:creationId xmlns:p14="http://schemas.microsoft.com/office/powerpoint/2010/main" val="4748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left)">
                                      <p:cBhvr>
                                        <p:cTn id="15" dur="500"/>
                                        <p:tgtEl>
                                          <p:spTgt spid="48"/>
                                        </p:tgtEl>
                                      </p:cBhvr>
                                    </p:animEffect>
                                  </p:childTnLst>
                                </p:cTn>
                              </p:par>
                            </p:childTnLst>
                          </p:cTn>
                        </p:par>
                        <p:par>
                          <p:cTn id="16" fill="hold">
                            <p:stCondLst>
                              <p:cond delay="1500"/>
                            </p:stCondLst>
                            <p:childTnLst>
                              <p:par>
                                <p:cTn id="17" presetID="13" presetClass="entr" presetSubtype="16"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plus(in)">
                                      <p:cBhvr>
                                        <p:cTn id="19" dur="500"/>
                                        <p:tgtEl>
                                          <p:spTgt spid="49"/>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CCC627D-25C8-4544-9D5E-6BE4EFDC2C31}"/>
              </a:ext>
            </a:extLst>
          </p:cNvPr>
          <p:cNvSpPr>
            <a:spLocks noGrp="1"/>
          </p:cNvSpPr>
          <p:nvPr>
            <p:ph type="sldNum" sz="quarter" idx="12"/>
          </p:nvPr>
        </p:nvSpPr>
        <p:spPr/>
        <p:txBody>
          <a:bodyPr/>
          <a:lstStyle/>
          <a:p>
            <a:fld id="{FB3E9B49-1012-49AA-8081-ABB306612549}" type="slidenum">
              <a:rPr lang="zh-TW" altLang="en-US" smtClean="0"/>
              <a:pPr/>
              <a:t>22</a:t>
            </a:fld>
            <a:endParaRPr lang="zh-TW" altLang="en-US" dirty="0"/>
          </a:p>
        </p:txBody>
      </p:sp>
      <p:sp>
        <p:nvSpPr>
          <p:cNvPr id="6" name="矩形 5">
            <a:extLst>
              <a:ext uri="{FF2B5EF4-FFF2-40B4-BE49-F238E27FC236}">
                <a16:creationId xmlns:a16="http://schemas.microsoft.com/office/drawing/2014/main" id="{F83C1816-16F2-46A1-B938-FACFBBCFC00D}"/>
              </a:ext>
            </a:extLst>
          </p:cNvPr>
          <p:cNvSpPr/>
          <p:nvPr/>
        </p:nvSpPr>
        <p:spPr>
          <a:xfrm>
            <a:off x="-1" y="1"/>
            <a:ext cx="822957" cy="8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Ch1</a:t>
            </a:r>
          </a:p>
          <a:p>
            <a:pPr algn="ctr"/>
            <a:r>
              <a:rPr lang="zh-TW" altLang="en-US" sz="2000" dirty="0">
                <a:solidFill>
                  <a:schemeClr val="bg1"/>
                </a:solidFill>
                <a:latin typeface="微軟正黑體" panose="020B0604030504040204" pitchFamily="34" charset="-120"/>
                <a:ea typeface="微軟正黑體" panose="020B0604030504040204" pitchFamily="34" charset="-120"/>
              </a:rPr>
              <a:t>緒論</a:t>
            </a:r>
          </a:p>
        </p:txBody>
      </p:sp>
      <p:sp>
        <p:nvSpPr>
          <p:cNvPr id="42" name="矩形 41">
            <a:extLst>
              <a:ext uri="{FF2B5EF4-FFF2-40B4-BE49-F238E27FC236}">
                <a16:creationId xmlns:a16="http://schemas.microsoft.com/office/drawing/2014/main" id="{97A64C64-E08A-42A2-9F0A-E15F15DD05F4}"/>
              </a:ext>
            </a:extLst>
          </p:cNvPr>
          <p:cNvSpPr/>
          <p:nvPr/>
        </p:nvSpPr>
        <p:spPr>
          <a:xfrm>
            <a:off x="-1" y="931153"/>
            <a:ext cx="822957" cy="108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Ch2</a:t>
            </a:r>
          </a:p>
          <a:p>
            <a:pPr algn="ctr"/>
            <a:r>
              <a:rPr lang="zh-TW" altLang="en-US" sz="2000" dirty="0">
                <a:solidFill>
                  <a:schemeClr val="bg1"/>
                </a:solidFill>
                <a:latin typeface="微軟正黑體" panose="020B0604030504040204" pitchFamily="34" charset="-120"/>
                <a:ea typeface="微軟正黑體" panose="020B0604030504040204" pitchFamily="34" charset="-120"/>
              </a:rPr>
              <a:t>文獻探討</a:t>
            </a:r>
          </a:p>
        </p:txBody>
      </p:sp>
      <p:sp>
        <p:nvSpPr>
          <p:cNvPr id="43" name="矩形 42">
            <a:extLst>
              <a:ext uri="{FF2B5EF4-FFF2-40B4-BE49-F238E27FC236}">
                <a16:creationId xmlns:a16="http://schemas.microsoft.com/office/drawing/2014/main" id="{50E141D7-F9E3-4DEC-894A-2CB8760CB185}"/>
              </a:ext>
            </a:extLst>
          </p:cNvPr>
          <p:cNvSpPr/>
          <p:nvPr/>
        </p:nvSpPr>
        <p:spPr>
          <a:xfrm>
            <a:off x="-1" y="2114305"/>
            <a:ext cx="822957" cy="108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Ch3</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研究方法</a:t>
            </a:r>
          </a:p>
        </p:txBody>
      </p:sp>
      <p:sp>
        <p:nvSpPr>
          <p:cNvPr id="44" name="矩形 43">
            <a:extLst>
              <a:ext uri="{FF2B5EF4-FFF2-40B4-BE49-F238E27FC236}">
                <a16:creationId xmlns:a16="http://schemas.microsoft.com/office/drawing/2014/main" id="{BFC04A66-A772-4BFD-A7E2-BF950362F7A0}"/>
              </a:ext>
            </a:extLst>
          </p:cNvPr>
          <p:cNvSpPr/>
          <p:nvPr/>
        </p:nvSpPr>
        <p:spPr>
          <a:xfrm>
            <a:off x="-1" y="3297457"/>
            <a:ext cx="822957" cy="17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Ch4</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研究結果與分析</a:t>
            </a:r>
          </a:p>
        </p:txBody>
      </p:sp>
      <p:sp>
        <p:nvSpPr>
          <p:cNvPr id="45" name="矩形 44">
            <a:extLst>
              <a:ext uri="{FF2B5EF4-FFF2-40B4-BE49-F238E27FC236}">
                <a16:creationId xmlns:a16="http://schemas.microsoft.com/office/drawing/2014/main" id="{0F4F96A3-081C-4341-8537-21349E169160}"/>
              </a:ext>
            </a:extLst>
          </p:cNvPr>
          <p:cNvSpPr/>
          <p:nvPr/>
        </p:nvSpPr>
        <p:spPr>
          <a:xfrm>
            <a:off x="0" y="5128607"/>
            <a:ext cx="822957" cy="17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Ch5</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研究結論與建議</a:t>
            </a:r>
          </a:p>
        </p:txBody>
      </p:sp>
      <p:sp>
        <p:nvSpPr>
          <p:cNvPr id="9" name="文字方塊 8">
            <a:extLst>
              <a:ext uri="{FF2B5EF4-FFF2-40B4-BE49-F238E27FC236}">
                <a16:creationId xmlns:a16="http://schemas.microsoft.com/office/drawing/2014/main" id="{9CEADF1D-AA9C-48C9-B106-A7B7379887E8}"/>
              </a:ext>
            </a:extLst>
          </p:cNvPr>
          <p:cNvSpPr txBox="1"/>
          <p:nvPr/>
        </p:nvSpPr>
        <p:spPr>
          <a:xfrm>
            <a:off x="1086787" y="168958"/>
            <a:ext cx="4683818" cy="707886"/>
          </a:xfrm>
          <a:prstGeom prst="rect">
            <a:avLst/>
          </a:prstGeom>
          <a:noFill/>
        </p:spPr>
        <p:txBody>
          <a:bodyPr wrap="square" rtlCol="0">
            <a:spAutoFit/>
          </a:bodyPr>
          <a:lstStyle/>
          <a:p>
            <a:r>
              <a:rPr lang="en-US" altLang="zh-TW"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03 </a:t>
            </a:r>
            <a:r>
              <a:rPr lang="zh-TW" altLang="en-US"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建立預測模型</a:t>
            </a:r>
            <a:r>
              <a:rPr lang="en-US" altLang="zh-TW"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(3)</a:t>
            </a:r>
            <a:endParaRPr lang="zh-TW" altLang="en-US"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endParaRPr>
          </a:p>
        </p:txBody>
      </p:sp>
      <p:sp>
        <p:nvSpPr>
          <p:cNvPr id="15" name="矩形 14">
            <a:extLst>
              <a:ext uri="{FF2B5EF4-FFF2-40B4-BE49-F238E27FC236}">
                <a16:creationId xmlns:a16="http://schemas.microsoft.com/office/drawing/2014/main" id="{710642A6-6B02-4BEA-989B-822A292DFEFB}"/>
              </a:ext>
            </a:extLst>
          </p:cNvPr>
          <p:cNvSpPr/>
          <p:nvPr/>
        </p:nvSpPr>
        <p:spPr>
          <a:xfrm>
            <a:off x="5986589" y="509742"/>
            <a:ext cx="3948243" cy="338554"/>
          </a:xfrm>
          <a:prstGeom prst="rect">
            <a:avLst/>
          </a:prstGeom>
        </p:spPr>
        <p:txBody>
          <a:bodyPr wrap="square">
            <a:spAutoFit/>
          </a:bodyPr>
          <a:lstStyle/>
          <a:p>
            <a:pPr marL="285750" indent="-285750">
              <a:buFont typeface="Wingdings" panose="05000000000000000000" pitchFamily="2" charset="2"/>
              <a:buChar char="n"/>
            </a:pPr>
            <a:r>
              <a:rPr lang="zh-TW" altLang="zh-TW" sz="16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以</a:t>
            </a:r>
            <a:r>
              <a:rPr lang="en-US" altLang="zh-TW" sz="16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Weka</a:t>
            </a:r>
            <a:r>
              <a:rPr lang="zh-TW" altLang="en-US" sz="16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進行特徵選取及建立分類模型</a:t>
            </a:r>
            <a:endParaRPr lang="zh-TW" altLang="en-US" sz="1600"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16" name="矩形 15">
            <a:extLst>
              <a:ext uri="{FF2B5EF4-FFF2-40B4-BE49-F238E27FC236}">
                <a16:creationId xmlns:a16="http://schemas.microsoft.com/office/drawing/2014/main" id="{8AC1BE86-E509-4F0D-85AB-1009E56833CC}"/>
              </a:ext>
            </a:extLst>
          </p:cNvPr>
          <p:cNvSpPr/>
          <p:nvPr/>
        </p:nvSpPr>
        <p:spPr>
          <a:xfrm>
            <a:off x="8949631" y="1360911"/>
            <a:ext cx="1414170" cy="418576"/>
          </a:xfrm>
          <a:prstGeom prst="rect">
            <a:avLst/>
          </a:prstGeom>
        </p:spPr>
        <p:txBody>
          <a:bodyPr wrap="none">
            <a:spAutoFit/>
          </a:bodyPr>
          <a:lstStyle/>
          <a:p>
            <a:pPr algn="ctr">
              <a:lnSpc>
                <a:spcPct val="115000"/>
              </a:lnSpc>
              <a:spcBef>
                <a:spcPts val="600"/>
              </a:spcBef>
              <a:spcAft>
                <a:spcPts val="0"/>
              </a:spcAft>
            </a:pPr>
            <a:r>
              <a:rPr lang="en-US" altLang="zh-TW" sz="2000" kern="100" dirty="0">
                <a:solidFill>
                  <a:schemeClr val="accent1">
                    <a:lumMod val="50000"/>
                  </a:schemeClr>
                </a:solidFill>
                <a:latin typeface="新細明體" panose="02020500000000000000" pitchFamily="18" charset="-120"/>
                <a:ea typeface="新細明體" panose="02020500000000000000" pitchFamily="18" charset="-120"/>
              </a:rPr>
              <a:t>(</a:t>
            </a:r>
            <a:r>
              <a:rPr lang="en-US" altLang="zh-TW" sz="2000" kern="100" dirty="0">
                <a:solidFill>
                  <a:schemeClr val="accent1">
                    <a:lumMod val="50000"/>
                  </a:schemeClr>
                </a:solidFill>
                <a:latin typeface="微軟正黑體" panose="020B0604030504040204" pitchFamily="34" charset="-120"/>
                <a:ea typeface="微軟正黑體" panose="020B0604030504040204" pitchFamily="34" charset="-120"/>
              </a:rPr>
              <a:t>10</a:t>
            </a:r>
            <a:r>
              <a:rPr lang="zh-TW" altLang="en-US" sz="2000" kern="100" dirty="0">
                <a:solidFill>
                  <a:schemeClr val="accent1">
                    <a:lumMod val="50000"/>
                  </a:schemeClr>
                </a:solidFill>
                <a:latin typeface="微軟正黑體" panose="020B0604030504040204" pitchFamily="34" charset="-120"/>
                <a:ea typeface="微軟正黑體" panose="020B0604030504040204" pitchFamily="34" charset="-120"/>
              </a:rPr>
              <a:t>個維度</a:t>
            </a:r>
            <a:r>
              <a:rPr lang="en-US" altLang="zh-TW" sz="2000" kern="100"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zh-TW" sz="2000" kern="1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endParaRPr>
          </a:p>
        </p:txBody>
      </p:sp>
      <p:sp>
        <p:nvSpPr>
          <p:cNvPr id="70" name="圓角矩形 4">
            <a:extLst>
              <a:ext uri="{FF2B5EF4-FFF2-40B4-BE49-F238E27FC236}">
                <a16:creationId xmlns:a16="http://schemas.microsoft.com/office/drawing/2014/main" id="{83CE4678-FB5F-41AA-A92D-9149B3717E51}"/>
              </a:ext>
            </a:extLst>
          </p:cNvPr>
          <p:cNvSpPr/>
          <p:nvPr/>
        </p:nvSpPr>
        <p:spPr>
          <a:xfrm>
            <a:off x="1325813" y="928078"/>
            <a:ext cx="2880000" cy="489060"/>
          </a:xfrm>
          <a:prstGeom prst="roundRect">
            <a:avLst/>
          </a:prstGeom>
          <a:solidFill>
            <a:schemeClr val="tx2">
              <a:lumMod val="20000"/>
              <a:lumOff val="80000"/>
            </a:schemeClr>
          </a:solidFill>
        </p:spPr>
        <p:txBody>
          <a:bodyPr wrap="square" lIns="36000" tIns="36000" rIns="36000" bIns="36000" rtlCol="0">
            <a:spAutoFit/>
          </a:bodyPr>
          <a:lstStyle/>
          <a:p>
            <a:pPr marL="0" lvl="2" algn="ctr"/>
            <a:r>
              <a:rPr lang="zh-TW" altLang="zh-TW" sz="2400" dirty="0">
                <a:solidFill>
                  <a:schemeClr val="bg1"/>
                </a:solidFill>
                <a:latin typeface="微軟正黑體" panose="020B0604030504040204" pitchFamily="34" charset="-120"/>
                <a:ea typeface="微軟正黑體" panose="020B0604030504040204" pitchFamily="34" charset="-120"/>
              </a:rPr>
              <a:t>未簡化維度</a:t>
            </a:r>
          </a:p>
        </p:txBody>
      </p:sp>
      <p:sp>
        <p:nvSpPr>
          <p:cNvPr id="71" name="圓角矩形 4">
            <a:extLst>
              <a:ext uri="{FF2B5EF4-FFF2-40B4-BE49-F238E27FC236}">
                <a16:creationId xmlns:a16="http://schemas.microsoft.com/office/drawing/2014/main" id="{1E3207BB-8678-4638-8066-0EAE6EC44A65}"/>
              </a:ext>
            </a:extLst>
          </p:cNvPr>
          <p:cNvSpPr/>
          <p:nvPr/>
        </p:nvSpPr>
        <p:spPr>
          <a:xfrm>
            <a:off x="4416179" y="928078"/>
            <a:ext cx="3240000" cy="489060"/>
          </a:xfrm>
          <a:prstGeom prst="roundRect">
            <a:avLst/>
          </a:prstGeom>
          <a:solidFill>
            <a:schemeClr val="tx2">
              <a:lumMod val="20000"/>
              <a:lumOff val="80000"/>
            </a:schemeClr>
          </a:solidFill>
        </p:spPr>
        <p:txBody>
          <a:bodyPr wrap="square" lIns="36000" tIns="36000" rIns="36000" bIns="36000" rtlCol="0">
            <a:spAutoFit/>
          </a:bodyPr>
          <a:lstStyle/>
          <a:p>
            <a:pPr marL="0" lvl="2" algn="ctr"/>
            <a:r>
              <a:rPr lang="zh-TW" altLang="en-US" sz="2400" dirty="0">
                <a:solidFill>
                  <a:schemeClr val="bg1"/>
                </a:solidFill>
                <a:latin typeface="微軟正黑體" panose="020B0604030504040204" pitchFamily="34" charset="-120"/>
                <a:ea typeface="微軟正黑體" panose="020B0604030504040204" pitchFamily="34" charset="-120"/>
              </a:rPr>
              <a:t>以資訊增益</a:t>
            </a:r>
            <a:r>
              <a:rPr lang="zh-TW" altLang="zh-TW" sz="2400" dirty="0">
                <a:solidFill>
                  <a:schemeClr val="bg1"/>
                </a:solidFill>
                <a:latin typeface="微軟正黑體" panose="020B0604030504040204" pitchFamily="34" charset="-120"/>
                <a:ea typeface="微軟正黑體" panose="020B0604030504040204" pitchFamily="34" charset="-120"/>
              </a:rPr>
              <a:t>簡化維度</a:t>
            </a:r>
          </a:p>
        </p:txBody>
      </p:sp>
      <p:sp>
        <p:nvSpPr>
          <p:cNvPr id="72" name="圓角矩形 4">
            <a:extLst>
              <a:ext uri="{FF2B5EF4-FFF2-40B4-BE49-F238E27FC236}">
                <a16:creationId xmlns:a16="http://schemas.microsoft.com/office/drawing/2014/main" id="{775A6CB2-8EE3-4082-98F9-0240CCB66EBA}"/>
              </a:ext>
            </a:extLst>
          </p:cNvPr>
          <p:cNvSpPr/>
          <p:nvPr/>
        </p:nvSpPr>
        <p:spPr>
          <a:xfrm>
            <a:off x="7866545" y="928078"/>
            <a:ext cx="3420000" cy="489060"/>
          </a:xfrm>
          <a:prstGeom prst="roundRect">
            <a:avLst/>
          </a:prstGeom>
          <a:solidFill>
            <a:schemeClr val="tx2"/>
          </a:solidFill>
        </p:spPr>
        <p:txBody>
          <a:bodyPr wrap="square" lIns="36000" tIns="36000" rIns="36000" bIns="36000" rtlCol="0">
            <a:spAutoFit/>
          </a:bodyPr>
          <a:lstStyle/>
          <a:p>
            <a:pPr marL="0" lvl="2" algn="ctr"/>
            <a:r>
              <a:rPr lang="zh-TW" altLang="en-US" sz="2400" dirty="0">
                <a:solidFill>
                  <a:schemeClr val="bg1"/>
                </a:solidFill>
                <a:latin typeface="微軟正黑體" panose="020B0604030504040204" pitchFamily="34" charset="-120"/>
                <a:ea typeface="微軟正黑體" panose="020B0604030504040204" pitchFamily="34" charset="-120"/>
              </a:rPr>
              <a:t>以基因演算法</a:t>
            </a:r>
            <a:r>
              <a:rPr lang="zh-TW" altLang="zh-TW" sz="2400" dirty="0">
                <a:solidFill>
                  <a:schemeClr val="bg1"/>
                </a:solidFill>
                <a:latin typeface="微軟正黑體" panose="020B0604030504040204" pitchFamily="34" charset="-120"/>
                <a:ea typeface="微軟正黑體" panose="020B0604030504040204" pitchFamily="34" charset="-120"/>
              </a:rPr>
              <a:t>簡化維度</a:t>
            </a:r>
          </a:p>
        </p:txBody>
      </p:sp>
      <p:graphicFrame>
        <p:nvGraphicFramePr>
          <p:cNvPr id="37" name="表格 36">
            <a:extLst>
              <a:ext uri="{FF2B5EF4-FFF2-40B4-BE49-F238E27FC236}">
                <a16:creationId xmlns:a16="http://schemas.microsoft.com/office/drawing/2014/main" id="{053907D5-E72A-48E1-827F-8B71013C2A19}"/>
              </a:ext>
            </a:extLst>
          </p:cNvPr>
          <p:cNvGraphicFramePr>
            <a:graphicFrameLocks noGrp="1"/>
          </p:cNvGraphicFramePr>
          <p:nvPr>
            <p:extLst/>
          </p:nvPr>
        </p:nvGraphicFramePr>
        <p:xfrm>
          <a:off x="1086787" y="1781239"/>
          <a:ext cx="4032000" cy="2826131"/>
        </p:xfrm>
        <a:graphic>
          <a:graphicData uri="http://schemas.openxmlformats.org/drawingml/2006/table">
            <a:tbl>
              <a:tblPr firstRow="1" firstCol="1" bandRow="1">
                <a:tableStyleId>{2D5ABB26-0587-4C30-8999-92F81FD0307C}</a:tableStyleId>
              </a:tblPr>
              <a:tblGrid>
                <a:gridCol w="864000">
                  <a:extLst>
                    <a:ext uri="{9D8B030D-6E8A-4147-A177-3AD203B41FA5}">
                      <a16:colId xmlns:a16="http://schemas.microsoft.com/office/drawing/2014/main" val="20000"/>
                    </a:ext>
                  </a:extLst>
                </a:gridCol>
                <a:gridCol w="208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tblGrid>
              <a:tr h="219710">
                <a:tc>
                  <a:txBody>
                    <a:bodyPr/>
                    <a:lstStyle/>
                    <a:p>
                      <a:pPr algn="ctr">
                        <a:lnSpc>
                          <a:spcPct val="115000"/>
                        </a:lnSpc>
                        <a:spcBef>
                          <a:spcPts val="600"/>
                        </a:spcBef>
                        <a:spcAft>
                          <a:spcPts val="0"/>
                        </a:spcAft>
                      </a:pPr>
                      <a:r>
                        <a:rPr lang="zh-TW" sz="1600" kern="100" dirty="0">
                          <a:solidFill>
                            <a:schemeClr val="tx2"/>
                          </a:solidFill>
                          <a:effectLst/>
                          <a:latin typeface="微軟正黑體" panose="020B0604030504040204" pitchFamily="34" charset="-120"/>
                          <a:ea typeface="微軟正黑體" panose="020B0604030504040204" pitchFamily="34" charset="-120"/>
                        </a:rPr>
                        <a:t>維度編號</a:t>
                      </a:r>
                      <a:endParaRPr lang="zh-TW" sz="1600" kern="100" dirty="0">
                        <a:solidFill>
                          <a:schemeClr val="tx2"/>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17780" marR="177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algn="ctr">
                        <a:lnSpc>
                          <a:spcPct val="115000"/>
                        </a:lnSpc>
                        <a:spcBef>
                          <a:spcPts val="600"/>
                        </a:spcBef>
                        <a:spcAft>
                          <a:spcPts val="0"/>
                        </a:spcAft>
                      </a:pPr>
                      <a:r>
                        <a:rPr lang="zh-TW" sz="1600" kern="100" dirty="0">
                          <a:solidFill>
                            <a:schemeClr val="tx2"/>
                          </a:solidFill>
                          <a:effectLst/>
                          <a:latin typeface="微軟正黑體" panose="020B0604030504040204" pitchFamily="34" charset="-120"/>
                          <a:ea typeface="微軟正黑體" panose="020B0604030504040204" pitchFamily="34" charset="-120"/>
                        </a:rPr>
                        <a:t>維度名稱</a:t>
                      </a:r>
                      <a:endParaRPr lang="zh-TW" sz="1600" kern="100" dirty="0">
                        <a:solidFill>
                          <a:schemeClr val="tx2"/>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17780" marR="177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algn="ctr">
                        <a:lnSpc>
                          <a:spcPct val="115000"/>
                        </a:lnSpc>
                        <a:spcBef>
                          <a:spcPts val="600"/>
                        </a:spcBef>
                        <a:spcAft>
                          <a:spcPts val="0"/>
                        </a:spcAft>
                      </a:pPr>
                      <a:r>
                        <a:rPr lang="zh-TW" sz="1600" kern="100" dirty="0">
                          <a:solidFill>
                            <a:schemeClr val="tx2"/>
                          </a:solidFill>
                          <a:effectLst/>
                          <a:latin typeface="微軟正黑體" panose="020B0604030504040204" pitchFamily="34" charset="-120"/>
                          <a:ea typeface="微軟正黑體" panose="020B0604030504040204" pitchFamily="34" charset="-120"/>
                        </a:rPr>
                        <a:t>參數解讀力</a:t>
                      </a:r>
                      <a:endParaRPr lang="zh-TW" sz="1600" kern="100" dirty="0">
                        <a:solidFill>
                          <a:schemeClr val="tx2"/>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17780" marR="177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extLst>
                  <a:ext uri="{0D108BD9-81ED-4DB2-BD59-A6C34878D82A}">
                    <a16:rowId xmlns:a16="http://schemas.microsoft.com/office/drawing/2014/main" val="10000"/>
                  </a:ext>
                </a:extLst>
              </a:tr>
              <a:tr h="219710">
                <a:tc>
                  <a:txBody>
                    <a:bodyPr/>
                    <a:lstStyle/>
                    <a:p>
                      <a:pPr marL="0" algn="ctr" defTabSz="914400" rtl="0" eaLnBrk="1" latinLnBrk="0" hangingPunct="1">
                        <a:lnSpc>
                          <a:spcPct val="115000"/>
                        </a:lnSpc>
                        <a:spcBef>
                          <a:spcPts val="600"/>
                        </a:spcBef>
                        <a:spcAft>
                          <a:spcPts val="0"/>
                        </a:spcAft>
                      </a:pPr>
                      <a:r>
                        <a:rPr lang="en-US" sz="1600" kern="100" dirty="0">
                          <a:solidFill>
                            <a:schemeClr val="tx2"/>
                          </a:solidFill>
                          <a:effectLst/>
                          <a:latin typeface="微軟正黑體" panose="020B0604030504040204" pitchFamily="34" charset="-120"/>
                          <a:ea typeface="微軟正黑體" panose="020B0604030504040204" pitchFamily="34" charset="-120"/>
                          <a:cs typeface="+mn-cs"/>
                        </a:rPr>
                        <a:t>2</a:t>
                      </a:r>
                      <a:endParaRPr lang="zh-TW" altLang="en-US" sz="1600" kern="100" dirty="0">
                        <a:solidFill>
                          <a:schemeClr val="tx2"/>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600" kern="100">
                          <a:solidFill>
                            <a:schemeClr val="tx2"/>
                          </a:solidFill>
                          <a:effectLst/>
                          <a:latin typeface="微軟正黑體" panose="020B0604030504040204" pitchFamily="34" charset="-120"/>
                          <a:ea typeface="微軟正黑體" panose="020B0604030504040204" pitchFamily="34" charset="-120"/>
                          <a:cs typeface="+mn-cs"/>
                        </a:rPr>
                        <a:t>分期註記</a:t>
                      </a:r>
                    </a:p>
                  </a:txBody>
                  <a:tcPr marL="17780" marR="177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600" kern="100" dirty="0">
                          <a:solidFill>
                            <a:schemeClr val="tx2"/>
                          </a:solidFill>
                          <a:effectLst/>
                          <a:latin typeface="微軟正黑體" panose="020B0604030504040204" pitchFamily="34" charset="-120"/>
                          <a:ea typeface="微軟正黑體" panose="020B0604030504040204" pitchFamily="34" charset="-120"/>
                          <a:cs typeface="+mn-cs"/>
                        </a:rPr>
                        <a:t>100%</a:t>
                      </a:r>
                      <a:endParaRPr lang="zh-TW" altLang="en-US" sz="1600" kern="100" dirty="0">
                        <a:solidFill>
                          <a:schemeClr val="tx2"/>
                        </a:solidFill>
                        <a:effectLst/>
                        <a:latin typeface="微軟正黑體" panose="020B0604030504040204" pitchFamily="34" charset="-120"/>
                        <a:ea typeface="微軟正黑體" panose="020B0604030504040204" pitchFamily="34" charset="-120"/>
                        <a:cs typeface="+mn-cs"/>
                      </a:endParaRPr>
                    </a:p>
                  </a:txBody>
                  <a:tcPr marL="17780" marR="177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0002"/>
                  </a:ext>
                </a:extLst>
              </a:tr>
              <a:tr h="219710">
                <a:tc>
                  <a:txBody>
                    <a:bodyPr/>
                    <a:lstStyle/>
                    <a:p>
                      <a:pPr marL="0" algn="ctr" defTabSz="914400" rtl="0" eaLnBrk="1" latinLnBrk="0" hangingPunct="1">
                        <a:lnSpc>
                          <a:spcPct val="115000"/>
                        </a:lnSpc>
                        <a:spcBef>
                          <a:spcPts val="600"/>
                        </a:spcBef>
                        <a:spcAft>
                          <a:spcPts val="0"/>
                        </a:spcAft>
                      </a:pPr>
                      <a:r>
                        <a:rPr lang="en-US" sz="1600" kern="100" dirty="0">
                          <a:solidFill>
                            <a:schemeClr val="tx2"/>
                          </a:solidFill>
                          <a:effectLst/>
                          <a:latin typeface="微軟正黑體" panose="020B0604030504040204" pitchFamily="34" charset="-120"/>
                          <a:ea typeface="微軟正黑體" panose="020B0604030504040204" pitchFamily="34" charset="-120"/>
                          <a:cs typeface="+mn-cs"/>
                        </a:rPr>
                        <a:t>3</a:t>
                      </a:r>
                      <a:endParaRPr lang="zh-TW" altLang="en-US" sz="1600" kern="100" dirty="0">
                        <a:solidFill>
                          <a:schemeClr val="tx2"/>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600" kern="100" dirty="0">
                          <a:solidFill>
                            <a:schemeClr val="tx2"/>
                          </a:solidFill>
                          <a:effectLst/>
                          <a:latin typeface="微軟正黑體" panose="020B0604030504040204" pitchFamily="34" charset="-120"/>
                          <a:ea typeface="微軟正黑體" panose="020B0604030504040204" pitchFamily="34" charset="-120"/>
                          <a:cs typeface="+mn-cs"/>
                        </a:rPr>
                        <a:t>前一年度欠費催繳記錄</a:t>
                      </a:r>
                    </a:p>
                  </a:txBody>
                  <a:tcPr marL="17780" marR="177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600" kern="100">
                          <a:solidFill>
                            <a:schemeClr val="tx2"/>
                          </a:solidFill>
                          <a:effectLst/>
                          <a:latin typeface="微軟正黑體" panose="020B0604030504040204" pitchFamily="34" charset="-120"/>
                          <a:ea typeface="微軟正黑體" panose="020B0604030504040204" pitchFamily="34" charset="-120"/>
                          <a:cs typeface="+mn-cs"/>
                        </a:rPr>
                        <a:t>100%</a:t>
                      </a:r>
                      <a:endParaRPr lang="zh-TW" altLang="en-US" sz="1600" kern="100">
                        <a:solidFill>
                          <a:schemeClr val="tx2"/>
                        </a:solidFill>
                        <a:effectLst/>
                        <a:latin typeface="微軟正黑體" panose="020B0604030504040204" pitchFamily="34" charset="-120"/>
                        <a:ea typeface="微軟正黑體" panose="020B0604030504040204" pitchFamily="34" charset="-120"/>
                        <a:cs typeface="+mn-cs"/>
                      </a:endParaRPr>
                    </a:p>
                  </a:txBody>
                  <a:tcPr marL="17780" marR="177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0003"/>
                  </a:ext>
                </a:extLst>
              </a:tr>
              <a:tr h="219710">
                <a:tc>
                  <a:txBody>
                    <a:bodyPr/>
                    <a:lstStyle/>
                    <a:p>
                      <a:pPr marL="0" algn="ctr" defTabSz="914400" rtl="0" eaLnBrk="1" latinLnBrk="0" hangingPunct="1">
                        <a:lnSpc>
                          <a:spcPct val="115000"/>
                        </a:lnSpc>
                        <a:spcBef>
                          <a:spcPts val="600"/>
                        </a:spcBef>
                        <a:spcAft>
                          <a:spcPts val="0"/>
                        </a:spcAft>
                      </a:pPr>
                      <a:r>
                        <a:rPr lang="en-US" sz="1600" kern="100">
                          <a:solidFill>
                            <a:schemeClr val="tx2"/>
                          </a:solidFill>
                          <a:effectLst/>
                          <a:latin typeface="微軟正黑體" panose="020B0604030504040204" pitchFamily="34" charset="-120"/>
                          <a:ea typeface="微軟正黑體" panose="020B0604030504040204" pitchFamily="34" charset="-120"/>
                          <a:cs typeface="+mn-cs"/>
                        </a:rPr>
                        <a:t>4</a:t>
                      </a:r>
                      <a:endParaRPr lang="zh-TW" altLang="en-US" sz="1600" kern="100">
                        <a:solidFill>
                          <a:schemeClr val="tx2"/>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600" kern="100" dirty="0">
                          <a:solidFill>
                            <a:schemeClr val="tx2"/>
                          </a:solidFill>
                          <a:effectLst/>
                          <a:latin typeface="微軟正黑體" panose="020B0604030504040204" pitchFamily="34" charset="-120"/>
                          <a:ea typeface="微軟正黑體" panose="020B0604030504040204" pitchFamily="34" charset="-120"/>
                          <a:cs typeface="+mn-cs"/>
                        </a:rPr>
                        <a:t>大業別</a:t>
                      </a:r>
                    </a:p>
                  </a:txBody>
                  <a:tcPr marL="17780" marR="177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600" kern="100">
                          <a:solidFill>
                            <a:schemeClr val="tx2"/>
                          </a:solidFill>
                          <a:effectLst/>
                          <a:latin typeface="微軟正黑體" panose="020B0604030504040204" pitchFamily="34" charset="-120"/>
                          <a:ea typeface="微軟正黑體" panose="020B0604030504040204" pitchFamily="34" charset="-120"/>
                          <a:cs typeface="+mn-cs"/>
                        </a:rPr>
                        <a:t>10%</a:t>
                      </a:r>
                      <a:endParaRPr lang="zh-TW" altLang="en-US" sz="1600" kern="100">
                        <a:solidFill>
                          <a:schemeClr val="tx2"/>
                        </a:solidFill>
                        <a:effectLst/>
                        <a:latin typeface="微軟正黑體" panose="020B0604030504040204" pitchFamily="34" charset="-120"/>
                        <a:ea typeface="微軟正黑體" panose="020B0604030504040204" pitchFamily="34" charset="-120"/>
                        <a:cs typeface="+mn-cs"/>
                      </a:endParaRPr>
                    </a:p>
                  </a:txBody>
                  <a:tcPr marL="17780" marR="177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241155400"/>
                  </a:ext>
                </a:extLst>
              </a:tr>
              <a:tr h="219710">
                <a:tc>
                  <a:txBody>
                    <a:bodyPr/>
                    <a:lstStyle/>
                    <a:p>
                      <a:pPr marL="0" algn="ctr" defTabSz="914400" rtl="0" eaLnBrk="1" latinLnBrk="0" hangingPunct="1">
                        <a:lnSpc>
                          <a:spcPct val="115000"/>
                        </a:lnSpc>
                        <a:spcBef>
                          <a:spcPts val="600"/>
                        </a:spcBef>
                        <a:spcAft>
                          <a:spcPts val="0"/>
                        </a:spcAft>
                      </a:pPr>
                      <a:r>
                        <a:rPr lang="en-US" sz="1600" kern="100" dirty="0">
                          <a:solidFill>
                            <a:schemeClr val="tx2"/>
                          </a:solidFill>
                          <a:effectLst/>
                          <a:latin typeface="微軟正黑體" panose="020B0604030504040204" pitchFamily="34" charset="-120"/>
                          <a:ea typeface="微軟正黑體" panose="020B0604030504040204" pitchFamily="34" charset="-120"/>
                          <a:cs typeface="+mn-cs"/>
                        </a:rPr>
                        <a:t>6</a:t>
                      </a:r>
                      <a:endParaRPr lang="zh-TW" altLang="en-US" sz="1600" kern="100" dirty="0">
                        <a:solidFill>
                          <a:schemeClr val="tx2"/>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600" kern="100" dirty="0">
                          <a:solidFill>
                            <a:schemeClr val="tx2"/>
                          </a:solidFill>
                          <a:effectLst/>
                          <a:latin typeface="微軟正黑體" panose="020B0604030504040204" pitchFamily="34" charset="-120"/>
                          <a:ea typeface="微軟正黑體" panose="020B0604030504040204" pitchFamily="34" charset="-120"/>
                          <a:cs typeface="+mn-cs"/>
                        </a:rPr>
                        <a:t>單位狀態</a:t>
                      </a:r>
                    </a:p>
                  </a:txBody>
                  <a:tcPr marL="17780" marR="177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600" kern="100" dirty="0">
                          <a:solidFill>
                            <a:schemeClr val="tx2"/>
                          </a:solidFill>
                          <a:effectLst/>
                          <a:latin typeface="微軟正黑體" panose="020B0604030504040204" pitchFamily="34" charset="-120"/>
                          <a:ea typeface="微軟正黑體" panose="020B0604030504040204" pitchFamily="34" charset="-120"/>
                          <a:cs typeface="+mn-cs"/>
                        </a:rPr>
                        <a:t>20%</a:t>
                      </a:r>
                      <a:endParaRPr lang="zh-TW" altLang="en-US" sz="1600" kern="100" dirty="0">
                        <a:solidFill>
                          <a:schemeClr val="tx2"/>
                        </a:solidFill>
                        <a:effectLst/>
                        <a:latin typeface="微軟正黑體" panose="020B0604030504040204" pitchFamily="34" charset="-120"/>
                        <a:ea typeface="微軟正黑體" panose="020B0604030504040204" pitchFamily="34" charset="-120"/>
                        <a:cs typeface="+mn-cs"/>
                      </a:endParaRPr>
                    </a:p>
                  </a:txBody>
                  <a:tcPr marL="17780" marR="177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0004"/>
                  </a:ext>
                </a:extLst>
              </a:tr>
              <a:tr h="219710">
                <a:tc>
                  <a:txBody>
                    <a:bodyPr/>
                    <a:lstStyle/>
                    <a:p>
                      <a:pPr marL="0" algn="ctr" defTabSz="914400" rtl="0" eaLnBrk="1" latinLnBrk="0" hangingPunct="1">
                        <a:lnSpc>
                          <a:spcPct val="115000"/>
                        </a:lnSpc>
                        <a:spcBef>
                          <a:spcPts val="600"/>
                        </a:spcBef>
                        <a:spcAft>
                          <a:spcPts val="0"/>
                        </a:spcAft>
                      </a:pPr>
                      <a:r>
                        <a:rPr lang="en-US" sz="1600" kern="100">
                          <a:solidFill>
                            <a:schemeClr val="tx2"/>
                          </a:solidFill>
                          <a:effectLst/>
                          <a:latin typeface="微軟正黑體" panose="020B0604030504040204" pitchFamily="34" charset="-120"/>
                          <a:ea typeface="微軟正黑體" panose="020B0604030504040204" pitchFamily="34" charset="-120"/>
                          <a:cs typeface="+mn-cs"/>
                        </a:rPr>
                        <a:t>11</a:t>
                      </a:r>
                      <a:endParaRPr lang="zh-TW" altLang="en-US" sz="1600" kern="100">
                        <a:solidFill>
                          <a:schemeClr val="tx2"/>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600" kern="100" dirty="0">
                          <a:solidFill>
                            <a:schemeClr val="tx2"/>
                          </a:solidFill>
                          <a:effectLst/>
                          <a:latin typeface="微軟正黑體" panose="020B0604030504040204" pitchFamily="34" charset="-120"/>
                          <a:ea typeface="微軟正黑體" panose="020B0604030504040204" pitchFamily="34" charset="-120"/>
                          <a:cs typeface="+mn-cs"/>
                        </a:rPr>
                        <a:t>雇主身分別</a:t>
                      </a:r>
                    </a:p>
                  </a:txBody>
                  <a:tcPr marL="17780" marR="177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600" kern="100">
                          <a:solidFill>
                            <a:schemeClr val="tx2"/>
                          </a:solidFill>
                          <a:effectLst/>
                          <a:latin typeface="微軟正黑體" panose="020B0604030504040204" pitchFamily="34" charset="-120"/>
                          <a:ea typeface="微軟正黑體" panose="020B0604030504040204" pitchFamily="34" charset="-120"/>
                          <a:cs typeface="+mn-cs"/>
                        </a:rPr>
                        <a:t>90%</a:t>
                      </a:r>
                      <a:endParaRPr lang="zh-TW" altLang="en-US" sz="1600" kern="100">
                        <a:solidFill>
                          <a:schemeClr val="tx2"/>
                        </a:solidFill>
                        <a:effectLst/>
                        <a:latin typeface="微軟正黑體" panose="020B0604030504040204" pitchFamily="34" charset="-120"/>
                        <a:ea typeface="微軟正黑體" panose="020B0604030504040204" pitchFamily="34" charset="-120"/>
                        <a:cs typeface="+mn-cs"/>
                      </a:endParaRPr>
                    </a:p>
                  </a:txBody>
                  <a:tcPr marL="17780" marR="177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0005"/>
                  </a:ext>
                </a:extLst>
              </a:tr>
              <a:tr h="219710">
                <a:tc>
                  <a:txBody>
                    <a:bodyPr/>
                    <a:lstStyle/>
                    <a:p>
                      <a:pPr marL="0" algn="ctr" defTabSz="914400" rtl="0" eaLnBrk="1" latinLnBrk="0" hangingPunct="1">
                        <a:lnSpc>
                          <a:spcPct val="115000"/>
                        </a:lnSpc>
                        <a:spcBef>
                          <a:spcPts val="600"/>
                        </a:spcBef>
                        <a:spcAft>
                          <a:spcPts val="0"/>
                        </a:spcAft>
                      </a:pPr>
                      <a:r>
                        <a:rPr lang="en-US" sz="1600" kern="100">
                          <a:solidFill>
                            <a:schemeClr val="tx2"/>
                          </a:solidFill>
                          <a:effectLst/>
                          <a:latin typeface="微軟正黑體" panose="020B0604030504040204" pitchFamily="34" charset="-120"/>
                          <a:ea typeface="微軟正黑體" panose="020B0604030504040204" pitchFamily="34" charset="-120"/>
                          <a:cs typeface="+mn-cs"/>
                        </a:rPr>
                        <a:t>14</a:t>
                      </a:r>
                      <a:endParaRPr lang="zh-TW" altLang="en-US" sz="1600" kern="100">
                        <a:solidFill>
                          <a:schemeClr val="tx2"/>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600" kern="100" dirty="0">
                          <a:solidFill>
                            <a:schemeClr val="tx2"/>
                          </a:solidFill>
                          <a:effectLst/>
                          <a:latin typeface="微軟正黑體" panose="020B0604030504040204" pitchFamily="34" charset="-120"/>
                          <a:ea typeface="微軟正黑體" panose="020B0604030504040204" pitchFamily="34" charset="-120"/>
                          <a:cs typeface="+mn-cs"/>
                        </a:rPr>
                        <a:t>發出總所得</a:t>
                      </a:r>
                    </a:p>
                  </a:txBody>
                  <a:tcPr marL="17780" marR="177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600" kern="100">
                          <a:solidFill>
                            <a:schemeClr val="tx2"/>
                          </a:solidFill>
                          <a:effectLst/>
                          <a:latin typeface="微軟正黑體" panose="020B0604030504040204" pitchFamily="34" charset="-120"/>
                          <a:ea typeface="微軟正黑體" panose="020B0604030504040204" pitchFamily="34" charset="-120"/>
                          <a:cs typeface="+mn-cs"/>
                        </a:rPr>
                        <a:t>40%</a:t>
                      </a:r>
                      <a:endParaRPr lang="zh-TW" altLang="en-US" sz="1600" kern="100">
                        <a:solidFill>
                          <a:schemeClr val="tx2"/>
                        </a:solidFill>
                        <a:effectLst/>
                        <a:latin typeface="微軟正黑體" panose="020B0604030504040204" pitchFamily="34" charset="-120"/>
                        <a:ea typeface="微軟正黑體" panose="020B0604030504040204" pitchFamily="34" charset="-120"/>
                        <a:cs typeface="+mn-cs"/>
                      </a:endParaRPr>
                    </a:p>
                  </a:txBody>
                  <a:tcPr marL="17780" marR="177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0007"/>
                  </a:ext>
                </a:extLst>
              </a:tr>
              <a:tr h="219710">
                <a:tc>
                  <a:txBody>
                    <a:bodyPr/>
                    <a:lstStyle/>
                    <a:p>
                      <a:pPr marL="0" algn="ctr" defTabSz="914400" rtl="0" eaLnBrk="1" latinLnBrk="0" hangingPunct="1">
                        <a:lnSpc>
                          <a:spcPct val="115000"/>
                        </a:lnSpc>
                        <a:spcBef>
                          <a:spcPts val="600"/>
                        </a:spcBef>
                        <a:spcAft>
                          <a:spcPts val="0"/>
                        </a:spcAft>
                      </a:pPr>
                      <a:r>
                        <a:rPr lang="en-US" sz="1600" kern="100">
                          <a:solidFill>
                            <a:schemeClr val="tx2"/>
                          </a:solidFill>
                          <a:effectLst/>
                          <a:latin typeface="微軟正黑體" panose="020B0604030504040204" pitchFamily="34" charset="-120"/>
                          <a:ea typeface="微軟正黑體" panose="020B0604030504040204" pitchFamily="34" charset="-120"/>
                          <a:cs typeface="+mn-cs"/>
                        </a:rPr>
                        <a:t>15</a:t>
                      </a:r>
                      <a:endParaRPr lang="zh-TW" altLang="en-US" sz="1600" kern="100">
                        <a:solidFill>
                          <a:schemeClr val="tx2"/>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600" kern="100" dirty="0">
                          <a:solidFill>
                            <a:schemeClr val="tx2"/>
                          </a:solidFill>
                          <a:effectLst/>
                          <a:latin typeface="微軟正黑體" panose="020B0604030504040204" pitchFamily="34" charset="-120"/>
                          <a:ea typeface="微軟正黑體" panose="020B0604030504040204" pitchFamily="34" charset="-120"/>
                          <a:cs typeface="+mn-cs"/>
                        </a:rPr>
                        <a:t>前一年度欠費筆數</a:t>
                      </a:r>
                    </a:p>
                  </a:txBody>
                  <a:tcPr marL="17780" marR="177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600" kern="100">
                          <a:solidFill>
                            <a:schemeClr val="tx2"/>
                          </a:solidFill>
                          <a:effectLst/>
                          <a:latin typeface="微軟正黑體" panose="020B0604030504040204" pitchFamily="34" charset="-120"/>
                          <a:ea typeface="微軟正黑體" panose="020B0604030504040204" pitchFamily="34" charset="-120"/>
                          <a:cs typeface="+mn-cs"/>
                        </a:rPr>
                        <a:t>100%</a:t>
                      </a:r>
                      <a:endParaRPr lang="zh-TW" altLang="en-US" sz="1600" kern="100">
                        <a:solidFill>
                          <a:schemeClr val="tx2"/>
                        </a:solidFill>
                        <a:effectLst/>
                        <a:latin typeface="微軟正黑體" panose="020B0604030504040204" pitchFamily="34" charset="-120"/>
                        <a:ea typeface="微軟正黑體" panose="020B0604030504040204" pitchFamily="34" charset="-120"/>
                        <a:cs typeface="+mn-cs"/>
                      </a:endParaRPr>
                    </a:p>
                  </a:txBody>
                  <a:tcPr marL="17780" marR="177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0008"/>
                  </a:ext>
                </a:extLst>
              </a:tr>
              <a:tr h="219710">
                <a:tc>
                  <a:txBody>
                    <a:bodyPr/>
                    <a:lstStyle/>
                    <a:p>
                      <a:pPr marL="0" algn="ctr" defTabSz="914400" rtl="0" eaLnBrk="1" latinLnBrk="0" hangingPunct="1">
                        <a:lnSpc>
                          <a:spcPct val="115000"/>
                        </a:lnSpc>
                        <a:spcBef>
                          <a:spcPts val="600"/>
                        </a:spcBef>
                        <a:spcAft>
                          <a:spcPts val="0"/>
                        </a:spcAft>
                      </a:pPr>
                      <a:r>
                        <a:rPr lang="en-US" sz="1600" kern="100">
                          <a:solidFill>
                            <a:schemeClr val="tx2"/>
                          </a:solidFill>
                          <a:effectLst/>
                          <a:latin typeface="微軟正黑體" panose="020B0604030504040204" pitchFamily="34" charset="-120"/>
                          <a:ea typeface="微軟正黑體" panose="020B0604030504040204" pitchFamily="34" charset="-120"/>
                          <a:cs typeface="+mn-cs"/>
                        </a:rPr>
                        <a:t>16</a:t>
                      </a:r>
                      <a:endParaRPr lang="zh-TW" altLang="en-US" sz="1600" kern="100">
                        <a:solidFill>
                          <a:schemeClr val="tx2"/>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600" kern="100">
                          <a:solidFill>
                            <a:schemeClr val="tx2"/>
                          </a:solidFill>
                          <a:effectLst/>
                          <a:latin typeface="微軟正黑體" panose="020B0604030504040204" pitchFamily="34" charset="-120"/>
                          <a:ea typeface="微軟正黑體" panose="020B0604030504040204" pitchFamily="34" charset="-120"/>
                          <a:cs typeface="+mn-cs"/>
                        </a:rPr>
                        <a:t>前一年度欠費金額</a:t>
                      </a:r>
                    </a:p>
                  </a:txBody>
                  <a:tcPr marL="17780" marR="177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600" kern="100" dirty="0">
                          <a:solidFill>
                            <a:schemeClr val="tx2"/>
                          </a:solidFill>
                          <a:effectLst/>
                          <a:latin typeface="微軟正黑體" panose="020B0604030504040204" pitchFamily="34" charset="-120"/>
                          <a:ea typeface="微軟正黑體" panose="020B0604030504040204" pitchFamily="34" charset="-120"/>
                          <a:cs typeface="+mn-cs"/>
                        </a:rPr>
                        <a:t>100%</a:t>
                      </a:r>
                      <a:endParaRPr lang="zh-TW" altLang="en-US" sz="1600" kern="100" dirty="0">
                        <a:solidFill>
                          <a:schemeClr val="tx2"/>
                        </a:solidFill>
                        <a:effectLst/>
                        <a:latin typeface="微軟正黑體" panose="020B0604030504040204" pitchFamily="34" charset="-120"/>
                        <a:ea typeface="微軟正黑體" panose="020B0604030504040204" pitchFamily="34" charset="-120"/>
                        <a:cs typeface="+mn-cs"/>
                      </a:endParaRPr>
                    </a:p>
                  </a:txBody>
                  <a:tcPr marL="17780" marR="177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3361215924"/>
                  </a:ext>
                </a:extLst>
              </a:tr>
              <a:tr h="219710">
                <a:tc>
                  <a:txBody>
                    <a:bodyPr/>
                    <a:lstStyle/>
                    <a:p>
                      <a:pPr marL="0" algn="ctr" defTabSz="914400" rtl="0" eaLnBrk="1" latinLnBrk="0" hangingPunct="1">
                        <a:lnSpc>
                          <a:spcPct val="115000"/>
                        </a:lnSpc>
                        <a:spcBef>
                          <a:spcPts val="600"/>
                        </a:spcBef>
                        <a:spcAft>
                          <a:spcPts val="0"/>
                        </a:spcAft>
                      </a:pPr>
                      <a:r>
                        <a:rPr lang="en-US" sz="1600" kern="100">
                          <a:solidFill>
                            <a:schemeClr val="tx2"/>
                          </a:solidFill>
                          <a:effectLst/>
                          <a:latin typeface="微軟正黑體" panose="020B0604030504040204" pitchFamily="34" charset="-120"/>
                          <a:ea typeface="微軟正黑體" panose="020B0604030504040204" pitchFamily="34" charset="-120"/>
                          <a:cs typeface="+mn-cs"/>
                        </a:rPr>
                        <a:t>17</a:t>
                      </a:r>
                      <a:endParaRPr lang="zh-TW" altLang="en-US" sz="1600" kern="100">
                        <a:solidFill>
                          <a:schemeClr val="tx2"/>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600" kern="100">
                          <a:solidFill>
                            <a:schemeClr val="tx2"/>
                          </a:solidFill>
                          <a:effectLst/>
                          <a:latin typeface="微軟正黑體" panose="020B0604030504040204" pitchFamily="34" charset="-120"/>
                          <a:ea typeface="微軟正黑體" panose="020B0604030504040204" pitchFamily="34" charset="-120"/>
                          <a:cs typeface="+mn-cs"/>
                        </a:rPr>
                        <a:t>性別</a:t>
                      </a:r>
                    </a:p>
                  </a:txBody>
                  <a:tcPr marL="17780" marR="177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600" kern="100" dirty="0">
                          <a:solidFill>
                            <a:schemeClr val="tx2"/>
                          </a:solidFill>
                          <a:effectLst/>
                          <a:latin typeface="微軟正黑體" panose="020B0604030504040204" pitchFamily="34" charset="-120"/>
                          <a:ea typeface="微軟正黑體" panose="020B0604030504040204" pitchFamily="34" charset="-120"/>
                          <a:cs typeface="+mn-cs"/>
                        </a:rPr>
                        <a:t>10%</a:t>
                      </a:r>
                      <a:endParaRPr lang="zh-TW" altLang="en-US" sz="1600" kern="100" dirty="0">
                        <a:solidFill>
                          <a:schemeClr val="tx2"/>
                        </a:solidFill>
                        <a:effectLst/>
                        <a:latin typeface="微軟正黑體" panose="020B0604030504040204" pitchFamily="34" charset="-120"/>
                        <a:ea typeface="微軟正黑體" panose="020B0604030504040204" pitchFamily="34" charset="-120"/>
                        <a:cs typeface="+mn-cs"/>
                      </a:endParaRPr>
                    </a:p>
                  </a:txBody>
                  <a:tcPr marL="17780" marR="177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2914060368"/>
                  </a:ext>
                </a:extLst>
              </a:tr>
              <a:tr h="219710">
                <a:tc>
                  <a:txBody>
                    <a:bodyPr/>
                    <a:lstStyle/>
                    <a:p>
                      <a:pPr marL="0" algn="ctr" defTabSz="914400" rtl="0" eaLnBrk="1" latinLnBrk="0" hangingPunct="1">
                        <a:lnSpc>
                          <a:spcPct val="115000"/>
                        </a:lnSpc>
                        <a:spcBef>
                          <a:spcPts val="600"/>
                        </a:spcBef>
                        <a:spcAft>
                          <a:spcPts val="0"/>
                        </a:spcAft>
                      </a:pPr>
                      <a:r>
                        <a:rPr lang="en-US" sz="1600" kern="100">
                          <a:solidFill>
                            <a:schemeClr val="tx2"/>
                          </a:solidFill>
                          <a:effectLst/>
                          <a:latin typeface="微軟正黑體" panose="020B0604030504040204" pitchFamily="34" charset="-120"/>
                          <a:ea typeface="微軟正黑體" panose="020B0604030504040204" pitchFamily="34" charset="-120"/>
                          <a:cs typeface="+mn-cs"/>
                        </a:rPr>
                        <a:t>21</a:t>
                      </a:r>
                      <a:endParaRPr lang="zh-TW" altLang="en-US" sz="1600" kern="100">
                        <a:solidFill>
                          <a:schemeClr val="tx2"/>
                        </a:solidFill>
                        <a:effectLst/>
                        <a:latin typeface="微軟正黑體" panose="020B0604030504040204" pitchFamily="34" charset="-120"/>
                        <a:ea typeface="微軟正黑體" panose="020B0604030504040204" pitchFamily="34" charset="-120"/>
                        <a:cs typeface="+mn-cs"/>
                      </a:endParaRPr>
                    </a:p>
                  </a:txBody>
                  <a:tcPr marL="17780" marR="177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zh-TW" altLang="en-US" sz="1600" kern="100">
                          <a:solidFill>
                            <a:schemeClr val="tx2"/>
                          </a:solidFill>
                          <a:effectLst/>
                          <a:latin typeface="微軟正黑體" panose="020B0604030504040204" pitchFamily="34" charset="-120"/>
                          <a:ea typeface="微軟正黑體" panose="020B0604030504040204" pitchFamily="34" charset="-120"/>
                          <a:cs typeface="+mn-cs"/>
                        </a:rPr>
                        <a:t>所得</a:t>
                      </a:r>
                    </a:p>
                  </a:txBody>
                  <a:tcPr marL="17780" marR="177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pPr marL="0" algn="ctr" defTabSz="914400" rtl="0" eaLnBrk="1" latinLnBrk="0" hangingPunct="1">
                        <a:lnSpc>
                          <a:spcPct val="115000"/>
                        </a:lnSpc>
                        <a:spcBef>
                          <a:spcPts val="600"/>
                        </a:spcBef>
                        <a:spcAft>
                          <a:spcPts val="0"/>
                        </a:spcAft>
                      </a:pPr>
                      <a:r>
                        <a:rPr lang="en-US" sz="1600" kern="100" dirty="0">
                          <a:solidFill>
                            <a:schemeClr val="tx2"/>
                          </a:solidFill>
                          <a:effectLst/>
                          <a:latin typeface="微軟正黑體" panose="020B0604030504040204" pitchFamily="34" charset="-120"/>
                          <a:ea typeface="微軟正黑體" panose="020B0604030504040204" pitchFamily="34" charset="-120"/>
                          <a:cs typeface="+mn-cs"/>
                        </a:rPr>
                        <a:t>40%</a:t>
                      </a:r>
                      <a:endParaRPr lang="zh-TW" altLang="en-US" sz="1600" kern="100" dirty="0">
                        <a:solidFill>
                          <a:schemeClr val="tx2"/>
                        </a:solidFill>
                        <a:effectLst/>
                        <a:latin typeface="微軟正黑體" panose="020B0604030504040204" pitchFamily="34" charset="-120"/>
                        <a:ea typeface="微軟正黑體" panose="020B0604030504040204" pitchFamily="34" charset="-120"/>
                        <a:cs typeface="+mn-cs"/>
                      </a:endParaRPr>
                    </a:p>
                  </a:txBody>
                  <a:tcPr marL="17780" marR="177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4049849254"/>
                  </a:ext>
                </a:extLst>
              </a:tr>
            </a:tbl>
          </a:graphicData>
        </a:graphic>
      </p:graphicFrame>
      <p:graphicFrame>
        <p:nvGraphicFramePr>
          <p:cNvPr id="38" name="表格 37">
            <a:extLst>
              <a:ext uri="{FF2B5EF4-FFF2-40B4-BE49-F238E27FC236}">
                <a16:creationId xmlns:a16="http://schemas.microsoft.com/office/drawing/2014/main" id="{C90DD22D-37C0-4B18-849F-E0E0AE6088C5}"/>
              </a:ext>
            </a:extLst>
          </p:cNvPr>
          <p:cNvGraphicFramePr>
            <a:graphicFrameLocks noGrp="1"/>
          </p:cNvGraphicFramePr>
          <p:nvPr>
            <p:extLst>
              <p:ext uri="{D42A27DB-BD31-4B8C-83A1-F6EECF244321}">
                <p14:modId xmlns:p14="http://schemas.microsoft.com/office/powerpoint/2010/main" val="3684036933"/>
              </p:ext>
            </p:extLst>
          </p:nvPr>
        </p:nvGraphicFramePr>
        <p:xfrm>
          <a:off x="5526545" y="1770246"/>
          <a:ext cx="5760000" cy="3179572"/>
        </p:xfrm>
        <a:graphic>
          <a:graphicData uri="http://schemas.openxmlformats.org/drawingml/2006/table">
            <a:tbl>
              <a:tblPr firstRow="1" firstCol="1" bandRow="1">
                <a:tableStyleId>{2D5ABB26-0587-4C30-8999-92F81FD0307C}</a:tableStyleId>
              </a:tblPr>
              <a:tblGrid>
                <a:gridCol w="1296000">
                  <a:extLst>
                    <a:ext uri="{9D8B030D-6E8A-4147-A177-3AD203B41FA5}">
                      <a16:colId xmlns:a16="http://schemas.microsoft.com/office/drawing/2014/main" val="20000"/>
                    </a:ext>
                  </a:extLst>
                </a:gridCol>
                <a:gridCol w="2052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332000">
                  <a:extLst>
                    <a:ext uri="{9D8B030D-6E8A-4147-A177-3AD203B41FA5}">
                      <a16:colId xmlns:a16="http://schemas.microsoft.com/office/drawing/2014/main" val="20003"/>
                    </a:ext>
                  </a:extLst>
                </a:gridCol>
              </a:tblGrid>
              <a:tr h="0">
                <a:tc gridSpan="2">
                  <a:txBody>
                    <a:bodyPr/>
                    <a:lstStyle/>
                    <a:p>
                      <a:pPr algn="ctr">
                        <a:lnSpc>
                          <a:spcPct val="115000"/>
                        </a:lnSpc>
                        <a:spcBef>
                          <a:spcPts val="600"/>
                        </a:spcBef>
                        <a:spcAft>
                          <a:spcPts val="0"/>
                        </a:spcAft>
                      </a:pPr>
                      <a:r>
                        <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rPr>
                        <a:t>分類器</a:t>
                      </a:r>
                      <a:endPar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hMerge="1">
                  <a:txBody>
                    <a:bodyPr/>
                    <a:lstStyle/>
                    <a:p>
                      <a:endParaRPr lang="zh-TW" altLang="en-US"/>
                    </a:p>
                  </a:txBody>
                  <a:tcPr/>
                </a:tc>
                <a:tc>
                  <a:txBody>
                    <a:bodyPr/>
                    <a:lstStyle/>
                    <a:p>
                      <a:pPr algn="ctr">
                        <a:lnSpc>
                          <a:spcPct val="115000"/>
                        </a:lnSpc>
                        <a:spcBef>
                          <a:spcPts val="600"/>
                        </a:spcBef>
                        <a:spcAft>
                          <a:spcPts val="0"/>
                        </a:spcAft>
                      </a:pPr>
                      <a:r>
                        <a:rPr lang="en-US" sz="1800" kern="100" dirty="0">
                          <a:solidFill>
                            <a:schemeClr val="accent1">
                              <a:lumMod val="50000"/>
                            </a:schemeClr>
                          </a:solidFill>
                          <a:effectLst/>
                          <a:latin typeface="微軟正黑體" panose="020B0604030504040204" pitchFamily="34" charset="-120"/>
                          <a:ea typeface="微軟正黑體" panose="020B0604030504040204" pitchFamily="34" charset="-120"/>
                        </a:rPr>
                        <a:t>AUC</a:t>
                      </a:r>
                      <a:r>
                        <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rPr>
                        <a:t>數值</a:t>
                      </a:r>
                      <a:endPar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algn="ctr">
                        <a:lnSpc>
                          <a:spcPct val="115000"/>
                        </a:lnSpc>
                        <a:spcBef>
                          <a:spcPts val="600"/>
                        </a:spcBef>
                        <a:spcAft>
                          <a:spcPts val="0"/>
                        </a:spcAft>
                      </a:pPr>
                      <a:r>
                        <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rPr>
                        <a:t>建模時間</a:t>
                      </a:r>
                      <a:r>
                        <a:rPr lang="en-US" sz="1800" kern="100" dirty="0">
                          <a:solidFill>
                            <a:schemeClr val="accent1">
                              <a:lumMod val="50000"/>
                            </a:schemeClr>
                          </a:solidFill>
                          <a:effectLst/>
                          <a:latin typeface="微軟正黑體" panose="020B0604030504040204" pitchFamily="34" charset="-120"/>
                          <a:ea typeface="微軟正黑體" panose="020B0604030504040204" pitchFamily="34" charset="-120"/>
                        </a:rPr>
                        <a:t>(s)</a:t>
                      </a:r>
                      <a:endPar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extLst>
                  <a:ext uri="{0D108BD9-81ED-4DB2-BD59-A6C34878D82A}">
                    <a16:rowId xmlns:a16="http://schemas.microsoft.com/office/drawing/2014/main" val="10000"/>
                  </a:ext>
                </a:extLst>
              </a:tr>
              <a:tr h="0">
                <a:tc rowSpan="3">
                  <a:txBody>
                    <a:bodyPr/>
                    <a:lstStyle/>
                    <a:p>
                      <a:pPr algn="ctr">
                        <a:lnSpc>
                          <a:spcPct val="115000"/>
                        </a:lnSpc>
                        <a:spcBef>
                          <a:spcPts val="600"/>
                        </a:spcBef>
                        <a:spcAft>
                          <a:spcPts val="0"/>
                        </a:spcAft>
                      </a:pPr>
                      <a:r>
                        <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rPr>
                        <a:t>單一分類器</a:t>
                      </a:r>
                      <a:endPar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algn="ctr">
                        <a:lnSpc>
                          <a:spcPct val="115000"/>
                        </a:lnSpc>
                        <a:spcBef>
                          <a:spcPts val="600"/>
                        </a:spcBef>
                        <a:spcAft>
                          <a:spcPts val="0"/>
                        </a:spcAft>
                      </a:pPr>
                      <a:r>
                        <a:rPr lang="en-US" sz="1800" kern="100" dirty="0">
                          <a:solidFill>
                            <a:srgbClr val="FF0000"/>
                          </a:solidFill>
                          <a:effectLst/>
                          <a:latin typeface="微軟正黑體" panose="020B0604030504040204" pitchFamily="34" charset="-120"/>
                          <a:ea typeface="微軟正黑體" panose="020B0604030504040204" pitchFamily="34" charset="-120"/>
                        </a:rPr>
                        <a:t>CART</a:t>
                      </a:r>
                      <a:endParaRPr lang="zh-TW" sz="1800" kern="100" dirty="0">
                        <a:solidFill>
                          <a:srgbClr val="FF0000"/>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15000"/>
                        </a:lnSpc>
                        <a:spcBef>
                          <a:spcPts val="600"/>
                        </a:spcBef>
                        <a:spcAft>
                          <a:spcPts val="0"/>
                        </a:spcAft>
                      </a:pPr>
                      <a:r>
                        <a:rPr lang="en-US" sz="1800" kern="100" dirty="0">
                          <a:solidFill>
                            <a:srgbClr val="FF0000"/>
                          </a:solidFill>
                          <a:effectLst/>
                          <a:latin typeface="微軟正黑體" panose="020B0604030504040204" pitchFamily="34" charset="-120"/>
                          <a:ea typeface="微軟正黑體" panose="020B0604030504040204" pitchFamily="34" charset="-120"/>
                          <a:cs typeface="+mn-cs"/>
                        </a:rPr>
                        <a:t>0.958</a:t>
                      </a:r>
                      <a:endParaRPr lang="zh-TW" altLang="en-US" sz="1800"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tc>
                  <a:txBody>
                    <a:bodyPr/>
                    <a:lstStyle/>
                    <a:p>
                      <a:pPr marL="0" algn="ctr" defTabSz="914400" rtl="0" eaLnBrk="1" latinLnBrk="0" hangingPunct="1">
                        <a:lnSpc>
                          <a:spcPct val="115000"/>
                        </a:lnSpc>
                        <a:spcBef>
                          <a:spcPts val="600"/>
                        </a:spcBef>
                        <a:spcAft>
                          <a:spcPts val="0"/>
                        </a:spcAft>
                      </a:pPr>
                      <a:r>
                        <a:rPr lang="en-US" sz="1800" kern="100" dirty="0">
                          <a:solidFill>
                            <a:srgbClr val="FF0000"/>
                          </a:solidFill>
                          <a:effectLst/>
                          <a:latin typeface="微軟正黑體" panose="020B0604030504040204" pitchFamily="34" charset="-120"/>
                          <a:ea typeface="微軟正黑體" panose="020B0604030504040204" pitchFamily="34" charset="-120"/>
                          <a:cs typeface="+mn-cs"/>
                        </a:rPr>
                        <a:t>10.45</a:t>
                      </a:r>
                      <a:endParaRPr lang="zh-TW" altLang="en-US" sz="1800"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extLst>
                  <a:ext uri="{0D108BD9-81ED-4DB2-BD59-A6C34878D82A}">
                    <a16:rowId xmlns:a16="http://schemas.microsoft.com/office/drawing/2014/main" val="10001"/>
                  </a:ext>
                </a:extLst>
              </a:tr>
              <a:tr h="0">
                <a:tc vMerge="1">
                  <a:txBody>
                    <a:bodyPr/>
                    <a:lstStyle/>
                    <a:p>
                      <a:endParaRPr lang="zh-TW" altLang="en-US"/>
                    </a:p>
                  </a:txBody>
                  <a:tcPr/>
                </a:tc>
                <a:tc>
                  <a:txBody>
                    <a:bodyPr/>
                    <a:lstStyle/>
                    <a:p>
                      <a:pPr algn="ctr">
                        <a:lnSpc>
                          <a:spcPct val="115000"/>
                        </a:lnSpc>
                        <a:spcBef>
                          <a:spcPts val="600"/>
                        </a:spcBef>
                        <a:spcAft>
                          <a:spcPts val="0"/>
                        </a:spcAft>
                      </a:pPr>
                      <a:r>
                        <a:rPr lang="en-US" sz="1800" kern="100" dirty="0">
                          <a:solidFill>
                            <a:schemeClr val="accent1">
                              <a:lumMod val="50000"/>
                            </a:schemeClr>
                          </a:solidFill>
                          <a:effectLst/>
                          <a:latin typeface="微軟正黑體" panose="020B0604030504040204" pitchFamily="34" charset="-120"/>
                          <a:ea typeface="微軟正黑體" panose="020B0604030504040204" pitchFamily="34" charset="-120"/>
                        </a:rPr>
                        <a:t>MLP</a:t>
                      </a:r>
                      <a:endPar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15000"/>
                        </a:lnSpc>
                        <a:spcBef>
                          <a:spcPts val="600"/>
                        </a:spcBef>
                        <a:spcAft>
                          <a:spcPts val="0"/>
                        </a:spcAft>
                      </a:pPr>
                      <a:r>
                        <a:rPr lang="en-US"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0.810</a:t>
                      </a:r>
                      <a:endParaRPr lang="zh-TW" altLang="en-US"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tc>
                  <a:txBody>
                    <a:bodyPr/>
                    <a:lstStyle/>
                    <a:p>
                      <a:pPr marL="0" algn="ctr" defTabSz="914400" rtl="0" eaLnBrk="1" latinLnBrk="0" hangingPunct="1">
                        <a:lnSpc>
                          <a:spcPct val="115000"/>
                        </a:lnSpc>
                        <a:spcBef>
                          <a:spcPts val="600"/>
                        </a:spcBef>
                        <a:spcAft>
                          <a:spcPts val="0"/>
                        </a:spcAft>
                      </a:pPr>
                      <a:r>
                        <a:rPr 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117.87</a:t>
                      </a:r>
                      <a:endParaRPr lang="zh-TW" alt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extLst>
                  <a:ext uri="{0D108BD9-81ED-4DB2-BD59-A6C34878D82A}">
                    <a16:rowId xmlns:a16="http://schemas.microsoft.com/office/drawing/2014/main" val="10002"/>
                  </a:ext>
                </a:extLst>
              </a:tr>
              <a:tr h="0">
                <a:tc vMerge="1">
                  <a:txBody>
                    <a:bodyPr/>
                    <a:lstStyle/>
                    <a:p>
                      <a:endParaRPr lang="zh-TW" altLang="en-US"/>
                    </a:p>
                  </a:txBody>
                  <a:tcPr/>
                </a:tc>
                <a:tc>
                  <a:txBody>
                    <a:bodyPr/>
                    <a:lstStyle/>
                    <a:p>
                      <a:pPr algn="ctr">
                        <a:lnSpc>
                          <a:spcPct val="115000"/>
                        </a:lnSpc>
                        <a:spcBef>
                          <a:spcPts val="600"/>
                        </a:spcBef>
                        <a:spcAft>
                          <a:spcPts val="0"/>
                        </a:spcAft>
                      </a:pPr>
                      <a:r>
                        <a:rPr lang="en-US" sz="1800" kern="100" dirty="0">
                          <a:solidFill>
                            <a:schemeClr val="accent1">
                              <a:lumMod val="50000"/>
                            </a:schemeClr>
                          </a:solidFill>
                          <a:effectLst/>
                          <a:latin typeface="微軟正黑體" panose="020B0604030504040204" pitchFamily="34" charset="-120"/>
                          <a:ea typeface="微軟正黑體" panose="020B0604030504040204" pitchFamily="34" charset="-120"/>
                        </a:rPr>
                        <a:t>SVM</a:t>
                      </a:r>
                      <a:endPar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15000"/>
                        </a:lnSpc>
                        <a:spcBef>
                          <a:spcPts val="600"/>
                        </a:spcBef>
                        <a:spcAft>
                          <a:spcPts val="0"/>
                        </a:spcAft>
                      </a:pPr>
                      <a:r>
                        <a:rPr lang="en-US"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0.720</a:t>
                      </a:r>
                      <a:endParaRPr lang="zh-TW" altLang="en-US"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tc>
                  <a:txBody>
                    <a:bodyPr/>
                    <a:lstStyle/>
                    <a:p>
                      <a:pPr marL="0" algn="ctr" defTabSz="914400" rtl="0" eaLnBrk="1" latinLnBrk="0" hangingPunct="1">
                        <a:lnSpc>
                          <a:spcPct val="115000"/>
                        </a:lnSpc>
                        <a:spcBef>
                          <a:spcPts val="600"/>
                        </a:spcBef>
                        <a:spcAft>
                          <a:spcPts val="0"/>
                        </a:spcAft>
                      </a:pPr>
                      <a:r>
                        <a:rPr 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83.48</a:t>
                      </a:r>
                      <a:endParaRPr lang="zh-TW" alt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extLst>
                  <a:ext uri="{0D108BD9-81ED-4DB2-BD59-A6C34878D82A}">
                    <a16:rowId xmlns:a16="http://schemas.microsoft.com/office/drawing/2014/main" val="10003"/>
                  </a:ext>
                </a:extLst>
              </a:tr>
              <a:tr h="0">
                <a:tc rowSpan="7">
                  <a:txBody>
                    <a:bodyPr/>
                    <a:lstStyle/>
                    <a:p>
                      <a:pPr algn="ctr">
                        <a:lnSpc>
                          <a:spcPct val="115000"/>
                        </a:lnSpc>
                        <a:spcBef>
                          <a:spcPts val="600"/>
                        </a:spcBef>
                        <a:spcAft>
                          <a:spcPts val="0"/>
                        </a:spcAft>
                      </a:pPr>
                      <a:r>
                        <a:rPr lang="zh-TW" sz="1800" kern="100">
                          <a:solidFill>
                            <a:schemeClr val="accent1">
                              <a:lumMod val="50000"/>
                            </a:schemeClr>
                          </a:solidFill>
                          <a:effectLst/>
                          <a:latin typeface="微軟正黑體" panose="020B0604030504040204" pitchFamily="34" charset="-120"/>
                          <a:ea typeface="微軟正黑體" panose="020B0604030504040204" pitchFamily="34" charset="-120"/>
                        </a:rPr>
                        <a:t>集成式學習</a:t>
                      </a:r>
                      <a:endParaRPr lang="zh-TW" sz="1800" kern="100">
                        <a:solidFill>
                          <a:schemeClr val="accent1">
                            <a:lumMod val="50000"/>
                          </a:schemeClr>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nchor="ct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algn="ctr">
                        <a:lnSpc>
                          <a:spcPct val="115000"/>
                        </a:lnSpc>
                        <a:spcBef>
                          <a:spcPts val="600"/>
                        </a:spcBef>
                        <a:spcAft>
                          <a:spcPts val="0"/>
                        </a:spcAft>
                      </a:pPr>
                      <a:r>
                        <a:rPr lang="en-US" sz="1800" kern="100" dirty="0">
                          <a:solidFill>
                            <a:srgbClr val="FF0000"/>
                          </a:solidFill>
                          <a:effectLst/>
                          <a:latin typeface="微軟正黑體" panose="020B0604030504040204" pitchFamily="34" charset="-120"/>
                          <a:ea typeface="微軟正黑體" panose="020B0604030504040204" pitchFamily="34" charset="-120"/>
                        </a:rPr>
                        <a:t>Random Forest</a:t>
                      </a:r>
                      <a:endParaRPr lang="zh-TW" sz="1800" kern="100" dirty="0">
                        <a:solidFill>
                          <a:srgbClr val="FF0000"/>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15000"/>
                        </a:lnSpc>
                        <a:spcBef>
                          <a:spcPts val="600"/>
                        </a:spcBef>
                        <a:spcAft>
                          <a:spcPts val="0"/>
                        </a:spcAft>
                      </a:pPr>
                      <a:r>
                        <a:rPr lang="en-US" sz="1800" kern="100" dirty="0">
                          <a:solidFill>
                            <a:srgbClr val="FF0000"/>
                          </a:solidFill>
                          <a:effectLst/>
                          <a:latin typeface="微軟正黑體" panose="020B0604030504040204" pitchFamily="34" charset="-120"/>
                          <a:ea typeface="微軟正黑體" panose="020B0604030504040204" pitchFamily="34" charset="-120"/>
                          <a:cs typeface="+mn-cs"/>
                        </a:rPr>
                        <a:t>0.974</a:t>
                      </a:r>
                      <a:endParaRPr lang="zh-TW" altLang="en-US" sz="1800"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tc>
                  <a:txBody>
                    <a:bodyPr/>
                    <a:lstStyle/>
                    <a:p>
                      <a:pPr marL="0" algn="ctr" defTabSz="914400" rtl="0" eaLnBrk="1" latinLnBrk="0" hangingPunct="1">
                        <a:lnSpc>
                          <a:spcPct val="115000"/>
                        </a:lnSpc>
                        <a:spcBef>
                          <a:spcPts val="600"/>
                        </a:spcBef>
                        <a:spcAft>
                          <a:spcPts val="0"/>
                        </a:spcAft>
                      </a:pPr>
                      <a:r>
                        <a:rPr lang="en-US" sz="1800" kern="100" dirty="0">
                          <a:solidFill>
                            <a:srgbClr val="FF0000"/>
                          </a:solidFill>
                          <a:effectLst/>
                          <a:latin typeface="微軟正黑體" panose="020B0604030504040204" pitchFamily="34" charset="-120"/>
                          <a:ea typeface="微軟正黑體" panose="020B0604030504040204" pitchFamily="34" charset="-120"/>
                          <a:cs typeface="+mn-cs"/>
                        </a:rPr>
                        <a:t>7.01</a:t>
                      </a:r>
                      <a:endParaRPr lang="zh-TW" altLang="en-US" sz="1800"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extLst>
                  <a:ext uri="{0D108BD9-81ED-4DB2-BD59-A6C34878D82A}">
                    <a16:rowId xmlns:a16="http://schemas.microsoft.com/office/drawing/2014/main" val="10004"/>
                  </a:ext>
                </a:extLst>
              </a:tr>
              <a:tr h="0">
                <a:tc vMerge="1">
                  <a:txBody>
                    <a:bodyPr/>
                    <a:lstStyle/>
                    <a:p>
                      <a:endParaRPr lang="zh-TW" altLang="en-US"/>
                    </a:p>
                  </a:txBody>
                  <a:tcPr/>
                </a:tc>
                <a:tc>
                  <a:txBody>
                    <a:bodyPr/>
                    <a:lstStyle/>
                    <a:p>
                      <a:pPr algn="ctr">
                        <a:lnSpc>
                          <a:spcPct val="115000"/>
                        </a:lnSpc>
                        <a:spcBef>
                          <a:spcPts val="600"/>
                        </a:spcBef>
                        <a:spcAft>
                          <a:spcPts val="0"/>
                        </a:spcAft>
                      </a:pPr>
                      <a:r>
                        <a:rPr lang="en-US" sz="1800" kern="100" dirty="0">
                          <a:solidFill>
                            <a:srgbClr val="FF0000"/>
                          </a:solidFill>
                          <a:effectLst/>
                          <a:latin typeface="微軟正黑體" panose="020B0604030504040204" pitchFamily="34" charset="-120"/>
                          <a:ea typeface="微軟正黑體" panose="020B0604030504040204" pitchFamily="34" charset="-120"/>
                        </a:rPr>
                        <a:t>Bagging + CART</a:t>
                      </a:r>
                      <a:endParaRPr lang="zh-TW" sz="1800" kern="100" dirty="0">
                        <a:solidFill>
                          <a:srgbClr val="FF0000"/>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15000"/>
                        </a:lnSpc>
                        <a:spcBef>
                          <a:spcPts val="600"/>
                        </a:spcBef>
                        <a:spcAft>
                          <a:spcPts val="0"/>
                        </a:spcAft>
                      </a:pPr>
                      <a:r>
                        <a:rPr lang="en-US" sz="1800" kern="100">
                          <a:solidFill>
                            <a:srgbClr val="FF0000"/>
                          </a:solidFill>
                          <a:effectLst/>
                          <a:latin typeface="微軟正黑體" panose="020B0604030504040204" pitchFamily="34" charset="-120"/>
                          <a:ea typeface="微軟正黑體" panose="020B0604030504040204" pitchFamily="34" charset="-120"/>
                          <a:cs typeface="+mn-cs"/>
                        </a:rPr>
                        <a:t>0.968</a:t>
                      </a:r>
                      <a:endParaRPr lang="zh-TW" altLang="en-US" sz="1800" kern="100">
                        <a:solidFill>
                          <a:srgbClr val="FF0000"/>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tc>
                  <a:txBody>
                    <a:bodyPr/>
                    <a:lstStyle/>
                    <a:p>
                      <a:pPr marL="0" algn="ctr" defTabSz="914400" rtl="0" eaLnBrk="1" latinLnBrk="0" hangingPunct="1">
                        <a:lnSpc>
                          <a:spcPct val="115000"/>
                        </a:lnSpc>
                        <a:spcBef>
                          <a:spcPts val="600"/>
                        </a:spcBef>
                        <a:spcAft>
                          <a:spcPts val="0"/>
                        </a:spcAft>
                      </a:pPr>
                      <a:r>
                        <a:rPr lang="en-US" sz="1800" kern="100" dirty="0">
                          <a:solidFill>
                            <a:srgbClr val="FF0000"/>
                          </a:solidFill>
                          <a:effectLst/>
                          <a:latin typeface="微軟正黑體" panose="020B0604030504040204" pitchFamily="34" charset="-120"/>
                          <a:ea typeface="微軟正黑體" panose="020B0604030504040204" pitchFamily="34" charset="-120"/>
                          <a:cs typeface="+mn-cs"/>
                        </a:rPr>
                        <a:t>83.67</a:t>
                      </a:r>
                      <a:endParaRPr lang="zh-TW" altLang="en-US" sz="1800"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extLst>
                  <a:ext uri="{0D108BD9-81ED-4DB2-BD59-A6C34878D82A}">
                    <a16:rowId xmlns:a16="http://schemas.microsoft.com/office/drawing/2014/main" val="10005"/>
                  </a:ext>
                </a:extLst>
              </a:tr>
              <a:tr h="0">
                <a:tc vMerge="1">
                  <a:txBody>
                    <a:bodyPr/>
                    <a:lstStyle/>
                    <a:p>
                      <a:endParaRPr lang="zh-TW" altLang="en-US"/>
                    </a:p>
                  </a:txBody>
                  <a:tcPr/>
                </a:tc>
                <a:tc>
                  <a:txBody>
                    <a:bodyPr/>
                    <a:lstStyle/>
                    <a:p>
                      <a:pPr algn="ctr">
                        <a:lnSpc>
                          <a:spcPct val="115000"/>
                        </a:lnSpc>
                        <a:spcBef>
                          <a:spcPts val="600"/>
                        </a:spcBef>
                        <a:spcAft>
                          <a:spcPts val="0"/>
                        </a:spcAft>
                      </a:pPr>
                      <a:r>
                        <a:rPr lang="en-US" sz="1800" kern="100" dirty="0">
                          <a:solidFill>
                            <a:schemeClr val="accent1">
                              <a:lumMod val="50000"/>
                            </a:schemeClr>
                          </a:solidFill>
                          <a:effectLst/>
                          <a:latin typeface="微軟正黑體" panose="020B0604030504040204" pitchFamily="34" charset="-120"/>
                          <a:ea typeface="微軟正黑體" panose="020B0604030504040204" pitchFamily="34" charset="-120"/>
                        </a:rPr>
                        <a:t>Bagging + MLP</a:t>
                      </a:r>
                      <a:endPar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15000"/>
                        </a:lnSpc>
                        <a:spcBef>
                          <a:spcPts val="600"/>
                        </a:spcBef>
                        <a:spcAft>
                          <a:spcPts val="0"/>
                        </a:spcAft>
                      </a:pPr>
                      <a:r>
                        <a:rPr 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0.820</a:t>
                      </a:r>
                      <a:endParaRPr lang="zh-TW" alt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tc>
                  <a:txBody>
                    <a:bodyPr/>
                    <a:lstStyle/>
                    <a:p>
                      <a:pPr marL="0" algn="ctr" defTabSz="914400" rtl="0" eaLnBrk="1" latinLnBrk="0" hangingPunct="1">
                        <a:lnSpc>
                          <a:spcPct val="115000"/>
                        </a:lnSpc>
                        <a:spcBef>
                          <a:spcPts val="600"/>
                        </a:spcBef>
                        <a:spcAft>
                          <a:spcPts val="0"/>
                        </a:spcAft>
                      </a:pPr>
                      <a:r>
                        <a:rPr 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1108.48</a:t>
                      </a:r>
                      <a:endParaRPr lang="zh-TW" alt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extLst>
                  <a:ext uri="{0D108BD9-81ED-4DB2-BD59-A6C34878D82A}">
                    <a16:rowId xmlns:a16="http://schemas.microsoft.com/office/drawing/2014/main" val="10006"/>
                  </a:ext>
                </a:extLst>
              </a:tr>
              <a:tr h="0">
                <a:tc vMerge="1">
                  <a:txBody>
                    <a:bodyPr/>
                    <a:lstStyle/>
                    <a:p>
                      <a:endParaRPr lang="zh-TW" altLang="en-US"/>
                    </a:p>
                  </a:txBody>
                  <a:tcPr/>
                </a:tc>
                <a:tc>
                  <a:txBody>
                    <a:bodyPr/>
                    <a:lstStyle/>
                    <a:p>
                      <a:pPr algn="ctr">
                        <a:lnSpc>
                          <a:spcPct val="115000"/>
                        </a:lnSpc>
                        <a:spcBef>
                          <a:spcPts val="600"/>
                        </a:spcBef>
                        <a:spcAft>
                          <a:spcPts val="0"/>
                        </a:spcAft>
                      </a:pPr>
                      <a:r>
                        <a:rPr lang="en-US" sz="1800" kern="100">
                          <a:solidFill>
                            <a:schemeClr val="accent1">
                              <a:lumMod val="50000"/>
                            </a:schemeClr>
                          </a:solidFill>
                          <a:effectLst/>
                          <a:latin typeface="微軟正黑體" panose="020B0604030504040204" pitchFamily="34" charset="-120"/>
                          <a:ea typeface="微軟正黑體" panose="020B0604030504040204" pitchFamily="34" charset="-120"/>
                        </a:rPr>
                        <a:t>Bagging + SVM</a:t>
                      </a:r>
                      <a:endParaRPr lang="zh-TW" sz="1800" kern="100">
                        <a:solidFill>
                          <a:schemeClr val="accent1">
                            <a:lumMod val="50000"/>
                          </a:schemeClr>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15000"/>
                        </a:lnSpc>
                        <a:spcBef>
                          <a:spcPts val="600"/>
                        </a:spcBef>
                        <a:spcAft>
                          <a:spcPts val="0"/>
                        </a:spcAft>
                      </a:pPr>
                      <a:r>
                        <a:rPr 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0.736</a:t>
                      </a:r>
                      <a:endParaRPr lang="zh-TW" alt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tc>
                  <a:txBody>
                    <a:bodyPr/>
                    <a:lstStyle/>
                    <a:p>
                      <a:pPr marL="0" algn="ctr" defTabSz="914400" rtl="0" eaLnBrk="1" latinLnBrk="0" hangingPunct="1">
                        <a:lnSpc>
                          <a:spcPct val="115000"/>
                        </a:lnSpc>
                        <a:spcBef>
                          <a:spcPts val="600"/>
                        </a:spcBef>
                        <a:spcAft>
                          <a:spcPts val="0"/>
                        </a:spcAft>
                      </a:pPr>
                      <a:r>
                        <a:rPr lang="en-US"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957.43</a:t>
                      </a:r>
                      <a:endParaRPr lang="zh-TW" altLang="en-US"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extLst>
                  <a:ext uri="{0D108BD9-81ED-4DB2-BD59-A6C34878D82A}">
                    <a16:rowId xmlns:a16="http://schemas.microsoft.com/office/drawing/2014/main" val="10007"/>
                  </a:ext>
                </a:extLst>
              </a:tr>
              <a:tr h="0">
                <a:tc vMerge="1">
                  <a:txBody>
                    <a:bodyPr/>
                    <a:lstStyle/>
                    <a:p>
                      <a:endParaRPr lang="zh-TW" altLang="en-US"/>
                    </a:p>
                  </a:txBody>
                  <a:tcPr/>
                </a:tc>
                <a:tc>
                  <a:txBody>
                    <a:bodyPr/>
                    <a:lstStyle/>
                    <a:p>
                      <a:pPr algn="ctr">
                        <a:lnSpc>
                          <a:spcPct val="115000"/>
                        </a:lnSpc>
                        <a:spcBef>
                          <a:spcPts val="600"/>
                        </a:spcBef>
                        <a:spcAft>
                          <a:spcPts val="0"/>
                        </a:spcAft>
                      </a:pPr>
                      <a:r>
                        <a:rPr lang="en-US" sz="1800" kern="100">
                          <a:solidFill>
                            <a:srgbClr val="FF0000"/>
                          </a:solidFill>
                          <a:effectLst/>
                          <a:latin typeface="微軟正黑體" panose="020B0604030504040204" pitchFamily="34" charset="-120"/>
                          <a:ea typeface="微軟正黑體" panose="020B0604030504040204" pitchFamily="34" charset="-120"/>
                        </a:rPr>
                        <a:t>Adaboost + CART</a:t>
                      </a:r>
                      <a:endParaRPr lang="zh-TW" sz="1800" kern="100">
                        <a:solidFill>
                          <a:srgbClr val="FF0000"/>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15000"/>
                        </a:lnSpc>
                        <a:spcBef>
                          <a:spcPts val="600"/>
                        </a:spcBef>
                        <a:spcAft>
                          <a:spcPts val="0"/>
                        </a:spcAft>
                      </a:pPr>
                      <a:r>
                        <a:rPr lang="en-US" sz="1800" kern="100" dirty="0">
                          <a:solidFill>
                            <a:srgbClr val="FF0000"/>
                          </a:solidFill>
                          <a:effectLst/>
                          <a:latin typeface="微軟正黑體" panose="020B0604030504040204" pitchFamily="34" charset="-120"/>
                          <a:ea typeface="微軟正黑體" panose="020B0604030504040204" pitchFamily="34" charset="-120"/>
                          <a:cs typeface="+mn-cs"/>
                        </a:rPr>
                        <a:t>0.972</a:t>
                      </a:r>
                      <a:endParaRPr lang="zh-TW" altLang="en-US" sz="1800"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tc>
                  <a:txBody>
                    <a:bodyPr/>
                    <a:lstStyle/>
                    <a:p>
                      <a:pPr marL="0" algn="ctr" defTabSz="914400" rtl="0" eaLnBrk="1" latinLnBrk="0" hangingPunct="1">
                        <a:lnSpc>
                          <a:spcPct val="115000"/>
                        </a:lnSpc>
                        <a:spcBef>
                          <a:spcPts val="600"/>
                        </a:spcBef>
                        <a:spcAft>
                          <a:spcPts val="0"/>
                        </a:spcAft>
                      </a:pPr>
                      <a:r>
                        <a:rPr lang="en-US" sz="1800" kern="100" dirty="0">
                          <a:solidFill>
                            <a:srgbClr val="FF0000"/>
                          </a:solidFill>
                          <a:effectLst/>
                          <a:latin typeface="微軟正黑體" panose="020B0604030504040204" pitchFamily="34" charset="-120"/>
                          <a:ea typeface="微軟正黑體" panose="020B0604030504040204" pitchFamily="34" charset="-120"/>
                          <a:cs typeface="+mn-cs"/>
                        </a:rPr>
                        <a:t>95.88</a:t>
                      </a:r>
                      <a:endParaRPr lang="zh-TW" altLang="en-US" sz="1800" kern="100" dirty="0">
                        <a:solidFill>
                          <a:srgbClr val="FF0000"/>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extLst>
                  <a:ext uri="{0D108BD9-81ED-4DB2-BD59-A6C34878D82A}">
                    <a16:rowId xmlns:a16="http://schemas.microsoft.com/office/drawing/2014/main" val="10008"/>
                  </a:ext>
                </a:extLst>
              </a:tr>
              <a:tr h="0">
                <a:tc vMerge="1">
                  <a:txBody>
                    <a:bodyPr/>
                    <a:lstStyle/>
                    <a:p>
                      <a:endParaRPr lang="zh-TW" altLang="en-US"/>
                    </a:p>
                  </a:txBody>
                  <a:tcPr/>
                </a:tc>
                <a:tc>
                  <a:txBody>
                    <a:bodyPr/>
                    <a:lstStyle/>
                    <a:p>
                      <a:pPr algn="ctr">
                        <a:lnSpc>
                          <a:spcPct val="115000"/>
                        </a:lnSpc>
                        <a:spcBef>
                          <a:spcPts val="600"/>
                        </a:spcBef>
                        <a:spcAft>
                          <a:spcPts val="0"/>
                        </a:spcAft>
                      </a:pPr>
                      <a:r>
                        <a:rPr lang="en-US" sz="1800" kern="100">
                          <a:solidFill>
                            <a:schemeClr val="accent1">
                              <a:lumMod val="50000"/>
                            </a:schemeClr>
                          </a:solidFill>
                          <a:effectLst/>
                          <a:latin typeface="微軟正黑體" panose="020B0604030504040204" pitchFamily="34" charset="-120"/>
                          <a:ea typeface="微軟正黑體" panose="020B0604030504040204" pitchFamily="34" charset="-120"/>
                        </a:rPr>
                        <a:t>Adaboost + MLP</a:t>
                      </a:r>
                      <a:endParaRPr lang="zh-TW" sz="1800" kern="100">
                        <a:solidFill>
                          <a:schemeClr val="accent1">
                            <a:lumMod val="50000"/>
                          </a:schemeClr>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15000"/>
                        </a:lnSpc>
                        <a:spcBef>
                          <a:spcPts val="600"/>
                        </a:spcBef>
                        <a:spcAft>
                          <a:spcPts val="0"/>
                        </a:spcAft>
                      </a:pPr>
                      <a:r>
                        <a:rPr 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0.809</a:t>
                      </a:r>
                      <a:endParaRPr lang="zh-TW" alt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tc>
                  <a:txBody>
                    <a:bodyPr/>
                    <a:lstStyle/>
                    <a:p>
                      <a:pPr marL="0" algn="ctr" defTabSz="914400" rtl="0" eaLnBrk="1" latinLnBrk="0" hangingPunct="1">
                        <a:lnSpc>
                          <a:spcPct val="115000"/>
                        </a:lnSpc>
                        <a:spcBef>
                          <a:spcPts val="600"/>
                        </a:spcBef>
                        <a:spcAft>
                          <a:spcPts val="0"/>
                        </a:spcAft>
                      </a:pPr>
                      <a:r>
                        <a:rPr lang="en-US"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880.81</a:t>
                      </a:r>
                      <a:endParaRPr lang="zh-TW" altLang="en-US"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extLst>
                  <a:ext uri="{0D108BD9-81ED-4DB2-BD59-A6C34878D82A}">
                    <a16:rowId xmlns:a16="http://schemas.microsoft.com/office/drawing/2014/main" val="10009"/>
                  </a:ext>
                </a:extLst>
              </a:tr>
              <a:tr h="0">
                <a:tc vMerge="1">
                  <a:txBody>
                    <a:bodyPr/>
                    <a:lstStyle/>
                    <a:p>
                      <a:endParaRPr lang="zh-TW" altLang="en-US"/>
                    </a:p>
                  </a:txBody>
                  <a:tcPr/>
                </a:tc>
                <a:tc>
                  <a:txBody>
                    <a:bodyPr/>
                    <a:lstStyle/>
                    <a:p>
                      <a:pPr algn="ctr">
                        <a:lnSpc>
                          <a:spcPct val="115000"/>
                        </a:lnSpc>
                        <a:spcBef>
                          <a:spcPts val="600"/>
                        </a:spcBef>
                        <a:spcAft>
                          <a:spcPts val="0"/>
                        </a:spcAft>
                      </a:pPr>
                      <a:r>
                        <a:rPr lang="en-US" sz="1800" kern="100" dirty="0" err="1">
                          <a:solidFill>
                            <a:schemeClr val="accent1">
                              <a:lumMod val="50000"/>
                            </a:schemeClr>
                          </a:solidFill>
                          <a:effectLst/>
                          <a:latin typeface="微軟正黑體" panose="020B0604030504040204" pitchFamily="34" charset="-120"/>
                          <a:ea typeface="微軟正黑體" panose="020B0604030504040204" pitchFamily="34" charset="-120"/>
                        </a:rPr>
                        <a:t>Adaboost</a:t>
                      </a:r>
                      <a:r>
                        <a:rPr lang="en-US" sz="1800" kern="100" dirty="0">
                          <a:solidFill>
                            <a:schemeClr val="accent1">
                              <a:lumMod val="50000"/>
                            </a:schemeClr>
                          </a:solidFill>
                          <a:effectLst/>
                          <a:latin typeface="微軟正黑體" panose="020B0604030504040204" pitchFamily="34" charset="-120"/>
                          <a:ea typeface="微軟正黑體" panose="020B0604030504040204" pitchFamily="34" charset="-120"/>
                        </a:rPr>
                        <a:t> + SVM</a:t>
                      </a:r>
                      <a:endParaRPr lang="zh-TW"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標楷體" panose="03000509000000000000" pitchFamily="65" charset="-120"/>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marL="0" algn="ctr" defTabSz="914400" rtl="0" eaLnBrk="1" latinLnBrk="0" hangingPunct="1">
                        <a:lnSpc>
                          <a:spcPct val="115000"/>
                        </a:lnSpc>
                        <a:spcBef>
                          <a:spcPts val="600"/>
                        </a:spcBef>
                        <a:spcAft>
                          <a:spcPts val="0"/>
                        </a:spcAft>
                      </a:pPr>
                      <a:r>
                        <a:rPr 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rPr>
                        <a:t>0.792</a:t>
                      </a:r>
                      <a:endParaRPr lang="zh-TW" altLang="en-US" sz="1800" kern="10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tc>
                  <a:txBody>
                    <a:bodyPr/>
                    <a:lstStyle/>
                    <a:p>
                      <a:pPr marL="0" algn="ctr" defTabSz="914400" rtl="0" eaLnBrk="1" latinLnBrk="0" hangingPunct="1">
                        <a:lnSpc>
                          <a:spcPct val="115000"/>
                        </a:lnSpc>
                        <a:spcBef>
                          <a:spcPts val="600"/>
                        </a:spcBef>
                        <a:spcAft>
                          <a:spcPts val="0"/>
                        </a:spcAft>
                      </a:pPr>
                      <a:r>
                        <a:rPr lang="en-US"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rPr>
                        <a:t>3175.75</a:t>
                      </a:r>
                      <a:endParaRPr lang="zh-TW" altLang="en-US" sz="1800" kern="100" dirty="0">
                        <a:solidFill>
                          <a:schemeClr val="accent1">
                            <a:lumMod val="50000"/>
                          </a:schemeClr>
                        </a:solidFill>
                        <a:effectLst/>
                        <a:latin typeface="微軟正黑體" panose="020B0604030504040204" pitchFamily="34" charset="-120"/>
                        <a:ea typeface="微軟正黑體" panose="020B0604030504040204" pitchFamily="34" charset="-120"/>
                        <a:cs typeface="+mn-cs"/>
                      </a:endParaRPr>
                    </a:p>
                  </a:txBody>
                  <a:tcPr marL="68580" marR="68580" marT="0" marB="0">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39" name="圓角矩形 15">
            <a:extLst>
              <a:ext uri="{FF2B5EF4-FFF2-40B4-BE49-F238E27FC236}">
                <a16:creationId xmlns:a16="http://schemas.microsoft.com/office/drawing/2014/main" id="{3C9C7CBD-A579-4EB5-B3E9-1C3DDBC3457B}"/>
              </a:ext>
            </a:extLst>
          </p:cNvPr>
          <p:cNvSpPr/>
          <p:nvPr/>
        </p:nvSpPr>
        <p:spPr>
          <a:xfrm>
            <a:off x="6858059" y="2954345"/>
            <a:ext cx="4392000" cy="252000"/>
          </a:xfrm>
          <a:prstGeom prst="roundRect">
            <a:avLst/>
          </a:prstGeom>
          <a:noFill/>
          <a:ln w="19050">
            <a:solidFill>
              <a:srgbClr val="CF4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0" name="群組 39">
            <a:extLst>
              <a:ext uri="{FF2B5EF4-FFF2-40B4-BE49-F238E27FC236}">
                <a16:creationId xmlns:a16="http://schemas.microsoft.com/office/drawing/2014/main" id="{F33C0F70-F65F-4BDD-94AE-911413EFD015}"/>
              </a:ext>
            </a:extLst>
          </p:cNvPr>
          <p:cNvGrpSpPr/>
          <p:nvPr/>
        </p:nvGrpSpPr>
        <p:grpSpPr>
          <a:xfrm>
            <a:off x="11250059" y="2796904"/>
            <a:ext cx="705663" cy="632096"/>
            <a:chOff x="11342338" y="1616622"/>
            <a:chExt cx="705663" cy="632096"/>
          </a:xfrm>
        </p:grpSpPr>
        <p:sp>
          <p:nvSpPr>
            <p:cNvPr id="41" name="矩形 40">
              <a:extLst>
                <a:ext uri="{FF2B5EF4-FFF2-40B4-BE49-F238E27FC236}">
                  <a16:creationId xmlns:a16="http://schemas.microsoft.com/office/drawing/2014/main" id="{7DB0EA99-4A07-453A-BB3C-9E63CC0A605F}"/>
                </a:ext>
              </a:extLst>
            </p:cNvPr>
            <p:cNvSpPr/>
            <p:nvPr/>
          </p:nvSpPr>
          <p:spPr>
            <a:xfrm>
              <a:off x="11436001" y="1702352"/>
              <a:ext cx="612000" cy="15987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矩形 46">
              <a:extLst>
                <a:ext uri="{FF2B5EF4-FFF2-40B4-BE49-F238E27FC236}">
                  <a16:creationId xmlns:a16="http://schemas.microsoft.com/office/drawing/2014/main" id="{D82C41DB-2BC8-4D42-81F0-C6CAA3F07375}"/>
                </a:ext>
              </a:extLst>
            </p:cNvPr>
            <p:cNvSpPr/>
            <p:nvPr/>
          </p:nvSpPr>
          <p:spPr>
            <a:xfrm>
              <a:off x="11436001" y="2017303"/>
              <a:ext cx="612000" cy="15987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矩形 72">
              <a:extLst>
                <a:ext uri="{FF2B5EF4-FFF2-40B4-BE49-F238E27FC236}">
                  <a16:creationId xmlns:a16="http://schemas.microsoft.com/office/drawing/2014/main" id="{EB8F652B-5A6E-40CD-B9A9-8EDF79EA5FB5}"/>
                </a:ext>
              </a:extLst>
            </p:cNvPr>
            <p:cNvSpPr/>
            <p:nvPr/>
          </p:nvSpPr>
          <p:spPr>
            <a:xfrm>
              <a:off x="11342338" y="1616622"/>
              <a:ext cx="697627" cy="632096"/>
            </a:xfrm>
            <a:prstGeom prst="rect">
              <a:avLst/>
            </a:prstGeom>
          </p:spPr>
          <p:txBody>
            <a:bodyPr wrap="none">
              <a:spAutoFit/>
            </a:bodyPr>
            <a:lstStyle/>
            <a:p>
              <a:pPr algn="ctr">
                <a:lnSpc>
                  <a:spcPts val="1800"/>
                </a:lnSpc>
                <a:spcBef>
                  <a:spcPts val="600"/>
                </a:spcBef>
                <a:spcAft>
                  <a:spcPts val="0"/>
                </a:spcAft>
              </a:pPr>
              <a:r>
                <a:rPr lang="zh-TW" altLang="en-US" sz="2000" kern="100" dirty="0">
                  <a:solidFill>
                    <a:srgbClr val="FF0000"/>
                  </a:solidFill>
                  <a:latin typeface="微軟正黑體" panose="020B0604030504040204" pitchFamily="34" charset="-120"/>
                  <a:ea typeface="微軟正黑體" panose="020B0604030504040204" pitchFamily="34" charset="-120"/>
                </a:rPr>
                <a:t>效益</a:t>
              </a:r>
              <a:endParaRPr lang="en-US" altLang="zh-TW" sz="2000" kern="100" dirty="0">
                <a:solidFill>
                  <a:srgbClr val="FF0000"/>
                </a:solidFill>
                <a:latin typeface="微軟正黑體" panose="020B0604030504040204" pitchFamily="34" charset="-120"/>
                <a:ea typeface="微軟正黑體" panose="020B0604030504040204" pitchFamily="34" charset="-120"/>
              </a:endParaRPr>
            </a:p>
            <a:p>
              <a:pPr algn="ctr">
                <a:lnSpc>
                  <a:spcPts val="1800"/>
                </a:lnSpc>
                <a:spcBef>
                  <a:spcPts val="600"/>
                </a:spcBef>
                <a:spcAft>
                  <a:spcPts val="0"/>
                </a:spcAft>
              </a:pPr>
              <a:r>
                <a:rPr lang="zh-TW" altLang="en-US" sz="2000" kern="100" dirty="0">
                  <a:solidFill>
                    <a:srgbClr val="FF0000"/>
                  </a:solidFill>
                  <a:latin typeface="微軟正黑體" panose="020B0604030504040204" pitchFamily="34" charset="-120"/>
                  <a:ea typeface="微軟正黑體" panose="020B0604030504040204" pitchFamily="34" charset="-120"/>
                </a:rPr>
                <a:t>最佳</a:t>
              </a:r>
              <a:endParaRPr lang="zh-TW" altLang="zh-TW" sz="2000" kern="100" dirty="0">
                <a:solidFill>
                  <a:srgbClr val="FF0000"/>
                </a:solidFill>
                <a:latin typeface="微軟正黑體" panose="020B0604030504040204" pitchFamily="34" charset="-120"/>
                <a:ea typeface="微軟正黑體" panose="020B0604030504040204" pitchFamily="34" charset="-120"/>
                <a:cs typeface="標楷體" panose="03000509000000000000" pitchFamily="65" charset="-120"/>
              </a:endParaRPr>
            </a:p>
          </p:txBody>
        </p:sp>
      </p:grpSp>
    </p:spTree>
    <p:extLst>
      <p:ext uri="{BB962C8B-B14F-4D97-AF65-F5344CB8AC3E}">
        <p14:creationId xmlns:p14="http://schemas.microsoft.com/office/powerpoint/2010/main" val="102587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1500"/>
                            </p:stCondLst>
                            <p:childTnLst>
                              <p:par>
                                <p:cTn id="17" presetID="13" presetClass="entr" presetSubtype="16"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plus(in)">
                                      <p:cBhvr>
                                        <p:cTn id="19" dur="500"/>
                                        <p:tgtEl>
                                          <p:spTgt spid="39"/>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CCC627D-25C8-4544-9D5E-6BE4EFDC2C31}"/>
              </a:ext>
            </a:extLst>
          </p:cNvPr>
          <p:cNvSpPr>
            <a:spLocks noGrp="1"/>
          </p:cNvSpPr>
          <p:nvPr>
            <p:ph type="sldNum" sz="quarter" idx="12"/>
          </p:nvPr>
        </p:nvSpPr>
        <p:spPr/>
        <p:txBody>
          <a:bodyPr/>
          <a:lstStyle/>
          <a:p>
            <a:fld id="{FB3E9B49-1012-49AA-8081-ABB306612549}" type="slidenum">
              <a:rPr lang="zh-TW" altLang="en-US" smtClean="0"/>
              <a:pPr/>
              <a:t>23</a:t>
            </a:fld>
            <a:endParaRPr lang="zh-TW" altLang="en-US" dirty="0"/>
          </a:p>
        </p:txBody>
      </p:sp>
      <p:sp>
        <p:nvSpPr>
          <p:cNvPr id="6" name="矩形 5">
            <a:extLst>
              <a:ext uri="{FF2B5EF4-FFF2-40B4-BE49-F238E27FC236}">
                <a16:creationId xmlns:a16="http://schemas.microsoft.com/office/drawing/2014/main" id="{F83C1816-16F2-46A1-B938-FACFBBCFC00D}"/>
              </a:ext>
            </a:extLst>
          </p:cNvPr>
          <p:cNvSpPr/>
          <p:nvPr/>
        </p:nvSpPr>
        <p:spPr>
          <a:xfrm>
            <a:off x="-1" y="1"/>
            <a:ext cx="822957" cy="8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Ch1</a:t>
            </a:r>
          </a:p>
          <a:p>
            <a:pPr algn="ctr"/>
            <a:r>
              <a:rPr lang="zh-TW" altLang="en-US" sz="2000" dirty="0">
                <a:solidFill>
                  <a:schemeClr val="bg1"/>
                </a:solidFill>
                <a:latin typeface="微軟正黑體" panose="020B0604030504040204" pitchFamily="34" charset="-120"/>
                <a:ea typeface="微軟正黑體" panose="020B0604030504040204" pitchFamily="34" charset="-120"/>
              </a:rPr>
              <a:t>緒論</a:t>
            </a:r>
          </a:p>
        </p:txBody>
      </p:sp>
      <p:sp>
        <p:nvSpPr>
          <p:cNvPr id="42" name="矩形 41">
            <a:extLst>
              <a:ext uri="{FF2B5EF4-FFF2-40B4-BE49-F238E27FC236}">
                <a16:creationId xmlns:a16="http://schemas.microsoft.com/office/drawing/2014/main" id="{97A64C64-E08A-42A2-9F0A-E15F15DD05F4}"/>
              </a:ext>
            </a:extLst>
          </p:cNvPr>
          <p:cNvSpPr/>
          <p:nvPr/>
        </p:nvSpPr>
        <p:spPr>
          <a:xfrm>
            <a:off x="-1" y="931153"/>
            <a:ext cx="822957" cy="108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Ch2</a:t>
            </a:r>
          </a:p>
          <a:p>
            <a:pPr algn="ctr"/>
            <a:r>
              <a:rPr lang="zh-TW" altLang="en-US" sz="2000" dirty="0">
                <a:solidFill>
                  <a:schemeClr val="bg1"/>
                </a:solidFill>
                <a:latin typeface="微軟正黑體" panose="020B0604030504040204" pitchFamily="34" charset="-120"/>
                <a:ea typeface="微軟正黑體" panose="020B0604030504040204" pitchFamily="34" charset="-120"/>
              </a:rPr>
              <a:t>文獻探討</a:t>
            </a:r>
          </a:p>
        </p:txBody>
      </p:sp>
      <p:sp>
        <p:nvSpPr>
          <p:cNvPr id="43" name="矩形 42">
            <a:extLst>
              <a:ext uri="{FF2B5EF4-FFF2-40B4-BE49-F238E27FC236}">
                <a16:creationId xmlns:a16="http://schemas.microsoft.com/office/drawing/2014/main" id="{50E141D7-F9E3-4DEC-894A-2CB8760CB185}"/>
              </a:ext>
            </a:extLst>
          </p:cNvPr>
          <p:cNvSpPr/>
          <p:nvPr/>
        </p:nvSpPr>
        <p:spPr>
          <a:xfrm>
            <a:off x="-1" y="2114305"/>
            <a:ext cx="822957" cy="108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Ch3</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研究方法</a:t>
            </a:r>
          </a:p>
        </p:txBody>
      </p:sp>
      <p:sp>
        <p:nvSpPr>
          <p:cNvPr id="44" name="矩形 43">
            <a:extLst>
              <a:ext uri="{FF2B5EF4-FFF2-40B4-BE49-F238E27FC236}">
                <a16:creationId xmlns:a16="http://schemas.microsoft.com/office/drawing/2014/main" id="{BFC04A66-A772-4BFD-A7E2-BF950362F7A0}"/>
              </a:ext>
            </a:extLst>
          </p:cNvPr>
          <p:cNvSpPr/>
          <p:nvPr/>
        </p:nvSpPr>
        <p:spPr>
          <a:xfrm>
            <a:off x="-1" y="3297457"/>
            <a:ext cx="822957" cy="17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Ch4</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研究結果與分析</a:t>
            </a:r>
          </a:p>
        </p:txBody>
      </p:sp>
      <p:sp>
        <p:nvSpPr>
          <p:cNvPr id="45" name="矩形 44">
            <a:extLst>
              <a:ext uri="{FF2B5EF4-FFF2-40B4-BE49-F238E27FC236}">
                <a16:creationId xmlns:a16="http://schemas.microsoft.com/office/drawing/2014/main" id="{0F4F96A3-081C-4341-8537-21349E169160}"/>
              </a:ext>
            </a:extLst>
          </p:cNvPr>
          <p:cNvSpPr/>
          <p:nvPr/>
        </p:nvSpPr>
        <p:spPr>
          <a:xfrm>
            <a:off x="0" y="5128607"/>
            <a:ext cx="822957" cy="17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Ch5</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研究結論與建議</a:t>
            </a:r>
          </a:p>
        </p:txBody>
      </p:sp>
      <p:sp>
        <p:nvSpPr>
          <p:cNvPr id="47" name="文字方塊 46">
            <a:extLst>
              <a:ext uri="{FF2B5EF4-FFF2-40B4-BE49-F238E27FC236}">
                <a16:creationId xmlns:a16="http://schemas.microsoft.com/office/drawing/2014/main" id="{039D3ADA-2E6B-479A-9940-9E493FD671C8}"/>
              </a:ext>
            </a:extLst>
          </p:cNvPr>
          <p:cNvSpPr txBox="1"/>
          <p:nvPr/>
        </p:nvSpPr>
        <p:spPr>
          <a:xfrm>
            <a:off x="1086787" y="168958"/>
            <a:ext cx="4683818" cy="707886"/>
          </a:xfrm>
          <a:prstGeom prst="rect">
            <a:avLst/>
          </a:prstGeom>
          <a:noFill/>
        </p:spPr>
        <p:txBody>
          <a:bodyPr wrap="square" rtlCol="0">
            <a:spAutoFit/>
          </a:bodyPr>
          <a:lstStyle/>
          <a:p>
            <a:r>
              <a:rPr lang="en-US" altLang="zh-TW"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03 </a:t>
            </a:r>
            <a:r>
              <a:rPr lang="zh-TW" altLang="en-US"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建立預測模型</a:t>
            </a:r>
            <a:r>
              <a:rPr lang="en-US" altLang="zh-TW"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(4)</a:t>
            </a:r>
            <a:endParaRPr lang="zh-TW" altLang="en-US"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endParaRPr>
          </a:p>
        </p:txBody>
      </p:sp>
      <p:sp>
        <p:nvSpPr>
          <p:cNvPr id="11" name="圓角矩形 4">
            <a:extLst>
              <a:ext uri="{FF2B5EF4-FFF2-40B4-BE49-F238E27FC236}">
                <a16:creationId xmlns:a16="http://schemas.microsoft.com/office/drawing/2014/main" id="{98863A11-09E4-4523-B44D-6C30651C3740}"/>
              </a:ext>
            </a:extLst>
          </p:cNvPr>
          <p:cNvSpPr/>
          <p:nvPr/>
        </p:nvSpPr>
        <p:spPr>
          <a:xfrm>
            <a:off x="1325813" y="1315791"/>
            <a:ext cx="2880000" cy="420956"/>
          </a:xfrm>
          <a:prstGeom prst="roundRect">
            <a:avLst/>
          </a:prstGeom>
          <a:solidFill>
            <a:srgbClr val="44546A"/>
          </a:solidFill>
        </p:spPr>
        <p:txBody>
          <a:bodyPr wrap="square" lIns="36000" tIns="36000" rIns="36000" bIns="36000" rtlCol="0">
            <a:spAutoFit/>
          </a:bodyPr>
          <a:lstStyle/>
          <a:p>
            <a:pPr marL="0" lvl="2" algn="ctr"/>
            <a:r>
              <a:rPr lang="zh-TW" altLang="zh-TW" sz="2000" dirty="0">
                <a:solidFill>
                  <a:schemeClr val="bg1"/>
                </a:solidFill>
                <a:latin typeface="微軟正黑體" panose="020B0604030504040204" pitchFamily="34" charset="-120"/>
                <a:ea typeface="微軟正黑體" panose="020B0604030504040204" pitchFamily="34" charset="-120"/>
              </a:rPr>
              <a:t>未簡化維度</a:t>
            </a:r>
          </a:p>
        </p:txBody>
      </p:sp>
      <p:sp>
        <p:nvSpPr>
          <p:cNvPr id="15" name="矩形 14">
            <a:extLst>
              <a:ext uri="{FF2B5EF4-FFF2-40B4-BE49-F238E27FC236}">
                <a16:creationId xmlns:a16="http://schemas.microsoft.com/office/drawing/2014/main" id="{659F04D7-CA75-440A-80D9-EA2B4FF23F16}"/>
              </a:ext>
            </a:extLst>
          </p:cNvPr>
          <p:cNvSpPr/>
          <p:nvPr/>
        </p:nvSpPr>
        <p:spPr>
          <a:xfrm>
            <a:off x="2124909" y="1729204"/>
            <a:ext cx="1290738" cy="384208"/>
          </a:xfrm>
          <a:prstGeom prst="rect">
            <a:avLst/>
          </a:prstGeom>
        </p:spPr>
        <p:txBody>
          <a:bodyPr wrap="none">
            <a:spAutoFit/>
          </a:bodyPr>
          <a:lstStyle/>
          <a:p>
            <a:pPr algn="ctr">
              <a:lnSpc>
                <a:spcPct val="115000"/>
              </a:lnSpc>
              <a:spcBef>
                <a:spcPts val="600"/>
              </a:spcBef>
              <a:spcAft>
                <a:spcPts val="0"/>
              </a:spcAft>
            </a:pPr>
            <a:r>
              <a:rPr lang="en-US" altLang="zh-TW" kern="100" dirty="0">
                <a:solidFill>
                  <a:schemeClr val="accent1">
                    <a:lumMod val="50000"/>
                  </a:schemeClr>
                </a:solidFill>
                <a:latin typeface="微軟正黑體" panose="020B0604030504040204" pitchFamily="34" charset="-120"/>
                <a:ea typeface="微軟正黑體" panose="020B0604030504040204" pitchFamily="34" charset="-120"/>
              </a:rPr>
              <a:t>(22</a:t>
            </a:r>
            <a:r>
              <a:rPr lang="zh-TW" altLang="en-US" kern="100" dirty="0">
                <a:solidFill>
                  <a:schemeClr val="accent1">
                    <a:lumMod val="50000"/>
                  </a:schemeClr>
                </a:solidFill>
                <a:latin typeface="微軟正黑體" panose="020B0604030504040204" pitchFamily="34" charset="-120"/>
                <a:ea typeface="微軟正黑體" panose="020B0604030504040204" pitchFamily="34" charset="-120"/>
              </a:rPr>
              <a:t>個維度</a:t>
            </a:r>
            <a:r>
              <a:rPr lang="en-US" altLang="zh-TW" kern="100"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zh-TW" kern="1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endParaRPr>
          </a:p>
        </p:txBody>
      </p:sp>
      <p:sp>
        <p:nvSpPr>
          <p:cNvPr id="16" name="矩形 15">
            <a:extLst>
              <a:ext uri="{FF2B5EF4-FFF2-40B4-BE49-F238E27FC236}">
                <a16:creationId xmlns:a16="http://schemas.microsoft.com/office/drawing/2014/main" id="{9A02BDFC-2F17-4489-87A9-9E3DE61F7944}"/>
              </a:ext>
            </a:extLst>
          </p:cNvPr>
          <p:cNvSpPr/>
          <p:nvPr/>
        </p:nvSpPr>
        <p:spPr>
          <a:xfrm>
            <a:off x="1163849" y="887254"/>
            <a:ext cx="2880000" cy="369332"/>
          </a:xfrm>
          <a:prstGeom prst="rect">
            <a:avLst/>
          </a:prstGeom>
        </p:spPr>
        <p:txBody>
          <a:bodyPr wrap="square">
            <a:spAutoFit/>
          </a:bodyPr>
          <a:lstStyle/>
          <a:p>
            <a:pPr marL="285750" indent="-285750">
              <a:buFont typeface="Wingdings" panose="05000000000000000000" pitchFamily="2" charset="2"/>
              <a:buChar char="n"/>
            </a:pPr>
            <a:r>
              <a:rPr lang="zh-TW" altLang="zh-TW" u="sng" dirty="0">
                <a:latin typeface="微軟正黑體" panose="020B0604030504040204" pitchFamily="34" charset="-120"/>
                <a:ea typeface="微軟正黑體" panose="020B0604030504040204" pitchFamily="34" charset="-120"/>
                <a:cs typeface="標楷體" panose="03000509000000000000" pitchFamily="65" charset="-120"/>
              </a:rPr>
              <a:t>以</a:t>
            </a:r>
            <a:r>
              <a:rPr lang="en-US" altLang="zh-TW" u="sng" dirty="0">
                <a:latin typeface="微軟正黑體" panose="020B0604030504040204" pitchFamily="34" charset="-120"/>
                <a:ea typeface="微軟正黑體" panose="020B0604030504040204" pitchFamily="34" charset="-120"/>
                <a:cs typeface="標楷體" panose="03000509000000000000" pitchFamily="65" charset="-120"/>
              </a:rPr>
              <a:t>Weka</a:t>
            </a:r>
            <a:r>
              <a:rPr lang="zh-TW" altLang="en-US" u="sng" dirty="0">
                <a:latin typeface="微軟正黑體" panose="020B0604030504040204" pitchFamily="34" charset="-120"/>
                <a:ea typeface="微軟正黑體" panose="020B0604030504040204" pitchFamily="34" charset="-120"/>
                <a:cs typeface="標楷體" panose="03000509000000000000" pitchFamily="65" charset="-120"/>
              </a:rPr>
              <a:t>建立分類模型</a:t>
            </a:r>
            <a:endParaRPr lang="zh-TW" altLang="en-US" u="sng" dirty="0">
              <a:latin typeface="微軟正黑體" panose="020B0604030504040204" pitchFamily="34" charset="-120"/>
              <a:ea typeface="微軟正黑體" panose="020B0604030504040204" pitchFamily="34" charset="-120"/>
            </a:endParaRPr>
          </a:p>
        </p:txBody>
      </p:sp>
      <p:grpSp>
        <p:nvGrpSpPr>
          <p:cNvPr id="17" name="群組 16">
            <a:extLst>
              <a:ext uri="{FF2B5EF4-FFF2-40B4-BE49-F238E27FC236}">
                <a16:creationId xmlns:a16="http://schemas.microsoft.com/office/drawing/2014/main" id="{5F3F3CEE-6ECC-4630-9D74-9E071D9C554F}"/>
              </a:ext>
            </a:extLst>
          </p:cNvPr>
          <p:cNvGrpSpPr/>
          <p:nvPr/>
        </p:nvGrpSpPr>
        <p:grpSpPr>
          <a:xfrm>
            <a:off x="1133951" y="2084859"/>
            <a:ext cx="3315372" cy="2782287"/>
            <a:chOff x="4492324" y="3306995"/>
            <a:chExt cx="3450529" cy="2782287"/>
          </a:xfrm>
        </p:grpSpPr>
        <p:graphicFrame>
          <p:nvGraphicFramePr>
            <p:cNvPr id="18" name="圖表 17">
              <a:extLst>
                <a:ext uri="{FF2B5EF4-FFF2-40B4-BE49-F238E27FC236}">
                  <a16:creationId xmlns:a16="http://schemas.microsoft.com/office/drawing/2014/main" id="{8AC41ABB-AFE3-40BA-B942-C07ED5C2E7E8}"/>
                </a:ext>
              </a:extLst>
            </p:cNvPr>
            <p:cNvGraphicFramePr>
              <a:graphicFrameLocks/>
            </p:cNvGraphicFramePr>
            <p:nvPr>
              <p:extLst>
                <p:ext uri="{D42A27DB-BD31-4B8C-83A1-F6EECF244321}">
                  <p14:modId xmlns:p14="http://schemas.microsoft.com/office/powerpoint/2010/main" val="1773687462"/>
                </p:ext>
              </p:extLst>
            </p:nvPr>
          </p:nvGraphicFramePr>
          <p:xfrm>
            <a:off x="4603079" y="3528646"/>
            <a:ext cx="3339774" cy="2560636"/>
          </p:xfrm>
          <a:graphic>
            <a:graphicData uri="http://schemas.openxmlformats.org/drawingml/2006/chart">
              <c:chart xmlns:c="http://schemas.openxmlformats.org/drawingml/2006/chart" xmlns:r="http://schemas.openxmlformats.org/officeDocument/2006/relationships" r:id="rId3"/>
            </a:graphicData>
          </a:graphic>
        </p:graphicFrame>
        <p:sp>
          <p:nvSpPr>
            <p:cNvPr id="19" name="矩形 18">
              <a:extLst>
                <a:ext uri="{FF2B5EF4-FFF2-40B4-BE49-F238E27FC236}">
                  <a16:creationId xmlns:a16="http://schemas.microsoft.com/office/drawing/2014/main" id="{AEC24E59-2CBF-4CFF-BE4A-BCDC7C460A6B}"/>
                </a:ext>
              </a:extLst>
            </p:cNvPr>
            <p:cNvSpPr/>
            <p:nvPr/>
          </p:nvSpPr>
          <p:spPr>
            <a:xfrm>
              <a:off x="4492324" y="3306995"/>
              <a:ext cx="560410" cy="319318"/>
            </a:xfrm>
            <a:prstGeom prst="rect">
              <a:avLst/>
            </a:prstGeom>
          </p:spPr>
          <p:txBody>
            <a:bodyPr wrap="none">
              <a:spAutoFit/>
            </a:bodyPr>
            <a:lstStyle/>
            <a:p>
              <a:pPr algn="ctr">
                <a:lnSpc>
                  <a:spcPct val="115000"/>
                </a:lnSpc>
                <a:spcBef>
                  <a:spcPts val="600"/>
                </a:spcBef>
                <a:spcAft>
                  <a:spcPts val="0"/>
                </a:spcAft>
              </a:pPr>
              <a:r>
                <a:rPr lang="en-US" altLang="zh-TW" sz="1400" kern="100" dirty="0">
                  <a:solidFill>
                    <a:schemeClr val="tx1">
                      <a:lumMod val="75000"/>
                      <a:lumOff val="25000"/>
                    </a:schemeClr>
                  </a:solidFill>
                  <a:latin typeface="微軟正黑體" panose="020B0604030504040204" pitchFamily="34" charset="-120"/>
                  <a:ea typeface="微軟正黑體" panose="020B0604030504040204" pitchFamily="34" charset="-120"/>
                </a:rPr>
                <a:t>AUC</a:t>
              </a:r>
              <a:endParaRPr lang="zh-TW" altLang="zh-TW" sz="1400" kern="100" dirty="0">
                <a:solidFill>
                  <a:schemeClr val="tx1">
                    <a:lumMod val="75000"/>
                    <a:lumOff val="25000"/>
                  </a:schemeClr>
                </a:solidFill>
                <a:latin typeface="微軟正黑體" panose="020B0604030504040204" pitchFamily="34" charset="-120"/>
                <a:ea typeface="微軟正黑體" panose="020B0604030504040204" pitchFamily="34" charset="-120"/>
                <a:cs typeface="標楷體" panose="03000509000000000000" pitchFamily="65" charset="-120"/>
              </a:endParaRPr>
            </a:p>
          </p:txBody>
        </p:sp>
        <p:sp>
          <p:nvSpPr>
            <p:cNvPr id="20" name="文字方塊 19">
              <a:extLst>
                <a:ext uri="{FF2B5EF4-FFF2-40B4-BE49-F238E27FC236}">
                  <a16:creationId xmlns:a16="http://schemas.microsoft.com/office/drawing/2014/main" id="{FCCD19BB-ECB9-4D5A-B313-D22EC54985F5}"/>
                </a:ext>
              </a:extLst>
            </p:cNvPr>
            <p:cNvSpPr txBox="1"/>
            <p:nvPr/>
          </p:nvSpPr>
          <p:spPr>
            <a:xfrm>
              <a:off x="7127195" y="5735204"/>
              <a:ext cx="432000" cy="307777"/>
            </a:xfrm>
            <a:prstGeom prst="rect">
              <a:avLst/>
            </a:prstGeom>
            <a:solidFill>
              <a:schemeClr val="bg1"/>
            </a:solidFill>
          </p:spPr>
          <p:txBody>
            <a:bodyPr wrap="square" rtlCol="0">
              <a:spAutoFit/>
            </a:bodyPr>
            <a:lstStyle/>
            <a:p>
              <a:r>
                <a:rPr lang="en-US" altLang="zh-TW" sz="1400" dirty="0">
                  <a:solidFill>
                    <a:schemeClr val="tx1">
                      <a:lumMod val="75000"/>
                      <a:lumOff val="25000"/>
                    </a:schemeClr>
                  </a:solidFill>
                </a:rPr>
                <a:t>RF</a:t>
              </a:r>
              <a:endParaRPr lang="zh-TW" altLang="en-US" sz="1400" dirty="0">
                <a:solidFill>
                  <a:schemeClr val="tx1">
                    <a:lumMod val="75000"/>
                    <a:lumOff val="25000"/>
                  </a:schemeClr>
                </a:solidFill>
              </a:endParaRPr>
            </a:p>
          </p:txBody>
        </p:sp>
      </p:grpSp>
      <p:sp>
        <p:nvSpPr>
          <p:cNvPr id="34" name="圓角矩形 4">
            <a:extLst>
              <a:ext uri="{FF2B5EF4-FFF2-40B4-BE49-F238E27FC236}">
                <a16:creationId xmlns:a16="http://schemas.microsoft.com/office/drawing/2014/main" id="{5D1C6F3B-8133-46F7-80FC-F033289990BA}"/>
              </a:ext>
            </a:extLst>
          </p:cNvPr>
          <p:cNvSpPr/>
          <p:nvPr/>
        </p:nvSpPr>
        <p:spPr>
          <a:xfrm>
            <a:off x="4366751" y="1315791"/>
            <a:ext cx="3102938" cy="420956"/>
          </a:xfrm>
          <a:prstGeom prst="roundRect">
            <a:avLst/>
          </a:prstGeom>
          <a:solidFill>
            <a:srgbClr val="44546A"/>
          </a:solidFill>
        </p:spPr>
        <p:txBody>
          <a:bodyPr wrap="square" lIns="36000" tIns="36000" rIns="36000" bIns="36000" rtlCol="0">
            <a:spAutoFit/>
          </a:bodyPr>
          <a:lstStyle/>
          <a:p>
            <a:pPr marL="0" lvl="2" algn="ctr"/>
            <a:r>
              <a:rPr lang="zh-TW" altLang="en-US" sz="2000" dirty="0">
                <a:solidFill>
                  <a:schemeClr val="bg1"/>
                </a:solidFill>
                <a:latin typeface="微軟正黑體" panose="020B0604030504040204" pitchFamily="34" charset="-120"/>
                <a:ea typeface="微軟正黑體" panose="020B0604030504040204" pitchFamily="34" charset="-120"/>
              </a:rPr>
              <a:t>以資訊增益</a:t>
            </a:r>
            <a:r>
              <a:rPr lang="zh-TW" altLang="zh-TW" sz="2000" dirty="0">
                <a:solidFill>
                  <a:schemeClr val="bg1"/>
                </a:solidFill>
                <a:latin typeface="微軟正黑體" panose="020B0604030504040204" pitchFamily="34" charset="-120"/>
                <a:ea typeface="微軟正黑體" panose="020B0604030504040204" pitchFamily="34" charset="-120"/>
              </a:rPr>
              <a:t>簡化維度</a:t>
            </a:r>
          </a:p>
        </p:txBody>
      </p:sp>
      <p:sp>
        <p:nvSpPr>
          <p:cNvPr id="35" name="圓角矩形 4">
            <a:extLst>
              <a:ext uri="{FF2B5EF4-FFF2-40B4-BE49-F238E27FC236}">
                <a16:creationId xmlns:a16="http://schemas.microsoft.com/office/drawing/2014/main" id="{0872CADD-6F15-4837-9706-B5C85525BC6F}"/>
              </a:ext>
            </a:extLst>
          </p:cNvPr>
          <p:cNvSpPr/>
          <p:nvPr/>
        </p:nvSpPr>
        <p:spPr>
          <a:xfrm>
            <a:off x="7631763" y="1315791"/>
            <a:ext cx="3229823" cy="420956"/>
          </a:xfrm>
          <a:prstGeom prst="roundRect">
            <a:avLst/>
          </a:prstGeom>
          <a:solidFill>
            <a:srgbClr val="44546A"/>
          </a:solidFill>
        </p:spPr>
        <p:txBody>
          <a:bodyPr wrap="square" lIns="36000" tIns="36000" rIns="36000" bIns="36000" rtlCol="0">
            <a:spAutoFit/>
          </a:bodyPr>
          <a:lstStyle/>
          <a:p>
            <a:pPr marL="0" lvl="2" algn="ctr"/>
            <a:r>
              <a:rPr lang="zh-TW" altLang="en-US" sz="2000" dirty="0">
                <a:solidFill>
                  <a:schemeClr val="bg1"/>
                </a:solidFill>
                <a:latin typeface="微軟正黑體" panose="020B0604030504040204" pitchFamily="34" charset="-120"/>
                <a:ea typeface="微軟正黑體" panose="020B0604030504040204" pitchFamily="34" charset="-120"/>
              </a:rPr>
              <a:t>以基因演算法</a:t>
            </a:r>
            <a:r>
              <a:rPr lang="zh-TW" altLang="zh-TW" sz="2000" dirty="0">
                <a:solidFill>
                  <a:schemeClr val="bg1"/>
                </a:solidFill>
                <a:latin typeface="微軟正黑體" panose="020B0604030504040204" pitchFamily="34" charset="-120"/>
                <a:ea typeface="微軟正黑體" panose="020B0604030504040204" pitchFamily="34" charset="-120"/>
              </a:rPr>
              <a:t>簡化維度</a:t>
            </a:r>
          </a:p>
        </p:txBody>
      </p:sp>
      <p:sp>
        <p:nvSpPr>
          <p:cNvPr id="37" name="矩形 36">
            <a:extLst>
              <a:ext uri="{FF2B5EF4-FFF2-40B4-BE49-F238E27FC236}">
                <a16:creationId xmlns:a16="http://schemas.microsoft.com/office/drawing/2014/main" id="{2C298917-1B2C-443A-8E0D-6AD3D43CD5F8}"/>
              </a:ext>
            </a:extLst>
          </p:cNvPr>
          <p:cNvSpPr/>
          <p:nvPr/>
        </p:nvSpPr>
        <p:spPr>
          <a:xfrm>
            <a:off x="4595931" y="1727281"/>
            <a:ext cx="2683747" cy="385939"/>
          </a:xfrm>
          <a:prstGeom prst="rect">
            <a:avLst/>
          </a:prstGeom>
        </p:spPr>
        <p:txBody>
          <a:bodyPr wrap="none">
            <a:spAutoFit/>
          </a:bodyPr>
          <a:lstStyle/>
          <a:p>
            <a:pPr algn="ctr">
              <a:lnSpc>
                <a:spcPct val="115000"/>
              </a:lnSpc>
              <a:spcBef>
                <a:spcPts val="600"/>
              </a:spcBef>
              <a:spcAft>
                <a:spcPts val="0"/>
              </a:spcAft>
            </a:pPr>
            <a:r>
              <a:rPr lang="en-US" altLang="zh-TW" kern="100"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kern="100" dirty="0">
                <a:solidFill>
                  <a:schemeClr val="accent1">
                    <a:lumMod val="50000"/>
                  </a:schemeClr>
                </a:solidFill>
                <a:latin typeface="微軟正黑體" panose="020B0604030504040204" pitchFamily="34" charset="-120"/>
                <a:ea typeface="微軟正黑體" panose="020B0604030504040204" pitchFamily="34" charset="-120"/>
              </a:rPr>
              <a:t>取</a:t>
            </a:r>
            <a:r>
              <a:rPr lang="en-US" altLang="zh-TW" kern="100" dirty="0">
                <a:solidFill>
                  <a:schemeClr val="accent1">
                    <a:lumMod val="50000"/>
                  </a:schemeClr>
                </a:solidFill>
                <a:latin typeface="微軟正黑體" panose="020B0604030504040204" pitchFamily="34" charset="-120"/>
                <a:ea typeface="微軟正黑體" panose="020B0604030504040204" pitchFamily="34" charset="-120"/>
              </a:rPr>
              <a:t>80%</a:t>
            </a:r>
            <a:r>
              <a:rPr lang="zh-TW" altLang="en-US" kern="100" dirty="0">
                <a:solidFill>
                  <a:schemeClr val="accent1">
                    <a:lumMod val="50000"/>
                  </a:schemeClr>
                </a:solidFill>
                <a:latin typeface="微軟正黑體" panose="020B0604030504040204" pitchFamily="34" charset="-120"/>
                <a:ea typeface="微軟正黑體" panose="020B0604030504040204" pitchFamily="34" charset="-120"/>
              </a:rPr>
              <a:t>特徵</a:t>
            </a:r>
            <a:r>
              <a:rPr lang="zh-TW" altLang="en-US" kern="100" dirty="0">
                <a:solidFill>
                  <a:schemeClr val="accent1">
                    <a:lumMod val="50000"/>
                  </a:schemeClr>
                </a:solidFill>
                <a:latin typeface="新細明體" panose="02020500000000000000" pitchFamily="18" charset="-120"/>
                <a:ea typeface="新細明體" panose="02020500000000000000" pitchFamily="18" charset="-120"/>
              </a:rPr>
              <a:t>→</a:t>
            </a:r>
            <a:r>
              <a:rPr lang="en-US" altLang="zh-TW" kern="100" dirty="0">
                <a:solidFill>
                  <a:schemeClr val="accent1">
                    <a:lumMod val="50000"/>
                  </a:schemeClr>
                </a:solidFill>
                <a:latin typeface="微軟正黑體" panose="020B0604030504040204" pitchFamily="34" charset="-120"/>
                <a:ea typeface="微軟正黑體" panose="020B0604030504040204" pitchFamily="34" charset="-120"/>
              </a:rPr>
              <a:t>18</a:t>
            </a:r>
            <a:r>
              <a:rPr lang="zh-TW" altLang="en-US" kern="100" dirty="0">
                <a:solidFill>
                  <a:schemeClr val="accent1">
                    <a:lumMod val="50000"/>
                  </a:schemeClr>
                </a:solidFill>
                <a:latin typeface="微軟正黑體" panose="020B0604030504040204" pitchFamily="34" charset="-120"/>
                <a:ea typeface="微軟正黑體" panose="020B0604030504040204" pitchFamily="34" charset="-120"/>
              </a:rPr>
              <a:t>個維度</a:t>
            </a:r>
            <a:r>
              <a:rPr lang="en-US" altLang="zh-TW" kern="100"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zh-TW" kern="1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endParaRPr>
          </a:p>
        </p:txBody>
      </p:sp>
      <p:sp>
        <p:nvSpPr>
          <p:cNvPr id="38" name="矩形 37">
            <a:extLst>
              <a:ext uri="{FF2B5EF4-FFF2-40B4-BE49-F238E27FC236}">
                <a16:creationId xmlns:a16="http://schemas.microsoft.com/office/drawing/2014/main" id="{82364542-00AD-41C0-9D29-EAF7A94BA95F}"/>
              </a:ext>
            </a:extLst>
          </p:cNvPr>
          <p:cNvSpPr/>
          <p:nvPr/>
        </p:nvSpPr>
        <p:spPr>
          <a:xfrm>
            <a:off x="8617208" y="1727281"/>
            <a:ext cx="1289134" cy="385939"/>
          </a:xfrm>
          <a:prstGeom prst="rect">
            <a:avLst/>
          </a:prstGeom>
        </p:spPr>
        <p:txBody>
          <a:bodyPr wrap="none">
            <a:spAutoFit/>
          </a:bodyPr>
          <a:lstStyle/>
          <a:p>
            <a:pPr algn="ctr">
              <a:lnSpc>
                <a:spcPct val="115000"/>
              </a:lnSpc>
              <a:spcBef>
                <a:spcPts val="600"/>
              </a:spcBef>
              <a:spcAft>
                <a:spcPts val="0"/>
              </a:spcAft>
            </a:pPr>
            <a:r>
              <a:rPr lang="en-US" altLang="zh-TW" kern="100" dirty="0">
                <a:solidFill>
                  <a:schemeClr val="accent1">
                    <a:lumMod val="50000"/>
                  </a:schemeClr>
                </a:solidFill>
                <a:latin typeface="新細明體" panose="02020500000000000000" pitchFamily="18" charset="-120"/>
                <a:ea typeface="新細明體" panose="02020500000000000000" pitchFamily="18" charset="-120"/>
              </a:rPr>
              <a:t>(</a:t>
            </a:r>
            <a:r>
              <a:rPr lang="en-US" altLang="zh-TW" kern="100" dirty="0">
                <a:solidFill>
                  <a:schemeClr val="accent1">
                    <a:lumMod val="50000"/>
                  </a:schemeClr>
                </a:solidFill>
                <a:latin typeface="微軟正黑體" panose="020B0604030504040204" pitchFamily="34" charset="-120"/>
                <a:ea typeface="微軟正黑體" panose="020B0604030504040204" pitchFamily="34" charset="-120"/>
              </a:rPr>
              <a:t>10</a:t>
            </a:r>
            <a:r>
              <a:rPr lang="zh-TW" altLang="en-US" kern="100" dirty="0">
                <a:solidFill>
                  <a:schemeClr val="accent1">
                    <a:lumMod val="50000"/>
                  </a:schemeClr>
                </a:solidFill>
                <a:latin typeface="微軟正黑體" panose="020B0604030504040204" pitchFamily="34" charset="-120"/>
                <a:ea typeface="微軟正黑體" panose="020B0604030504040204" pitchFamily="34" charset="-120"/>
              </a:rPr>
              <a:t>個維度</a:t>
            </a:r>
            <a:r>
              <a:rPr lang="en-US" altLang="zh-TW" kern="100"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zh-TW" kern="1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endParaRPr>
          </a:p>
        </p:txBody>
      </p:sp>
      <p:grpSp>
        <p:nvGrpSpPr>
          <p:cNvPr id="39" name="群組 38">
            <a:extLst>
              <a:ext uri="{FF2B5EF4-FFF2-40B4-BE49-F238E27FC236}">
                <a16:creationId xmlns:a16="http://schemas.microsoft.com/office/drawing/2014/main" id="{F7CF7291-109E-4D6C-8242-8D44EA669A61}"/>
              </a:ext>
            </a:extLst>
          </p:cNvPr>
          <p:cNvGrpSpPr/>
          <p:nvPr/>
        </p:nvGrpSpPr>
        <p:grpSpPr>
          <a:xfrm>
            <a:off x="4352749" y="2302630"/>
            <a:ext cx="3269721" cy="2560636"/>
            <a:chOff x="4577835" y="3528646"/>
            <a:chExt cx="3339774" cy="2560636"/>
          </a:xfrm>
        </p:grpSpPr>
        <p:graphicFrame>
          <p:nvGraphicFramePr>
            <p:cNvPr id="40" name="圖表 39">
              <a:extLst>
                <a:ext uri="{FF2B5EF4-FFF2-40B4-BE49-F238E27FC236}">
                  <a16:creationId xmlns:a16="http://schemas.microsoft.com/office/drawing/2014/main" id="{72245AED-076E-4005-A388-39DE4957F6A0}"/>
                </a:ext>
              </a:extLst>
            </p:cNvPr>
            <p:cNvGraphicFramePr>
              <a:graphicFrameLocks/>
            </p:cNvGraphicFramePr>
            <p:nvPr>
              <p:extLst>
                <p:ext uri="{D42A27DB-BD31-4B8C-83A1-F6EECF244321}">
                  <p14:modId xmlns:p14="http://schemas.microsoft.com/office/powerpoint/2010/main" val="3702020632"/>
                </p:ext>
              </p:extLst>
            </p:nvPr>
          </p:nvGraphicFramePr>
          <p:xfrm>
            <a:off x="4577835" y="3528646"/>
            <a:ext cx="3339774" cy="2560636"/>
          </p:xfrm>
          <a:graphic>
            <a:graphicData uri="http://schemas.openxmlformats.org/drawingml/2006/chart">
              <c:chart xmlns:c="http://schemas.openxmlformats.org/drawingml/2006/chart" xmlns:r="http://schemas.openxmlformats.org/officeDocument/2006/relationships" r:id="rId4"/>
            </a:graphicData>
          </a:graphic>
        </p:graphicFrame>
        <p:sp>
          <p:nvSpPr>
            <p:cNvPr id="46" name="文字方塊 45">
              <a:extLst>
                <a:ext uri="{FF2B5EF4-FFF2-40B4-BE49-F238E27FC236}">
                  <a16:creationId xmlns:a16="http://schemas.microsoft.com/office/drawing/2014/main" id="{AE05AC9D-520E-4831-AF9F-34FC46D056FE}"/>
                </a:ext>
              </a:extLst>
            </p:cNvPr>
            <p:cNvSpPr txBox="1"/>
            <p:nvPr/>
          </p:nvSpPr>
          <p:spPr>
            <a:xfrm>
              <a:off x="7089305" y="5734722"/>
              <a:ext cx="432000" cy="307777"/>
            </a:xfrm>
            <a:prstGeom prst="rect">
              <a:avLst/>
            </a:prstGeom>
            <a:solidFill>
              <a:schemeClr val="bg1"/>
            </a:solidFill>
          </p:spPr>
          <p:txBody>
            <a:bodyPr wrap="square" rtlCol="0">
              <a:spAutoFit/>
            </a:bodyPr>
            <a:lstStyle/>
            <a:p>
              <a:r>
                <a:rPr lang="en-US" altLang="zh-TW" sz="1400" dirty="0">
                  <a:solidFill>
                    <a:schemeClr val="tx1">
                      <a:lumMod val="75000"/>
                      <a:lumOff val="25000"/>
                    </a:schemeClr>
                  </a:solidFill>
                </a:rPr>
                <a:t>RF</a:t>
              </a:r>
              <a:endParaRPr lang="zh-TW" altLang="en-US" sz="1400" dirty="0">
                <a:solidFill>
                  <a:schemeClr val="tx1">
                    <a:lumMod val="75000"/>
                    <a:lumOff val="25000"/>
                  </a:schemeClr>
                </a:solidFill>
              </a:endParaRPr>
            </a:p>
          </p:txBody>
        </p:sp>
      </p:grpSp>
      <p:grpSp>
        <p:nvGrpSpPr>
          <p:cNvPr id="48" name="群組 47">
            <a:extLst>
              <a:ext uri="{FF2B5EF4-FFF2-40B4-BE49-F238E27FC236}">
                <a16:creationId xmlns:a16="http://schemas.microsoft.com/office/drawing/2014/main" id="{D33B0412-06F1-4FBB-BD67-6AC03C45B58A}"/>
              </a:ext>
            </a:extLst>
          </p:cNvPr>
          <p:cNvGrpSpPr/>
          <p:nvPr/>
        </p:nvGrpSpPr>
        <p:grpSpPr>
          <a:xfrm>
            <a:off x="7520255" y="2298418"/>
            <a:ext cx="4416372" cy="2568728"/>
            <a:chOff x="6219817" y="3543680"/>
            <a:chExt cx="4512904" cy="2454865"/>
          </a:xfrm>
        </p:grpSpPr>
        <p:graphicFrame>
          <p:nvGraphicFramePr>
            <p:cNvPr id="49" name="圖表 48">
              <a:extLst>
                <a:ext uri="{FF2B5EF4-FFF2-40B4-BE49-F238E27FC236}">
                  <a16:creationId xmlns:a16="http://schemas.microsoft.com/office/drawing/2014/main" id="{F5D44429-E31D-48A2-B103-9A7463F5FED1}"/>
                </a:ext>
              </a:extLst>
            </p:cNvPr>
            <p:cNvGraphicFramePr>
              <a:graphicFrameLocks/>
            </p:cNvGraphicFramePr>
            <p:nvPr>
              <p:extLst>
                <p:ext uri="{D42A27DB-BD31-4B8C-83A1-F6EECF244321}">
                  <p14:modId xmlns:p14="http://schemas.microsoft.com/office/powerpoint/2010/main" val="1204651635"/>
                </p:ext>
              </p:extLst>
            </p:nvPr>
          </p:nvGraphicFramePr>
          <p:xfrm>
            <a:off x="6219817" y="3543680"/>
            <a:ext cx="4512904" cy="2454865"/>
          </p:xfrm>
          <a:graphic>
            <a:graphicData uri="http://schemas.openxmlformats.org/drawingml/2006/chart">
              <c:chart xmlns:c="http://schemas.openxmlformats.org/drawingml/2006/chart" xmlns:r="http://schemas.openxmlformats.org/officeDocument/2006/relationships" r:id="rId5"/>
            </a:graphicData>
          </a:graphic>
        </p:graphicFrame>
        <p:sp>
          <p:nvSpPr>
            <p:cNvPr id="50" name="文字方塊 49">
              <a:extLst>
                <a:ext uri="{FF2B5EF4-FFF2-40B4-BE49-F238E27FC236}">
                  <a16:creationId xmlns:a16="http://schemas.microsoft.com/office/drawing/2014/main" id="{7F73D57D-F0CF-4A0D-8916-26AAFD034F42}"/>
                </a:ext>
              </a:extLst>
            </p:cNvPr>
            <p:cNvSpPr txBox="1"/>
            <p:nvPr/>
          </p:nvSpPr>
          <p:spPr>
            <a:xfrm>
              <a:off x="8826958" y="5657502"/>
              <a:ext cx="432000" cy="307777"/>
            </a:xfrm>
            <a:prstGeom prst="rect">
              <a:avLst/>
            </a:prstGeom>
            <a:solidFill>
              <a:schemeClr val="bg1"/>
            </a:solidFill>
          </p:spPr>
          <p:txBody>
            <a:bodyPr wrap="square" rtlCol="0">
              <a:spAutoFit/>
            </a:bodyPr>
            <a:lstStyle/>
            <a:p>
              <a:r>
                <a:rPr lang="en-US" altLang="zh-TW" sz="1400" dirty="0">
                  <a:solidFill>
                    <a:schemeClr val="tx1">
                      <a:lumMod val="75000"/>
                      <a:lumOff val="25000"/>
                    </a:schemeClr>
                  </a:solidFill>
                </a:rPr>
                <a:t>RF</a:t>
              </a:r>
              <a:endParaRPr lang="zh-TW" altLang="en-US" sz="1400" dirty="0">
                <a:solidFill>
                  <a:schemeClr val="tx1">
                    <a:lumMod val="75000"/>
                    <a:lumOff val="25000"/>
                  </a:schemeClr>
                </a:solidFill>
              </a:endParaRPr>
            </a:p>
          </p:txBody>
        </p:sp>
      </p:grpSp>
      <p:sp>
        <p:nvSpPr>
          <p:cNvPr id="52" name="圓角矩形 2">
            <a:extLst>
              <a:ext uri="{FF2B5EF4-FFF2-40B4-BE49-F238E27FC236}">
                <a16:creationId xmlns:a16="http://schemas.microsoft.com/office/drawing/2014/main" id="{580108E7-E4B9-4281-80AC-6B42B8112C6A}"/>
              </a:ext>
            </a:extLst>
          </p:cNvPr>
          <p:cNvSpPr/>
          <p:nvPr/>
        </p:nvSpPr>
        <p:spPr>
          <a:xfrm>
            <a:off x="3633028" y="4546874"/>
            <a:ext cx="432000" cy="252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3" name="圓角矩形 2">
            <a:extLst>
              <a:ext uri="{FF2B5EF4-FFF2-40B4-BE49-F238E27FC236}">
                <a16:creationId xmlns:a16="http://schemas.microsoft.com/office/drawing/2014/main" id="{092DF2D2-AFEB-4C8A-884F-551BC734E3B7}"/>
              </a:ext>
            </a:extLst>
          </p:cNvPr>
          <p:cNvSpPr/>
          <p:nvPr/>
        </p:nvSpPr>
        <p:spPr>
          <a:xfrm>
            <a:off x="6769310" y="4546874"/>
            <a:ext cx="432000" cy="252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4" name="圓角矩形 2">
            <a:extLst>
              <a:ext uri="{FF2B5EF4-FFF2-40B4-BE49-F238E27FC236}">
                <a16:creationId xmlns:a16="http://schemas.microsoft.com/office/drawing/2014/main" id="{B5BC39F2-38C2-4BA8-B6F5-517AA4167C84}"/>
              </a:ext>
            </a:extLst>
          </p:cNvPr>
          <p:cNvSpPr/>
          <p:nvPr/>
        </p:nvSpPr>
        <p:spPr>
          <a:xfrm>
            <a:off x="10031528" y="4546874"/>
            <a:ext cx="432000" cy="252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 name="矩形 2">
            <a:extLst>
              <a:ext uri="{FF2B5EF4-FFF2-40B4-BE49-F238E27FC236}">
                <a16:creationId xmlns:a16="http://schemas.microsoft.com/office/drawing/2014/main" id="{93F524C9-53DF-4869-A1A0-CEDCFF1735A8}"/>
              </a:ext>
            </a:extLst>
          </p:cNvPr>
          <p:cNvSpPr/>
          <p:nvPr/>
        </p:nvSpPr>
        <p:spPr>
          <a:xfrm>
            <a:off x="3464147" y="2146527"/>
            <a:ext cx="769762" cy="384208"/>
          </a:xfrm>
          <a:prstGeom prst="rect">
            <a:avLst/>
          </a:prstGeom>
        </p:spPr>
        <p:txBody>
          <a:bodyPr wrap="none">
            <a:spAutoFit/>
          </a:bodyPr>
          <a:lstStyle/>
          <a:p>
            <a:pPr algn="ctr">
              <a:lnSpc>
                <a:spcPct val="115000"/>
              </a:lnSpc>
              <a:spcBef>
                <a:spcPts val="600"/>
              </a:spcBef>
            </a:pPr>
            <a:r>
              <a:rPr lang="en-US" altLang="zh-TW" kern="100" dirty="0">
                <a:solidFill>
                  <a:srgbClr val="FF0000"/>
                </a:solidFill>
                <a:latin typeface="微軟正黑體" panose="020B0604030504040204" pitchFamily="34" charset="-120"/>
                <a:ea typeface="微軟正黑體" panose="020B0604030504040204" pitchFamily="34" charset="-120"/>
              </a:rPr>
              <a:t>0.974</a:t>
            </a:r>
            <a:endParaRPr lang="zh-TW" altLang="en-US" kern="100" dirty="0">
              <a:solidFill>
                <a:srgbClr val="FF0000"/>
              </a:solidFill>
              <a:latin typeface="微軟正黑體" panose="020B0604030504040204" pitchFamily="34" charset="-120"/>
              <a:ea typeface="微軟正黑體" panose="020B0604030504040204" pitchFamily="34" charset="-120"/>
            </a:endParaRPr>
          </a:p>
        </p:txBody>
      </p:sp>
      <p:sp>
        <p:nvSpPr>
          <p:cNvPr id="55" name="矩形 54">
            <a:extLst>
              <a:ext uri="{FF2B5EF4-FFF2-40B4-BE49-F238E27FC236}">
                <a16:creationId xmlns:a16="http://schemas.microsoft.com/office/drawing/2014/main" id="{340352D1-7D04-4DA5-BC44-6C0EEF4BCCEE}"/>
              </a:ext>
            </a:extLst>
          </p:cNvPr>
          <p:cNvSpPr/>
          <p:nvPr/>
        </p:nvSpPr>
        <p:spPr>
          <a:xfrm>
            <a:off x="6566653" y="2146527"/>
            <a:ext cx="769762" cy="384208"/>
          </a:xfrm>
          <a:prstGeom prst="rect">
            <a:avLst/>
          </a:prstGeom>
        </p:spPr>
        <p:txBody>
          <a:bodyPr wrap="none">
            <a:spAutoFit/>
          </a:bodyPr>
          <a:lstStyle/>
          <a:p>
            <a:pPr algn="ctr">
              <a:lnSpc>
                <a:spcPct val="115000"/>
              </a:lnSpc>
              <a:spcBef>
                <a:spcPts val="600"/>
              </a:spcBef>
            </a:pPr>
            <a:r>
              <a:rPr lang="en-US" altLang="zh-TW" kern="100" dirty="0">
                <a:solidFill>
                  <a:srgbClr val="FF0000"/>
                </a:solidFill>
                <a:latin typeface="微軟正黑體" panose="020B0604030504040204" pitchFamily="34" charset="-120"/>
                <a:ea typeface="微軟正黑體" panose="020B0604030504040204" pitchFamily="34" charset="-120"/>
              </a:rPr>
              <a:t>0.974</a:t>
            </a:r>
            <a:endParaRPr lang="zh-TW" altLang="en-US" kern="100" dirty="0">
              <a:solidFill>
                <a:srgbClr val="FF0000"/>
              </a:solidFill>
              <a:latin typeface="微軟正黑體" panose="020B0604030504040204" pitchFamily="34" charset="-120"/>
              <a:ea typeface="微軟正黑體" panose="020B0604030504040204" pitchFamily="34" charset="-120"/>
            </a:endParaRPr>
          </a:p>
        </p:txBody>
      </p:sp>
      <p:sp>
        <p:nvSpPr>
          <p:cNvPr id="56" name="矩形 55">
            <a:extLst>
              <a:ext uri="{FF2B5EF4-FFF2-40B4-BE49-F238E27FC236}">
                <a16:creationId xmlns:a16="http://schemas.microsoft.com/office/drawing/2014/main" id="{2A9A6F7E-3F02-4509-983B-C5662EB54EF1}"/>
              </a:ext>
            </a:extLst>
          </p:cNvPr>
          <p:cNvSpPr/>
          <p:nvPr/>
        </p:nvSpPr>
        <p:spPr>
          <a:xfrm>
            <a:off x="9836374" y="2146527"/>
            <a:ext cx="769762" cy="384208"/>
          </a:xfrm>
          <a:prstGeom prst="rect">
            <a:avLst/>
          </a:prstGeom>
        </p:spPr>
        <p:txBody>
          <a:bodyPr wrap="none">
            <a:spAutoFit/>
          </a:bodyPr>
          <a:lstStyle/>
          <a:p>
            <a:pPr algn="ctr">
              <a:lnSpc>
                <a:spcPct val="115000"/>
              </a:lnSpc>
              <a:spcBef>
                <a:spcPts val="600"/>
              </a:spcBef>
            </a:pPr>
            <a:r>
              <a:rPr lang="en-US" altLang="zh-TW" kern="100" dirty="0">
                <a:solidFill>
                  <a:srgbClr val="FF0000"/>
                </a:solidFill>
                <a:latin typeface="微軟正黑體" panose="020B0604030504040204" pitchFamily="34" charset="-120"/>
                <a:ea typeface="微軟正黑體" panose="020B0604030504040204" pitchFamily="34" charset="-120"/>
              </a:rPr>
              <a:t>0.974</a:t>
            </a:r>
            <a:endParaRPr lang="zh-TW" altLang="en-US" kern="100" dirty="0">
              <a:solidFill>
                <a:srgbClr val="FF0000"/>
              </a:solidFill>
              <a:latin typeface="微軟正黑體" panose="020B0604030504040204" pitchFamily="34" charset="-120"/>
              <a:ea typeface="微軟正黑體" panose="020B0604030504040204" pitchFamily="34" charset="-120"/>
            </a:endParaRPr>
          </a:p>
        </p:txBody>
      </p:sp>
      <p:grpSp>
        <p:nvGrpSpPr>
          <p:cNvPr id="9" name="群組 8">
            <a:extLst>
              <a:ext uri="{FF2B5EF4-FFF2-40B4-BE49-F238E27FC236}">
                <a16:creationId xmlns:a16="http://schemas.microsoft.com/office/drawing/2014/main" id="{3E20F40A-DE59-4B59-B9A1-8B0D2D1212E9}"/>
              </a:ext>
            </a:extLst>
          </p:cNvPr>
          <p:cNvGrpSpPr/>
          <p:nvPr/>
        </p:nvGrpSpPr>
        <p:grpSpPr>
          <a:xfrm>
            <a:off x="1203136" y="5992607"/>
            <a:ext cx="9588400" cy="400110"/>
            <a:chOff x="1203136" y="5992607"/>
            <a:chExt cx="9588400" cy="400110"/>
          </a:xfrm>
        </p:grpSpPr>
        <p:sp>
          <p:nvSpPr>
            <p:cNvPr id="66" name="矩形 65">
              <a:extLst>
                <a:ext uri="{FF2B5EF4-FFF2-40B4-BE49-F238E27FC236}">
                  <a16:creationId xmlns:a16="http://schemas.microsoft.com/office/drawing/2014/main" id="{118D20F4-838B-4EFD-A6C2-310078691F06}"/>
                </a:ext>
              </a:extLst>
            </p:cNvPr>
            <p:cNvSpPr/>
            <p:nvPr/>
          </p:nvSpPr>
          <p:spPr>
            <a:xfrm>
              <a:off x="5708759" y="6011764"/>
              <a:ext cx="3780000" cy="30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9929617E-43BD-4592-AA8E-74912C1C772E}"/>
                </a:ext>
              </a:extLst>
            </p:cNvPr>
            <p:cNvSpPr/>
            <p:nvPr/>
          </p:nvSpPr>
          <p:spPr>
            <a:xfrm>
              <a:off x="1203136" y="5992607"/>
              <a:ext cx="9588400" cy="400110"/>
            </a:xfrm>
            <a:prstGeom prst="rect">
              <a:avLst/>
            </a:prstGeom>
          </p:spPr>
          <p:txBody>
            <a:bodyPr wrap="square">
              <a:spAutoFit/>
            </a:bodyPr>
            <a:lstStyle/>
            <a:p>
              <a:pPr marL="285750" indent="-285750">
                <a:buFont typeface="Wingdings" panose="05000000000000000000" pitchFamily="2" charset="2"/>
                <a:buChar char="n"/>
              </a:pPr>
              <a:r>
                <a:rPr lang="zh-TW" altLang="en-US" dirty="0">
                  <a:solidFill>
                    <a:schemeClr val="accent1">
                      <a:lumMod val="50000"/>
                    </a:schemeClr>
                  </a:solidFill>
                  <a:latin typeface="微軟正黑體" panose="020B0604030504040204" pitchFamily="34" charset="-120"/>
                  <a:ea typeface="微軟正黑體" panose="020B0604030504040204" pitchFamily="34" charset="-120"/>
                </a:rPr>
                <a:t>進一步以</a:t>
              </a:r>
              <a:r>
                <a:rPr lang="zh-TW" altLang="en-US" dirty="0">
                  <a:solidFill>
                    <a:srgbClr val="FF0000"/>
                  </a:solidFill>
                  <a:latin typeface="微軟正黑體" panose="020B0604030504040204" pitchFamily="34" charset="-120"/>
                  <a:ea typeface="微軟正黑體" panose="020B0604030504040204" pitchFamily="34" charset="-120"/>
                </a:rPr>
                <a:t>特徵選取</a:t>
              </a:r>
              <a:r>
                <a:rPr lang="zh-TW" altLang="en-US" dirty="0">
                  <a:solidFill>
                    <a:schemeClr val="accent1">
                      <a:lumMod val="50000"/>
                    </a:schemeClr>
                  </a:solidFill>
                  <a:latin typeface="微軟正黑體" panose="020B0604030504040204" pitchFamily="34" charset="-120"/>
                  <a:ea typeface="微軟正黑體" panose="020B0604030504040204" pitchFamily="34" charset="-120"/>
                </a:rPr>
                <a:t>能簡化維度做評估，則</a:t>
              </a:r>
              <a:r>
                <a:rPr lang="zh-TW" altLang="en-US" sz="2000" u="sng" dirty="0">
                  <a:solidFill>
                    <a:srgbClr val="FF0000"/>
                  </a:solidFill>
                  <a:latin typeface="微軟正黑體" panose="020B0604030504040204" pitchFamily="34" charset="-120"/>
                  <a:ea typeface="微軟正黑體" panose="020B0604030504040204" pitchFamily="34" charset="-120"/>
                  <a:cs typeface="標楷體" panose="03000509000000000000" pitchFamily="65" charset="-120"/>
                </a:rPr>
                <a:t>以基因演算法簡化維度的隨機森林</a:t>
              </a:r>
              <a:r>
                <a:rPr lang="zh-TW" altLang="en-US" dirty="0">
                  <a:solidFill>
                    <a:srgbClr val="FF0000"/>
                  </a:solidFill>
                  <a:latin typeface="微軟正黑體" panose="020B0604030504040204" pitchFamily="34" charset="-120"/>
                  <a:ea typeface="微軟正黑體" panose="020B0604030504040204" pitchFamily="34" charset="-120"/>
                  <a:cs typeface="標楷體" panose="03000509000000000000" pitchFamily="65" charset="-120"/>
                </a:rPr>
                <a:t>為最佳模型</a:t>
              </a:r>
              <a:endParaRPr lang="zh-TW" altLang="en-US" sz="2000" dirty="0">
                <a:solidFill>
                  <a:srgbClr val="FF0000"/>
                </a:solidFill>
                <a:latin typeface="微軟正黑體" panose="020B0604030504040204" pitchFamily="34" charset="-120"/>
                <a:ea typeface="微軟正黑體" panose="020B0604030504040204" pitchFamily="34" charset="-120"/>
              </a:endParaRPr>
            </a:p>
          </p:txBody>
        </p:sp>
      </p:grpSp>
      <p:grpSp>
        <p:nvGrpSpPr>
          <p:cNvPr id="8" name="群組 7">
            <a:extLst>
              <a:ext uri="{FF2B5EF4-FFF2-40B4-BE49-F238E27FC236}">
                <a16:creationId xmlns:a16="http://schemas.microsoft.com/office/drawing/2014/main" id="{EB572E2B-F32E-4EB6-A084-D8B33955ED4C}"/>
              </a:ext>
            </a:extLst>
          </p:cNvPr>
          <p:cNvGrpSpPr/>
          <p:nvPr/>
        </p:nvGrpSpPr>
        <p:grpSpPr>
          <a:xfrm>
            <a:off x="1163849" y="4993129"/>
            <a:ext cx="9903954" cy="808978"/>
            <a:chOff x="1163849" y="4993129"/>
            <a:chExt cx="9903954" cy="808978"/>
          </a:xfrm>
        </p:grpSpPr>
        <p:sp>
          <p:nvSpPr>
            <p:cNvPr id="58" name="矩形 57">
              <a:extLst>
                <a:ext uri="{FF2B5EF4-FFF2-40B4-BE49-F238E27FC236}">
                  <a16:creationId xmlns:a16="http://schemas.microsoft.com/office/drawing/2014/main" id="{AAB99F5D-58E1-4AFA-ABC1-36456983EA13}"/>
                </a:ext>
              </a:extLst>
            </p:cNvPr>
            <p:cNvSpPr/>
            <p:nvPr/>
          </p:nvSpPr>
          <p:spPr>
            <a:xfrm>
              <a:off x="1492367" y="5432775"/>
              <a:ext cx="9575436" cy="369332"/>
            </a:xfrm>
            <a:prstGeom prst="rect">
              <a:avLst/>
            </a:prstGeom>
          </p:spPr>
          <p:txBody>
            <a:bodyPr wrap="square">
              <a:spAutoFit/>
            </a:bodyPr>
            <a:lstStyle/>
            <a:p>
              <a:r>
                <a:rPr lang="zh-TW" altLang="zh-TW"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在</a:t>
              </a:r>
              <a:r>
                <a:rPr lang="en-US" altLang="zh-TW"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95%</a:t>
              </a:r>
              <a:r>
                <a:rPr lang="zh-TW" altLang="zh-TW"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的信心水準下</a:t>
              </a:r>
              <a:r>
                <a:rPr lang="zh-TW" altLang="en-US"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a:t>
              </a:r>
              <a:r>
                <a:rPr lang="zh-TW" altLang="en-US" dirty="0">
                  <a:solidFill>
                    <a:srgbClr val="FF0000"/>
                  </a:solidFill>
                  <a:latin typeface="微軟正黑體" panose="020B0604030504040204" pitchFamily="34" charset="-120"/>
                  <a:ea typeface="微軟正黑體" panose="020B0604030504040204" pitchFamily="34" charset="-120"/>
                  <a:cs typeface="標楷體" panose="03000509000000000000" pitchFamily="65" charset="-120"/>
                </a:rPr>
                <a:t>三種方式之隨機森林</a:t>
              </a:r>
              <a:r>
                <a:rPr lang="en-US" altLang="zh-TW" dirty="0">
                  <a:solidFill>
                    <a:srgbClr val="FF0000"/>
                  </a:solidFill>
                  <a:latin typeface="微軟正黑體" panose="020B0604030504040204" pitchFamily="34" charset="-120"/>
                  <a:ea typeface="微軟正黑體" panose="020B0604030504040204" pitchFamily="34" charset="-120"/>
                  <a:cs typeface="標楷體" panose="03000509000000000000" pitchFamily="65" charset="-120"/>
                </a:rPr>
                <a:t>(RF)</a:t>
              </a:r>
              <a:r>
                <a:rPr lang="zh-TW" altLang="en-US" dirty="0">
                  <a:solidFill>
                    <a:schemeClr val="accent1">
                      <a:lumMod val="50000"/>
                    </a:schemeClr>
                  </a:solidFill>
                  <a:latin typeface="微軟正黑體" panose="020B0604030504040204" pitchFamily="34" charset="-120"/>
                  <a:ea typeface="微軟正黑體" panose="020B0604030504040204" pitchFamily="34" charset="-120"/>
                </a:rPr>
                <a:t>，以</a:t>
              </a:r>
              <a:r>
                <a:rPr lang="zh-TW" altLang="zh-TW" dirty="0">
                  <a:solidFill>
                    <a:schemeClr val="accent1">
                      <a:lumMod val="50000"/>
                    </a:schemeClr>
                  </a:solidFill>
                  <a:latin typeface="微軟正黑體" panose="020B0604030504040204" pitchFamily="34" charset="-120"/>
                  <a:ea typeface="微軟正黑體" panose="020B0604030504040204" pitchFamily="34" charset="-120"/>
                </a:rPr>
                <a:t>十摺交叉驗證法</a:t>
              </a:r>
              <a:r>
                <a:rPr lang="zh-TW" altLang="en-US" dirty="0">
                  <a:solidFill>
                    <a:schemeClr val="accent1">
                      <a:lumMod val="50000"/>
                    </a:schemeClr>
                  </a:solidFill>
                  <a:latin typeface="微軟正黑體" panose="020B0604030504040204" pitchFamily="34" charset="-120"/>
                  <a:ea typeface="微軟正黑體" panose="020B0604030504040204" pitchFamily="34" charset="-120"/>
                </a:rPr>
                <a:t>之</a:t>
              </a:r>
              <a:r>
                <a:rPr lang="en-US" altLang="zh-TW" dirty="0">
                  <a:solidFill>
                    <a:schemeClr val="accent1">
                      <a:lumMod val="50000"/>
                    </a:schemeClr>
                  </a:solidFill>
                  <a:latin typeface="微軟正黑體" panose="020B0604030504040204" pitchFamily="34" charset="-120"/>
                  <a:ea typeface="微軟正黑體" panose="020B0604030504040204" pitchFamily="34" charset="-120"/>
                </a:rPr>
                <a:t>AUC</a:t>
              </a:r>
              <a:r>
                <a:rPr lang="zh-TW" altLang="en-US" dirty="0">
                  <a:solidFill>
                    <a:schemeClr val="accent1">
                      <a:lumMod val="50000"/>
                    </a:schemeClr>
                  </a:solidFill>
                  <a:latin typeface="微軟正黑體" panose="020B0604030504040204" pitchFamily="34" charset="-120"/>
                  <a:ea typeface="微軟正黑體" panose="020B0604030504040204" pitchFamily="34" charset="-120"/>
                </a:rPr>
                <a:t>數值</a:t>
              </a:r>
              <a:r>
                <a:rPr lang="zh-TW" altLang="en-US" dirty="0">
                  <a:solidFill>
                    <a:srgbClr val="FF0000"/>
                  </a:solidFill>
                  <a:latin typeface="微軟正黑體" panose="020B0604030504040204" pitchFamily="34" charset="-120"/>
                  <a:ea typeface="微軟正黑體" panose="020B0604030504040204" pitchFamily="34" charset="-120"/>
                  <a:cs typeface="標楷體" panose="03000509000000000000" pitchFamily="65" charset="-120"/>
                </a:rPr>
                <a:t>無顯著差異</a:t>
              </a:r>
              <a:endParaRPr lang="en-US" altLang="zh-TW" dirty="0">
                <a:solidFill>
                  <a:srgbClr val="FF0000"/>
                </a:solidFill>
                <a:latin typeface="微軟正黑體" panose="020B0604030504040204" pitchFamily="34" charset="-120"/>
                <a:ea typeface="微軟正黑體" panose="020B0604030504040204" pitchFamily="34" charset="-120"/>
                <a:cs typeface="標楷體" panose="03000509000000000000" pitchFamily="65" charset="-120"/>
              </a:endParaRPr>
            </a:p>
          </p:txBody>
        </p:sp>
        <p:sp>
          <p:nvSpPr>
            <p:cNvPr id="64" name="矩形 63">
              <a:extLst>
                <a:ext uri="{FF2B5EF4-FFF2-40B4-BE49-F238E27FC236}">
                  <a16:creationId xmlns:a16="http://schemas.microsoft.com/office/drawing/2014/main" id="{FD836A3F-449B-4FA5-9F6C-0DF6BA2A90A7}"/>
                </a:ext>
              </a:extLst>
            </p:cNvPr>
            <p:cNvSpPr/>
            <p:nvPr/>
          </p:nvSpPr>
          <p:spPr>
            <a:xfrm>
              <a:off x="1163849" y="4993129"/>
              <a:ext cx="3526904" cy="369332"/>
            </a:xfrm>
            <a:prstGeom prst="rect">
              <a:avLst/>
            </a:prstGeom>
          </p:spPr>
          <p:txBody>
            <a:bodyPr wrap="square">
              <a:spAutoFit/>
            </a:bodyPr>
            <a:lstStyle/>
            <a:p>
              <a:pPr marL="285750" indent="-285750">
                <a:buFont typeface="Wingdings" panose="05000000000000000000" pitchFamily="2" charset="2"/>
                <a:buChar char="n"/>
              </a:pPr>
              <a:r>
                <a:rPr lang="zh-TW" altLang="zh-TW" u="sng" dirty="0">
                  <a:latin typeface="微軟正黑體" panose="020B0604030504040204" pitchFamily="34" charset="-120"/>
                  <a:ea typeface="微軟正黑體" panose="020B0604030504040204" pitchFamily="34" charset="-120"/>
                  <a:cs typeface="標楷體" panose="03000509000000000000" pitchFamily="65" charset="-120"/>
                </a:rPr>
                <a:t>以</a:t>
              </a:r>
              <a:r>
                <a:rPr lang="en-US" altLang="zh-TW" u="sng" dirty="0">
                  <a:latin typeface="微軟正黑體" panose="020B0604030504040204" pitchFamily="34" charset="-120"/>
                  <a:ea typeface="微軟正黑體" panose="020B0604030504040204" pitchFamily="34" charset="-120"/>
                  <a:cs typeface="標楷體" panose="03000509000000000000" pitchFamily="65" charset="-120"/>
                </a:rPr>
                <a:t>SAS EG</a:t>
              </a:r>
              <a:r>
                <a:rPr lang="zh-TW" altLang="zh-TW" u="sng" dirty="0">
                  <a:latin typeface="微軟正黑體" panose="020B0604030504040204" pitchFamily="34" charset="-120"/>
                  <a:ea typeface="微軟正黑體" panose="020B0604030504040204" pitchFamily="34" charset="-120"/>
                  <a:cs typeface="標楷體" panose="03000509000000000000" pitchFamily="65" charset="-120"/>
                </a:rPr>
                <a:t>進行</a:t>
              </a:r>
              <a:r>
                <a:rPr lang="zh-TW" altLang="en-US" u="sng" dirty="0">
                  <a:latin typeface="微軟正黑體" panose="020B0604030504040204" pitchFamily="34" charset="-120"/>
                  <a:ea typeface="微軟正黑體" panose="020B0604030504040204" pitchFamily="34" charset="-120"/>
                  <a:cs typeface="標楷體" panose="03000509000000000000" pitchFamily="65" charset="-120"/>
                </a:rPr>
                <a:t>獨立樣本</a:t>
              </a:r>
              <a:r>
                <a:rPr lang="en-US" altLang="zh-TW" u="sng" dirty="0">
                  <a:latin typeface="微軟正黑體" panose="020B0604030504040204" pitchFamily="34" charset="-120"/>
                  <a:ea typeface="微軟正黑體" panose="020B0604030504040204" pitchFamily="34" charset="-120"/>
                  <a:cs typeface="標楷體" panose="03000509000000000000" pitchFamily="65" charset="-120"/>
                </a:rPr>
                <a:t>T</a:t>
              </a:r>
              <a:r>
                <a:rPr lang="zh-TW" altLang="en-US" u="sng" dirty="0">
                  <a:latin typeface="微軟正黑體" panose="020B0604030504040204" pitchFamily="34" charset="-120"/>
                  <a:ea typeface="微軟正黑體" panose="020B0604030504040204" pitchFamily="34" charset="-120"/>
                  <a:cs typeface="標楷體" panose="03000509000000000000" pitchFamily="65" charset="-120"/>
                </a:rPr>
                <a:t>檢定</a:t>
              </a:r>
              <a:endParaRPr lang="zh-TW" altLang="en-US" u="sng" dirty="0">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11293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anim calcmode="lin" valueType="num">
                                      <p:cBhvr>
                                        <p:cTn id="8" dur="250" fill="hold"/>
                                        <p:tgtEl>
                                          <p:spTgt spid="8"/>
                                        </p:tgtEl>
                                        <p:attrNameLst>
                                          <p:attrName>ppt_x</p:attrName>
                                        </p:attrNameLst>
                                      </p:cBhvr>
                                      <p:tavLst>
                                        <p:tav tm="0">
                                          <p:val>
                                            <p:strVal val="#ppt_x"/>
                                          </p:val>
                                        </p:tav>
                                        <p:tav tm="100000">
                                          <p:val>
                                            <p:strVal val="#ppt_x"/>
                                          </p:val>
                                        </p:tav>
                                      </p:tavLst>
                                    </p:anim>
                                    <p:anim calcmode="lin" valueType="num">
                                      <p:cBhvr>
                                        <p:cTn id="9" dur="25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50"/>
                                        <p:tgtEl>
                                          <p:spTgt spid="9"/>
                                        </p:tgtEl>
                                      </p:cBhvr>
                                    </p:animEffect>
                                    <p:anim calcmode="lin" valueType="num">
                                      <p:cBhvr>
                                        <p:cTn id="13" dur="250" fill="hold"/>
                                        <p:tgtEl>
                                          <p:spTgt spid="9"/>
                                        </p:tgtEl>
                                        <p:attrNameLst>
                                          <p:attrName>ppt_x</p:attrName>
                                        </p:attrNameLst>
                                      </p:cBhvr>
                                      <p:tavLst>
                                        <p:tav tm="0">
                                          <p:val>
                                            <p:strVal val="#ppt_x"/>
                                          </p:val>
                                        </p:tav>
                                        <p:tav tm="100000">
                                          <p:val>
                                            <p:strVal val="#ppt_x"/>
                                          </p:val>
                                        </p:tav>
                                      </p:tavLst>
                                    </p:anim>
                                    <p:anim calcmode="lin" valueType="num">
                                      <p:cBhvr>
                                        <p:cTn id="14" dur="2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CCC627D-25C8-4544-9D5E-6BE4EFDC2C31}"/>
              </a:ext>
            </a:extLst>
          </p:cNvPr>
          <p:cNvSpPr>
            <a:spLocks noGrp="1"/>
          </p:cNvSpPr>
          <p:nvPr>
            <p:ph type="sldNum" sz="quarter" idx="12"/>
          </p:nvPr>
        </p:nvSpPr>
        <p:spPr/>
        <p:txBody>
          <a:bodyPr/>
          <a:lstStyle/>
          <a:p>
            <a:fld id="{FB3E9B49-1012-49AA-8081-ABB306612549}" type="slidenum">
              <a:rPr lang="zh-TW" altLang="en-US" smtClean="0"/>
              <a:pPr/>
              <a:t>24</a:t>
            </a:fld>
            <a:endParaRPr lang="zh-TW" altLang="en-US" dirty="0"/>
          </a:p>
        </p:txBody>
      </p:sp>
      <p:sp>
        <p:nvSpPr>
          <p:cNvPr id="6" name="矩形 5">
            <a:extLst>
              <a:ext uri="{FF2B5EF4-FFF2-40B4-BE49-F238E27FC236}">
                <a16:creationId xmlns:a16="http://schemas.microsoft.com/office/drawing/2014/main" id="{F83C1816-16F2-46A1-B938-FACFBBCFC00D}"/>
              </a:ext>
            </a:extLst>
          </p:cNvPr>
          <p:cNvSpPr/>
          <p:nvPr/>
        </p:nvSpPr>
        <p:spPr>
          <a:xfrm>
            <a:off x="-1" y="1"/>
            <a:ext cx="822957" cy="8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Ch1</a:t>
            </a:r>
          </a:p>
          <a:p>
            <a:pPr algn="ctr"/>
            <a:r>
              <a:rPr lang="zh-TW" altLang="en-US" sz="2000" dirty="0">
                <a:solidFill>
                  <a:schemeClr val="bg1"/>
                </a:solidFill>
                <a:latin typeface="微軟正黑體" panose="020B0604030504040204" pitchFamily="34" charset="-120"/>
                <a:ea typeface="微軟正黑體" panose="020B0604030504040204" pitchFamily="34" charset="-120"/>
              </a:rPr>
              <a:t>緒論</a:t>
            </a:r>
          </a:p>
        </p:txBody>
      </p:sp>
      <p:sp>
        <p:nvSpPr>
          <p:cNvPr id="42" name="矩形 41">
            <a:extLst>
              <a:ext uri="{FF2B5EF4-FFF2-40B4-BE49-F238E27FC236}">
                <a16:creationId xmlns:a16="http://schemas.microsoft.com/office/drawing/2014/main" id="{97A64C64-E08A-42A2-9F0A-E15F15DD05F4}"/>
              </a:ext>
            </a:extLst>
          </p:cNvPr>
          <p:cNvSpPr/>
          <p:nvPr/>
        </p:nvSpPr>
        <p:spPr>
          <a:xfrm>
            <a:off x="-1" y="931153"/>
            <a:ext cx="822957" cy="108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Ch2</a:t>
            </a:r>
          </a:p>
          <a:p>
            <a:pPr algn="ctr"/>
            <a:r>
              <a:rPr lang="zh-TW" altLang="en-US" sz="2000" dirty="0">
                <a:solidFill>
                  <a:schemeClr val="bg1"/>
                </a:solidFill>
                <a:latin typeface="微軟正黑體" panose="020B0604030504040204" pitchFamily="34" charset="-120"/>
                <a:ea typeface="微軟正黑體" panose="020B0604030504040204" pitchFamily="34" charset="-120"/>
              </a:rPr>
              <a:t>文獻探討</a:t>
            </a:r>
          </a:p>
        </p:txBody>
      </p:sp>
      <p:sp>
        <p:nvSpPr>
          <p:cNvPr id="43" name="矩形 42">
            <a:extLst>
              <a:ext uri="{FF2B5EF4-FFF2-40B4-BE49-F238E27FC236}">
                <a16:creationId xmlns:a16="http://schemas.microsoft.com/office/drawing/2014/main" id="{50E141D7-F9E3-4DEC-894A-2CB8760CB185}"/>
              </a:ext>
            </a:extLst>
          </p:cNvPr>
          <p:cNvSpPr/>
          <p:nvPr/>
        </p:nvSpPr>
        <p:spPr>
          <a:xfrm>
            <a:off x="-1" y="2114305"/>
            <a:ext cx="822957" cy="108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Ch3</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研究方法</a:t>
            </a:r>
          </a:p>
        </p:txBody>
      </p:sp>
      <p:sp>
        <p:nvSpPr>
          <p:cNvPr id="44" name="矩形 43">
            <a:extLst>
              <a:ext uri="{FF2B5EF4-FFF2-40B4-BE49-F238E27FC236}">
                <a16:creationId xmlns:a16="http://schemas.microsoft.com/office/drawing/2014/main" id="{BFC04A66-A772-4BFD-A7E2-BF950362F7A0}"/>
              </a:ext>
            </a:extLst>
          </p:cNvPr>
          <p:cNvSpPr/>
          <p:nvPr/>
        </p:nvSpPr>
        <p:spPr>
          <a:xfrm>
            <a:off x="-1" y="3297457"/>
            <a:ext cx="822957" cy="17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Ch4</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研究結果與分析</a:t>
            </a:r>
          </a:p>
        </p:txBody>
      </p:sp>
      <p:sp>
        <p:nvSpPr>
          <p:cNvPr id="45" name="矩形 44">
            <a:extLst>
              <a:ext uri="{FF2B5EF4-FFF2-40B4-BE49-F238E27FC236}">
                <a16:creationId xmlns:a16="http://schemas.microsoft.com/office/drawing/2014/main" id="{0F4F96A3-081C-4341-8537-21349E169160}"/>
              </a:ext>
            </a:extLst>
          </p:cNvPr>
          <p:cNvSpPr/>
          <p:nvPr/>
        </p:nvSpPr>
        <p:spPr>
          <a:xfrm>
            <a:off x="0" y="5128607"/>
            <a:ext cx="822957" cy="17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Ch5</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研究結論與建議</a:t>
            </a:r>
          </a:p>
        </p:txBody>
      </p:sp>
      <p:sp>
        <p:nvSpPr>
          <p:cNvPr id="9" name="文字方塊 8">
            <a:extLst>
              <a:ext uri="{FF2B5EF4-FFF2-40B4-BE49-F238E27FC236}">
                <a16:creationId xmlns:a16="http://schemas.microsoft.com/office/drawing/2014/main" id="{9CEADF1D-AA9C-48C9-B106-A7B7379887E8}"/>
              </a:ext>
            </a:extLst>
          </p:cNvPr>
          <p:cNvSpPr txBox="1"/>
          <p:nvPr/>
        </p:nvSpPr>
        <p:spPr>
          <a:xfrm>
            <a:off x="1086787" y="168958"/>
            <a:ext cx="4683818" cy="707886"/>
          </a:xfrm>
          <a:prstGeom prst="rect">
            <a:avLst/>
          </a:prstGeom>
          <a:noFill/>
        </p:spPr>
        <p:txBody>
          <a:bodyPr wrap="square" rtlCol="0">
            <a:spAutoFit/>
          </a:bodyPr>
          <a:lstStyle/>
          <a:p>
            <a:r>
              <a:rPr lang="en-US" altLang="zh-TW"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04 </a:t>
            </a:r>
            <a:r>
              <a:rPr lang="zh-TW" altLang="en-US"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模型驗證</a:t>
            </a:r>
          </a:p>
        </p:txBody>
      </p:sp>
      <p:sp>
        <p:nvSpPr>
          <p:cNvPr id="30" name="矩形 29">
            <a:extLst>
              <a:ext uri="{FF2B5EF4-FFF2-40B4-BE49-F238E27FC236}">
                <a16:creationId xmlns:a16="http://schemas.microsoft.com/office/drawing/2014/main" id="{15D55A8E-92B0-443E-B5D6-B884AA87CB38}"/>
              </a:ext>
            </a:extLst>
          </p:cNvPr>
          <p:cNvSpPr/>
          <p:nvPr/>
        </p:nvSpPr>
        <p:spPr>
          <a:xfrm>
            <a:off x="6020149" y="8171909"/>
            <a:ext cx="1185163" cy="216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圓角矩形 15">
            <a:extLst>
              <a:ext uri="{FF2B5EF4-FFF2-40B4-BE49-F238E27FC236}">
                <a16:creationId xmlns:a16="http://schemas.microsoft.com/office/drawing/2014/main" id="{7CC8CAA3-DC02-4E98-8244-77D2F7C80F0F}"/>
              </a:ext>
            </a:extLst>
          </p:cNvPr>
          <p:cNvSpPr/>
          <p:nvPr/>
        </p:nvSpPr>
        <p:spPr>
          <a:xfrm>
            <a:off x="2985730" y="8153422"/>
            <a:ext cx="5580000" cy="216000"/>
          </a:xfrm>
          <a:prstGeom prst="roundRect">
            <a:avLst/>
          </a:prstGeom>
          <a:noFill/>
          <a:ln w="19050">
            <a:solidFill>
              <a:srgbClr val="CF4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矩形 35">
            <a:extLst>
              <a:ext uri="{FF2B5EF4-FFF2-40B4-BE49-F238E27FC236}">
                <a16:creationId xmlns:a16="http://schemas.microsoft.com/office/drawing/2014/main" id="{A694C726-11DC-4D9D-937A-E3E3EFB4A381}"/>
              </a:ext>
            </a:extLst>
          </p:cNvPr>
          <p:cNvSpPr/>
          <p:nvPr/>
        </p:nvSpPr>
        <p:spPr>
          <a:xfrm>
            <a:off x="1250030" y="971948"/>
            <a:ext cx="9540238" cy="646331"/>
          </a:xfrm>
          <a:prstGeom prst="rect">
            <a:avLst/>
          </a:prstGeom>
        </p:spPr>
        <p:txBody>
          <a:bodyPr wrap="square">
            <a:spAutoFit/>
          </a:bodyPr>
          <a:lstStyle/>
          <a:p>
            <a:r>
              <a:rPr lang="zh-TW" altLang="zh-TW" kern="100" dirty="0">
                <a:latin typeface="微軟正黑體" panose="020B0604030504040204" pitchFamily="34" charset="-120"/>
                <a:ea typeface="微軟正黑體" panose="020B0604030504040204" pitchFamily="34" charset="-120"/>
              </a:rPr>
              <a:t>以保費年月</a:t>
            </a:r>
            <a:r>
              <a:rPr lang="en-US" altLang="zh-TW" u="sng" kern="100" dirty="0">
                <a:latin typeface="微軟正黑體" panose="020B0604030504040204" pitchFamily="34" charset="-120"/>
                <a:ea typeface="微軟正黑體" panose="020B0604030504040204" pitchFamily="34" charset="-120"/>
              </a:rPr>
              <a:t>109</a:t>
            </a:r>
            <a:r>
              <a:rPr lang="zh-TW" altLang="zh-TW" u="sng" kern="100" dirty="0">
                <a:latin typeface="微軟正黑體" panose="020B0604030504040204" pitchFamily="34" charset="-120"/>
                <a:ea typeface="微軟正黑體" panose="020B0604030504040204" pitchFamily="34" charset="-120"/>
              </a:rPr>
              <a:t>年</a:t>
            </a:r>
            <a:r>
              <a:rPr lang="en-US" altLang="zh-TW" u="sng" kern="100" dirty="0">
                <a:latin typeface="微軟正黑體" panose="020B0604030504040204" pitchFamily="34" charset="-120"/>
                <a:ea typeface="微軟正黑體" panose="020B0604030504040204" pitchFamily="34" charset="-120"/>
              </a:rPr>
              <a:t>1</a:t>
            </a:r>
            <a:r>
              <a:rPr lang="zh-TW" altLang="zh-TW" u="sng" kern="100" dirty="0">
                <a:latin typeface="微軟正黑體" panose="020B0604030504040204" pitchFamily="34" charset="-120"/>
                <a:ea typeface="微軟正黑體" panose="020B0604030504040204" pitchFamily="34" charset="-120"/>
              </a:rPr>
              <a:t>月及</a:t>
            </a:r>
            <a:r>
              <a:rPr lang="en-US" altLang="zh-TW" u="sng" kern="100" dirty="0">
                <a:latin typeface="微軟正黑體" panose="020B0604030504040204" pitchFamily="34" charset="-120"/>
                <a:ea typeface="微軟正黑體" panose="020B0604030504040204" pitchFamily="34" charset="-120"/>
              </a:rPr>
              <a:t>109</a:t>
            </a:r>
            <a:r>
              <a:rPr lang="zh-TW" altLang="zh-TW" u="sng" kern="100" dirty="0">
                <a:latin typeface="微軟正黑體" panose="020B0604030504040204" pitchFamily="34" charset="-120"/>
                <a:ea typeface="微軟正黑體" panose="020B0604030504040204" pitchFamily="34" charset="-120"/>
              </a:rPr>
              <a:t>年</a:t>
            </a:r>
            <a:r>
              <a:rPr lang="en-US" altLang="zh-TW" u="sng" kern="100" dirty="0">
                <a:latin typeface="微軟正黑體" panose="020B0604030504040204" pitchFamily="34" charset="-120"/>
                <a:ea typeface="微軟正黑體" panose="020B0604030504040204" pitchFamily="34" charset="-120"/>
              </a:rPr>
              <a:t>2</a:t>
            </a:r>
            <a:r>
              <a:rPr lang="zh-TW" altLang="zh-TW" u="sng" kern="100" dirty="0">
                <a:latin typeface="微軟正黑體" panose="020B0604030504040204" pitchFamily="34" charset="-120"/>
                <a:ea typeface="微軟正黑體" panose="020B0604030504040204" pitchFamily="34" charset="-120"/>
              </a:rPr>
              <a:t>月</a:t>
            </a:r>
            <a:r>
              <a:rPr lang="zh-TW" altLang="zh-TW" kern="100" dirty="0">
                <a:latin typeface="微軟正黑體" panose="020B0604030504040204" pitchFamily="34" charset="-120"/>
                <a:ea typeface="微軟正黑體" panose="020B0604030504040204" pitchFamily="34" charset="-120"/>
              </a:rPr>
              <a:t>的欠費資料作為</a:t>
            </a:r>
            <a:r>
              <a:rPr lang="zh-TW" altLang="zh-TW" u="sng" kern="100" dirty="0">
                <a:latin typeface="微軟正黑體" panose="020B0604030504040204" pitchFamily="34" charset="-120"/>
                <a:ea typeface="微軟正黑體" panose="020B0604030504040204" pitchFamily="34" charset="-120"/>
              </a:rPr>
              <a:t>測試資料集</a:t>
            </a:r>
            <a:r>
              <a:rPr lang="en-US" altLang="zh-TW" kern="100" dirty="0">
                <a:latin typeface="微軟正黑體" panose="020B0604030504040204" pitchFamily="34" charset="-120"/>
                <a:ea typeface="微軟正黑體" panose="020B0604030504040204" pitchFamily="34" charset="-120"/>
              </a:rPr>
              <a:t>(</a:t>
            </a:r>
            <a:r>
              <a:rPr lang="zh-TW" altLang="en-US" kern="100" dirty="0">
                <a:latin typeface="微軟正黑體" panose="020B0604030504040204" pitchFamily="34" charset="-120"/>
                <a:ea typeface="微軟正黑體" panose="020B0604030504040204" pitchFamily="34" charset="-120"/>
              </a:rPr>
              <a:t>繳納</a:t>
            </a:r>
            <a:r>
              <a:rPr lang="en-US" altLang="zh-TW" kern="100" dirty="0">
                <a:latin typeface="微軟正黑體" panose="020B0604030504040204" pitchFamily="34" charset="-120"/>
                <a:ea typeface="微軟正黑體" panose="020B0604030504040204" pitchFamily="34" charset="-120"/>
              </a:rPr>
              <a:t>3,465</a:t>
            </a:r>
            <a:r>
              <a:rPr lang="zh-TW" altLang="en-US" kern="100" dirty="0">
                <a:latin typeface="微軟正黑體" panose="020B0604030504040204" pitchFamily="34" charset="-120"/>
                <a:ea typeface="微軟正黑體" panose="020B0604030504040204" pitchFamily="34" charset="-120"/>
              </a:rPr>
              <a:t>筆、不繳納</a:t>
            </a:r>
            <a:r>
              <a:rPr lang="en-US" altLang="zh-TW" kern="100" dirty="0">
                <a:latin typeface="微軟正黑體" panose="020B0604030504040204" pitchFamily="34" charset="-120"/>
                <a:ea typeface="微軟正黑體" panose="020B0604030504040204" pitchFamily="34" charset="-120"/>
              </a:rPr>
              <a:t>2,000</a:t>
            </a:r>
            <a:r>
              <a:rPr lang="zh-TW" altLang="en-US" kern="100" dirty="0">
                <a:latin typeface="微軟正黑體" panose="020B0604030504040204" pitchFamily="34" charset="-120"/>
                <a:ea typeface="微軟正黑體" panose="020B0604030504040204" pitchFamily="34" charset="-120"/>
              </a:rPr>
              <a:t>筆</a:t>
            </a:r>
            <a:r>
              <a:rPr lang="en-US" altLang="zh-TW" kern="100" dirty="0">
                <a:latin typeface="微軟正黑體" panose="020B0604030504040204" pitchFamily="34" charset="-120"/>
                <a:ea typeface="微軟正黑體" panose="020B0604030504040204" pitchFamily="34" charset="-120"/>
              </a:rPr>
              <a:t>)</a:t>
            </a:r>
            <a:r>
              <a:rPr lang="zh-TW" altLang="zh-TW" kern="100" dirty="0">
                <a:latin typeface="微軟正黑體" panose="020B0604030504040204" pitchFamily="34" charset="-120"/>
                <a:ea typeface="微軟正黑體" panose="020B0604030504040204" pitchFamily="34" charset="-120"/>
              </a:rPr>
              <a:t>，以衡量各預測模型的表現</a:t>
            </a:r>
            <a:endParaRPr lang="zh-TW" altLang="en-US" dirty="0"/>
          </a:p>
        </p:txBody>
      </p:sp>
      <p:grpSp>
        <p:nvGrpSpPr>
          <p:cNvPr id="90" name="群組 89">
            <a:extLst>
              <a:ext uri="{FF2B5EF4-FFF2-40B4-BE49-F238E27FC236}">
                <a16:creationId xmlns:a16="http://schemas.microsoft.com/office/drawing/2014/main" id="{9A8E8ED5-7D9E-45E0-A8EF-E2019D76805E}"/>
              </a:ext>
            </a:extLst>
          </p:cNvPr>
          <p:cNvGrpSpPr/>
          <p:nvPr/>
        </p:nvGrpSpPr>
        <p:grpSpPr>
          <a:xfrm>
            <a:off x="4125030" y="5454656"/>
            <a:ext cx="6008886" cy="400110"/>
            <a:chOff x="9107447" y="4358065"/>
            <a:chExt cx="4128585" cy="400110"/>
          </a:xfrm>
        </p:grpSpPr>
        <p:sp>
          <p:nvSpPr>
            <p:cNvPr id="91" name="矩形 90">
              <a:extLst>
                <a:ext uri="{FF2B5EF4-FFF2-40B4-BE49-F238E27FC236}">
                  <a16:creationId xmlns:a16="http://schemas.microsoft.com/office/drawing/2014/main" id="{2ADAD16A-2C5B-452A-BADA-0822FD3A9AB0}"/>
                </a:ext>
              </a:extLst>
            </p:cNvPr>
            <p:cNvSpPr/>
            <p:nvPr/>
          </p:nvSpPr>
          <p:spPr>
            <a:xfrm>
              <a:off x="10773564" y="4391997"/>
              <a:ext cx="1607767" cy="30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93" name="矩形 92">
              <a:extLst>
                <a:ext uri="{FF2B5EF4-FFF2-40B4-BE49-F238E27FC236}">
                  <a16:creationId xmlns:a16="http://schemas.microsoft.com/office/drawing/2014/main" id="{D4C2EAF5-F47C-420C-866E-F1B96D941C72}"/>
                </a:ext>
              </a:extLst>
            </p:cNvPr>
            <p:cNvSpPr/>
            <p:nvPr/>
          </p:nvSpPr>
          <p:spPr>
            <a:xfrm>
              <a:off x="9161062" y="4393055"/>
              <a:ext cx="692577" cy="30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94" name="矩形 93">
              <a:extLst>
                <a:ext uri="{FF2B5EF4-FFF2-40B4-BE49-F238E27FC236}">
                  <a16:creationId xmlns:a16="http://schemas.microsoft.com/office/drawing/2014/main" id="{6B49FDD7-F813-4479-8CEC-66C91CE3E3B9}"/>
                </a:ext>
              </a:extLst>
            </p:cNvPr>
            <p:cNvSpPr/>
            <p:nvPr/>
          </p:nvSpPr>
          <p:spPr>
            <a:xfrm>
              <a:off x="9107447" y="4358065"/>
              <a:ext cx="4128585" cy="400110"/>
            </a:xfrm>
            <a:prstGeom prst="rect">
              <a:avLst/>
            </a:prstGeom>
          </p:spPr>
          <p:txBody>
            <a:bodyPr wrap="square">
              <a:spAutoFit/>
            </a:bodyPr>
            <a:lstStyle/>
            <a:p>
              <a:r>
                <a:rPr lang="zh-TW" altLang="zh-TW" sz="2000" kern="100" dirty="0">
                  <a:solidFill>
                    <a:srgbClr val="FF0000"/>
                  </a:solidFill>
                  <a:latin typeface="微軟正黑體" panose="020B0604030504040204" pitchFamily="34" charset="-120"/>
                  <a:ea typeface="微軟正黑體" panose="020B0604030504040204" pitchFamily="34" charset="-120"/>
                </a:rPr>
                <a:t>隨機森林</a:t>
              </a:r>
              <a:r>
                <a:rPr lang="zh-TW" altLang="zh-TW" kern="100" dirty="0">
                  <a:solidFill>
                    <a:schemeClr val="accent1">
                      <a:lumMod val="50000"/>
                    </a:schemeClr>
                  </a:solidFill>
                  <a:latin typeface="微軟正黑體" panose="020B0604030504040204" pitchFamily="34" charset="-120"/>
                  <a:ea typeface="微軟正黑體" panose="020B0604030504040204" pitchFamily="34" charset="-120"/>
                </a:rPr>
                <a:t>預測模型下，</a:t>
              </a:r>
              <a:r>
                <a:rPr lang="zh-TW" altLang="zh-TW" sz="2000" kern="100" dirty="0">
                  <a:solidFill>
                    <a:srgbClr val="FF0000"/>
                  </a:solidFill>
                  <a:latin typeface="微軟正黑體" panose="020B0604030504040204" pitchFamily="34" charset="-120"/>
                  <a:ea typeface="微軟正黑體" panose="020B0604030504040204" pitchFamily="34" charset="-120"/>
                </a:rPr>
                <a:t>以資訊增益簡化維度</a:t>
              </a:r>
              <a:r>
                <a:rPr lang="zh-TW" altLang="zh-TW" kern="100" dirty="0">
                  <a:solidFill>
                    <a:schemeClr val="accent1">
                      <a:lumMod val="50000"/>
                    </a:schemeClr>
                  </a:solidFill>
                  <a:latin typeface="微軟正黑體" panose="020B0604030504040204" pitchFamily="34" charset="-120"/>
                  <a:ea typeface="微軟正黑體" panose="020B0604030504040204" pitchFamily="34" charset="-120"/>
                </a:rPr>
                <a:t>為最佳模型</a:t>
              </a:r>
              <a:endParaRPr lang="zh-TW" altLang="en-US" kern="100" dirty="0">
                <a:solidFill>
                  <a:schemeClr val="accent1">
                    <a:lumMod val="50000"/>
                  </a:schemeClr>
                </a:solidFill>
                <a:latin typeface="微軟正黑體" panose="020B0604030504040204" pitchFamily="34" charset="-120"/>
                <a:ea typeface="微軟正黑體" panose="020B0604030504040204" pitchFamily="34" charset="-120"/>
              </a:endParaRPr>
            </a:p>
          </p:txBody>
        </p:sp>
      </p:grpSp>
      <p:graphicFrame>
        <p:nvGraphicFramePr>
          <p:cNvPr id="49" name="圖表 48">
            <a:extLst>
              <a:ext uri="{FF2B5EF4-FFF2-40B4-BE49-F238E27FC236}">
                <a16:creationId xmlns:a16="http://schemas.microsoft.com/office/drawing/2014/main" id="{95C5EC4F-ED01-43EA-9E81-A9D11308D62C}"/>
              </a:ext>
            </a:extLst>
          </p:cNvPr>
          <p:cNvGraphicFramePr>
            <a:graphicFrameLocks/>
          </p:cNvGraphicFramePr>
          <p:nvPr>
            <p:extLst>
              <p:ext uri="{D42A27DB-BD31-4B8C-83A1-F6EECF244321}">
                <p14:modId xmlns:p14="http://schemas.microsoft.com/office/powerpoint/2010/main" val="2978456400"/>
              </p:ext>
            </p:extLst>
          </p:nvPr>
        </p:nvGraphicFramePr>
        <p:xfrm>
          <a:off x="990601" y="2473937"/>
          <a:ext cx="3411308" cy="24503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0" name="圖表 49">
            <a:extLst>
              <a:ext uri="{FF2B5EF4-FFF2-40B4-BE49-F238E27FC236}">
                <a16:creationId xmlns:a16="http://schemas.microsoft.com/office/drawing/2014/main" id="{BC849F4F-444E-48E2-A255-14988F4EBCA9}"/>
              </a:ext>
            </a:extLst>
          </p:cNvPr>
          <p:cNvGraphicFramePr>
            <a:graphicFrameLocks/>
          </p:cNvGraphicFramePr>
          <p:nvPr>
            <p:extLst>
              <p:ext uri="{D42A27DB-BD31-4B8C-83A1-F6EECF244321}">
                <p14:modId xmlns:p14="http://schemas.microsoft.com/office/powerpoint/2010/main" val="3654610091"/>
              </p:ext>
            </p:extLst>
          </p:nvPr>
        </p:nvGraphicFramePr>
        <p:xfrm>
          <a:off x="4274908" y="2473936"/>
          <a:ext cx="3314210" cy="24503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1" name="圖表 50">
            <a:extLst>
              <a:ext uri="{FF2B5EF4-FFF2-40B4-BE49-F238E27FC236}">
                <a16:creationId xmlns:a16="http://schemas.microsoft.com/office/drawing/2014/main" id="{A304E68E-1593-4407-A37C-16DDB8D0E672}"/>
              </a:ext>
            </a:extLst>
          </p:cNvPr>
          <p:cNvGraphicFramePr>
            <a:graphicFrameLocks/>
          </p:cNvGraphicFramePr>
          <p:nvPr>
            <p:extLst>
              <p:ext uri="{D42A27DB-BD31-4B8C-83A1-F6EECF244321}">
                <p14:modId xmlns:p14="http://schemas.microsoft.com/office/powerpoint/2010/main" val="1405728094"/>
              </p:ext>
            </p:extLst>
          </p:nvPr>
        </p:nvGraphicFramePr>
        <p:xfrm>
          <a:off x="7512918" y="2473936"/>
          <a:ext cx="4128585" cy="2450307"/>
        </p:xfrm>
        <a:graphic>
          <a:graphicData uri="http://schemas.openxmlformats.org/drawingml/2006/chart">
            <c:chart xmlns:c="http://schemas.openxmlformats.org/drawingml/2006/chart" xmlns:r="http://schemas.openxmlformats.org/officeDocument/2006/relationships" r:id="rId5"/>
          </a:graphicData>
        </a:graphic>
      </p:graphicFrame>
      <p:sp>
        <p:nvSpPr>
          <p:cNvPr id="52" name="圓角矩形 4">
            <a:extLst>
              <a:ext uri="{FF2B5EF4-FFF2-40B4-BE49-F238E27FC236}">
                <a16:creationId xmlns:a16="http://schemas.microsoft.com/office/drawing/2014/main" id="{103A58EF-AAAB-49A0-AF65-848CEFD1C46F}"/>
              </a:ext>
            </a:extLst>
          </p:cNvPr>
          <p:cNvSpPr/>
          <p:nvPr/>
        </p:nvSpPr>
        <p:spPr>
          <a:xfrm>
            <a:off x="1325813" y="1658691"/>
            <a:ext cx="2880000" cy="420956"/>
          </a:xfrm>
          <a:prstGeom prst="roundRect">
            <a:avLst/>
          </a:prstGeom>
          <a:solidFill>
            <a:srgbClr val="44546A"/>
          </a:solidFill>
        </p:spPr>
        <p:txBody>
          <a:bodyPr wrap="square" lIns="36000" tIns="36000" rIns="36000" bIns="36000" rtlCol="0">
            <a:spAutoFit/>
          </a:bodyPr>
          <a:lstStyle/>
          <a:p>
            <a:pPr marL="0" lvl="2" algn="ctr"/>
            <a:r>
              <a:rPr lang="zh-TW" altLang="zh-TW" sz="2000" dirty="0">
                <a:solidFill>
                  <a:schemeClr val="bg1"/>
                </a:solidFill>
                <a:latin typeface="微軟正黑體" panose="020B0604030504040204" pitchFamily="34" charset="-120"/>
                <a:ea typeface="微軟正黑體" panose="020B0604030504040204" pitchFamily="34" charset="-120"/>
              </a:rPr>
              <a:t>未簡化維度</a:t>
            </a:r>
          </a:p>
        </p:txBody>
      </p:sp>
      <p:sp>
        <p:nvSpPr>
          <p:cNvPr id="53" name="矩形 52">
            <a:extLst>
              <a:ext uri="{FF2B5EF4-FFF2-40B4-BE49-F238E27FC236}">
                <a16:creationId xmlns:a16="http://schemas.microsoft.com/office/drawing/2014/main" id="{FC419E93-BC43-4426-96CB-05B34C430788}"/>
              </a:ext>
            </a:extLst>
          </p:cNvPr>
          <p:cNvSpPr/>
          <p:nvPr/>
        </p:nvSpPr>
        <p:spPr>
          <a:xfrm>
            <a:off x="2124909" y="2072104"/>
            <a:ext cx="1290738" cy="384208"/>
          </a:xfrm>
          <a:prstGeom prst="rect">
            <a:avLst/>
          </a:prstGeom>
        </p:spPr>
        <p:txBody>
          <a:bodyPr wrap="none">
            <a:spAutoFit/>
          </a:bodyPr>
          <a:lstStyle/>
          <a:p>
            <a:pPr algn="ctr">
              <a:lnSpc>
                <a:spcPct val="115000"/>
              </a:lnSpc>
              <a:spcBef>
                <a:spcPts val="600"/>
              </a:spcBef>
              <a:spcAft>
                <a:spcPts val="0"/>
              </a:spcAft>
            </a:pPr>
            <a:r>
              <a:rPr lang="en-US" altLang="zh-TW" kern="100" dirty="0">
                <a:solidFill>
                  <a:schemeClr val="accent1">
                    <a:lumMod val="50000"/>
                  </a:schemeClr>
                </a:solidFill>
                <a:latin typeface="微軟正黑體" panose="020B0604030504040204" pitchFamily="34" charset="-120"/>
                <a:ea typeface="微軟正黑體" panose="020B0604030504040204" pitchFamily="34" charset="-120"/>
              </a:rPr>
              <a:t>(22</a:t>
            </a:r>
            <a:r>
              <a:rPr lang="zh-TW" altLang="en-US" kern="100" dirty="0">
                <a:solidFill>
                  <a:schemeClr val="accent1">
                    <a:lumMod val="50000"/>
                  </a:schemeClr>
                </a:solidFill>
                <a:latin typeface="微軟正黑體" panose="020B0604030504040204" pitchFamily="34" charset="-120"/>
                <a:ea typeface="微軟正黑體" panose="020B0604030504040204" pitchFamily="34" charset="-120"/>
              </a:rPr>
              <a:t>個維度</a:t>
            </a:r>
            <a:r>
              <a:rPr lang="en-US" altLang="zh-TW" kern="100"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zh-TW" kern="1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endParaRPr>
          </a:p>
        </p:txBody>
      </p:sp>
      <p:sp>
        <p:nvSpPr>
          <p:cNvPr id="54" name="圓角矩形 4">
            <a:extLst>
              <a:ext uri="{FF2B5EF4-FFF2-40B4-BE49-F238E27FC236}">
                <a16:creationId xmlns:a16="http://schemas.microsoft.com/office/drawing/2014/main" id="{E2A89971-223A-4D70-98E4-980F4EF8DF06}"/>
              </a:ext>
            </a:extLst>
          </p:cNvPr>
          <p:cNvSpPr/>
          <p:nvPr/>
        </p:nvSpPr>
        <p:spPr>
          <a:xfrm>
            <a:off x="4366751" y="1658691"/>
            <a:ext cx="3102938" cy="420956"/>
          </a:xfrm>
          <a:prstGeom prst="roundRect">
            <a:avLst/>
          </a:prstGeom>
          <a:solidFill>
            <a:srgbClr val="44546A"/>
          </a:solidFill>
        </p:spPr>
        <p:txBody>
          <a:bodyPr wrap="square" lIns="36000" tIns="36000" rIns="36000" bIns="36000" rtlCol="0">
            <a:spAutoFit/>
          </a:bodyPr>
          <a:lstStyle/>
          <a:p>
            <a:pPr marL="0" lvl="2" algn="ctr"/>
            <a:r>
              <a:rPr lang="zh-TW" altLang="en-US" sz="2000" dirty="0">
                <a:solidFill>
                  <a:schemeClr val="bg1"/>
                </a:solidFill>
                <a:latin typeface="微軟正黑體" panose="020B0604030504040204" pitchFamily="34" charset="-120"/>
                <a:ea typeface="微軟正黑體" panose="020B0604030504040204" pitchFamily="34" charset="-120"/>
              </a:rPr>
              <a:t>以資訊增益</a:t>
            </a:r>
            <a:r>
              <a:rPr lang="zh-TW" altLang="zh-TW" sz="2000" dirty="0">
                <a:solidFill>
                  <a:schemeClr val="bg1"/>
                </a:solidFill>
                <a:latin typeface="微軟正黑體" panose="020B0604030504040204" pitchFamily="34" charset="-120"/>
                <a:ea typeface="微軟正黑體" panose="020B0604030504040204" pitchFamily="34" charset="-120"/>
              </a:rPr>
              <a:t>簡化維度</a:t>
            </a:r>
          </a:p>
        </p:txBody>
      </p:sp>
      <p:sp>
        <p:nvSpPr>
          <p:cNvPr id="55" name="圓角矩形 4">
            <a:extLst>
              <a:ext uri="{FF2B5EF4-FFF2-40B4-BE49-F238E27FC236}">
                <a16:creationId xmlns:a16="http://schemas.microsoft.com/office/drawing/2014/main" id="{0F518D0C-0782-4DFB-BFEF-AC556A2FEB8F}"/>
              </a:ext>
            </a:extLst>
          </p:cNvPr>
          <p:cNvSpPr/>
          <p:nvPr/>
        </p:nvSpPr>
        <p:spPr>
          <a:xfrm>
            <a:off x="7631763" y="1658691"/>
            <a:ext cx="3229823" cy="420956"/>
          </a:xfrm>
          <a:prstGeom prst="roundRect">
            <a:avLst/>
          </a:prstGeom>
          <a:solidFill>
            <a:srgbClr val="44546A"/>
          </a:solidFill>
        </p:spPr>
        <p:txBody>
          <a:bodyPr wrap="square" lIns="36000" tIns="36000" rIns="36000" bIns="36000" rtlCol="0">
            <a:spAutoFit/>
          </a:bodyPr>
          <a:lstStyle/>
          <a:p>
            <a:pPr marL="0" lvl="2" algn="ctr"/>
            <a:r>
              <a:rPr lang="zh-TW" altLang="en-US" sz="2000" dirty="0">
                <a:solidFill>
                  <a:schemeClr val="bg1"/>
                </a:solidFill>
                <a:latin typeface="微軟正黑體" panose="020B0604030504040204" pitchFamily="34" charset="-120"/>
                <a:ea typeface="微軟正黑體" panose="020B0604030504040204" pitchFamily="34" charset="-120"/>
              </a:rPr>
              <a:t>以基因演算法</a:t>
            </a:r>
            <a:r>
              <a:rPr lang="zh-TW" altLang="zh-TW" sz="2000" dirty="0">
                <a:solidFill>
                  <a:schemeClr val="bg1"/>
                </a:solidFill>
                <a:latin typeface="微軟正黑體" panose="020B0604030504040204" pitchFamily="34" charset="-120"/>
                <a:ea typeface="微軟正黑體" panose="020B0604030504040204" pitchFamily="34" charset="-120"/>
              </a:rPr>
              <a:t>簡化維度</a:t>
            </a:r>
          </a:p>
        </p:txBody>
      </p:sp>
      <p:sp>
        <p:nvSpPr>
          <p:cNvPr id="56" name="矩形 55">
            <a:extLst>
              <a:ext uri="{FF2B5EF4-FFF2-40B4-BE49-F238E27FC236}">
                <a16:creationId xmlns:a16="http://schemas.microsoft.com/office/drawing/2014/main" id="{31BEDE9B-6AFC-4941-B500-663444A4DEB8}"/>
              </a:ext>
            </a:extLst>
          </p:cNvPr>
          <p:cNvSpPr/>
          <p:nvPr/>
        </p:nvSpPr>
        <p:spPr>
          <a:xfrm>
            <a:off x="4595931" y="2070181"/>
            <a:ext cx="2683747" cy="385939"/>
          </a:xfrm>
          <a:prstGeom prst="rect">
            <a:avLst/>
          </a:prstGeom>
        </p:spPr>
        <p:txBody>
          <a:bodyPr wrap="none">
            <a:spAutoFit/>
          </a:bodyPr>
          <a:lstStyle/>
          <a:p>
            <a:pPr algn="ctr">
              <a:lnSpc>
                <a:spcPct val="115000"/>
              </a:lnSpc>
              <a:spcBef>
                <a:spcPts val="600"/>
              </a:spcBef>
              <a:spcAft>
                <a:spcPts val="0"/>
              </a:spcAft>
            </a:pPr>
            <a:r>
              <a:rPr lang="en-US" altLang="zh-TW" kern="100"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kern="100" dirty="0">
                <a:solidFill>
                  <a:schemeClr val="accent1">
                    <a:lumMod val="50000"/>
                  </a:schemeClr>
                </a:solidFill>
                <a:latin typeface="微軟正黑體" panose="020B0604030504040204" pitchFamily="34" charset="-120"/>
                <a:ea typeface="微軟正黑體" panose="020B0604030504040204" pitchFamily="34" charset="-120"/>
              </a:rPr>
              <a:t>取</a:t>
            </a:r>
            <a:r>
              <a:rPr lang="en-US" altLang="zh-TW" kern="100" dirty="0">
                <a:solidFill>
                  <a:schemeClr val="accent1">
                    <a:lumMod val="50000"/>
                  </a:schemeClr>
                </a:solidFill>
                <a:latin typeface="微軟正黑體" panose="020B0604030504040204" pitchFamily="34" charset="-120"/>
                <a:ea typeface="微軟正黑體" panose="020B0604030504040204" pitchFamily="34" charset="-120"/>
              </a:rPr>
              <a:t>80%</a:t>
            </a:r>
            <a:r>
              <a:rPr lang="zh-TW" altLang="en-US" kern="100" dirty="0">
                <a:solidFill>
                  <a:schemeClr val="accent1">
                    <a:lumMod val="50000"/>
                  </a:schemeClr>
                </a:solidFill>
                <a:latin typeface="微軟正黑體" panose="020B0604030504040204" pitchFamily="34" charset="-120"/>
                <a:ea typeface="微軟正黑體" panose="020B0604030504040204" pitchFamily="34" charset="-120"/>
              </a:rPr>
              <a:t>特徵</a:t>
            </a:r>
            <a:r>
              <a:rPr lang="zh-TW" altLang="en-US" kern="100" dirty="0">
                <a:solidFill>
                  <a:schemeClr val="accent1">
                    <a:lumMod val="50000"/>
                  </a:schemeClr>
                </a:solidFill>
                <a:latin typeface="新細明體" panose="02020500000000000000" pitchFamily="18" charset="-120"/>
                <a:ea typeface="新細明體" panose="02020500000000000000" pitchFamily="18" charset="-120"/>
              </a:rPr>
              <a:t>→</a:t>
            </a:r>
            <a:r>
              <a:rPr lang="en-US" altLang="zh-TW" kern="100" dirty="0">
                <a:solidFill>
                  <a:schemeClr val="accent1">
                    <a:lumMod val="50000"/>
                  </a:schemeClr>
                </a:solidFill>
                <a:latin typeface="微軟正黑體" panose="020B0604030504040204" pitchFamily="34" charset="-120"/>
                <a:ea typeface="微軟正黑體" panose="020B0604030504040204" pitchFamily="34" charset="-120"/>
              </a:rPr>
              <a:t>18</a:t>
            </a:r>
            <a:r>
              <a:rPr lang="zh-TW" altLang="en-US" kern="100" dirty="0">
                <a:solidFill>
                  <a:schemeClr val="accent1">
                    <a:lumMod val="50000"/>
                  </a:schemeClr>
                </a:solidFill>
                <a:latin typeface="微軟正黑體" panose="020B0604030504040204" pitchFamily="34" charset="-120"/>
                <a:ea typeface="微軟正黑體" panose="020B0604030504040204" pitchFamily="34" charset="-120"/>
              </a:rPr>
              <a:t>個維度</a:t>
            </a:r>
            <a:r>
              <a:rPr lang="en-US" altLang="zh-TW" kern="100"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zh-TW" kern="1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endParaRPr>
          </a:p>
        </p:txBody>
      </p:sp>
      <p:sp>
        <p:nvSpPr>
          <p:cNvPr id="57" name="矩形 56">
            <a:extLst>
              <a:ext uri="{FF2B5EF4-FFF2-40B4-BE49-F238E27FC236}">
                <a16:creationId xmlns:a16="http://schemas.microsoft.com/office/drawing/2014/main" id="{B31D75ED-C792-4316-A674-DC88D851A046}"/>
              </a:ext>
            </a:extLst>
          </p:cNvPr>
          <p:cNvSpPr/>
          <p:nvPr/>
        </p:nvSpPr>
        <p:spPr>
          <a:xfrm>
            <a:off x="8617208" y="2070181"/>
            <a:ext cx="1289134" cy="385939"/>
          </a:xfrm>
          <a:prstGeom prst="rect">
            <a:avLst/>
          </a:prstGeom>
        </p:spPr>
        <p:txBody>
          <a:bodyPr wrap="none">
            <a:spAutoFit/>
          </a:bodyPr>
          <a:lstStyle/>
          <a:p>
            <a:pPr algn="ctr">
              <a:lnSpc>
                <a:spcPct val="115000"/>
              </a:lnSpc>
              <a:spcBef>
                <a:spcPts val="600"/>
              </a:spcBef>
              <a:spcAft>
                <a:spcPts val="0"/>
              </a:spcAft>
            </a:pPr>
            <a:r>
              <a:rPr lang="en-US" altLang="zh-TW" kern="100" dirty="0">
                <a:solidFill>
                  <a:schemeClr val="accent1">
                    <a:lumMod val="50000"/>
                  </a:schemeClr>
                </a:solidFill>
                <a:latin typeface="新細明體" panose="02020500000000000000" pitchFamily="18" charset="-120"/>
                <a:ea typeface="新細明體" panose="02020500000000000000" pitchFamily="18" charset="-120"/>
              </a:rPr>
              <a:t>(</a:t>
            </a:r>
            <a:r>
              <a:rPr lang="en-US" altLang="zh-TW" kern="100" dirty="0">
                <a:solidFill>
                  <a:schemeClr val="accent1">
                    <a:lumMod val="50000"/>
                  </a:schemeClr>
                </a:solidFill>
                <a:latin typeface="微軟正黑體" panose="020B0604030504040204" pitchFamily="34" charset="-120"/>
                <a:ea typeface="微軟正黑體" panose="020B0604030504040204" pitchFamily="34" charset="-120"/>
              </a:rPr>
              <a:t>10</a:t>
            </a:r>
            <a:r>
              <a:rPr lang="zh-TW" altLang="en-US" kern="100" dirty="0">
                <a:solidFill>
                  <a:schemeClr val="accent1">
                    <a:lumMod val="50000"/>
                  </a:schemeClr>
                </a:solidFill>
                <a:latin typeface="微軟正黑體" panose="020B0604030504040204" pitchFamily="34" charset="-120"/>
                <a:ea typeface="微軟正黑體" panose="020B0604030504040204" pitchFamily="34" charset="-120"/>
              </a:rPr>
              <a:t>個維度</a:t>
            </a:r>
            <a:r>
              <a:rPr lang="en-US" altLang="zh-TW" kern="100"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zh-TW" kern="1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endParaRPr>
          </a:p>
        </p:txBody>
      </p:sp>
      <p:sp>
        <p:nvSpPr>
          <p:cNvPr id="59" name="文字方塊 58">
            <a:extLst>
              <a:ext uri="{FF2B5EF4-FFF2-40B4-BE49-F238E27FC236}">
                <a16:creationId xmlns:a16="http://schemas.microsoft.com/office/drawing/2014/main" id="{714B68EB-94D9-44CA-90EF-DC21D6DD00A4}"/>
              </a:ext>
            </a:extLst>
          </p:cNvPr>
          <p:cNvSpPr txBox="1"/>
          <p:nvPr/>
        </p:nvSpPr>
        <p:spPr>
          <a:xfrm>
            <a:off x="3595087" y="4562392"/>
            <a:ext cx="415079" cy="307777"/>
          </a:xfrm>
          <a:prstGeom prst="rect">
            <a:avLst/>
          </a:prstGeom>
          <a:solidFill>
            <a:schemeClr val="bg1"/>
          </a:solidFill>
        </p:spPr>
        <p:txBody>
          <a:bodyPr wrap="square" rtlCol="0">
            <a:spAutoFit/>
          </a:bodyPr>
          <a:lstStyle/>
          <a:p>
            <a:r>
              <a:rPr lang="en-US" altLang="zh-TW" sz="1400" dirty="0">
                <a:solidFill>
                  <a:schemeClr val="tx1">
                    <a:lumMod val="75000"/>
                    <a:lumOff val="25000"/>
                  </a:schemeClr>
                </a:solidFill>
              </a:rPr>
              <a:t>RF</a:t>
            </a:r>
            <a:endParaRPr lang="zh-TW" altLang="en-US" sz="1400" dirty="0">
              <a:solidFill>
                <a:schemeClr val="tx1">
                  <a:lumMod val="75000"/>
                  <a:lumOff val="25000"/>
                </a:schemeClr>
              </a:solidFill>
            </a:endParaRPr>
          </a:p>
        </p:txBody>
      </p:sp>
      <p:sp>
        <p:nvSpPr>
          <p:cNvPr id="60" name="文字方塊 59">
            <a:extLst>
              <a:ext uri="{FF2B5EF4-FFF2-40B4-BE49-F238E27FC236}">
                <a16:creationId xmlns:a16="http://schemas.microsoft.com/office/drawing/2014/main" id="{F1166844-DABE-44E4-A39A-5F463EABAF46}"/>
              </a:ext>
            </a:extLst>
          </p:cNvPr>
          <p:cNvSpPr txBox="1"/>
          <p:nvPr/>
        </p:nvSpPr>
        <p:spPr>
          <a:xfrm>
            <a:off x="6763344" y="4562392"/>
            <a:ext cx="415079" cy="307777"/>
          </a:xfrm>
          <a:prstGeom prst="rect">
            <a:avLst/>
          </a:prstGeom>
          <a:solidFill>
            <a:schemeClr val="bg1"/>
          </a:solidFill>
        </p:spPr>
        <p:txBody>
          <a:bodyPr wrap="square" rtlCol="0">
            <a:spAutoFit/>
          </a:bodyPr>
          <a:lstStyle/>
          <a:p>
            <a:r>
              <a:rPr lang="en-US" altLang="zh-TW" sz="1400" dirty="0">
                <a:solidFill>
                  <a:schemeClr val="tx1">
                    <a:lumMod val="75000"/>
                    <a:lumOff val="25000"/>
                  </a:schemeClr>
                </a:solidFill>
              </a:rPr>
              <a:t>RF</a:t>
            </a:r>
            <a:endParaRPr lang="zh-TW" altLang="en-US" sz="1400" dirty="0">
              <a:solidFill>
                <a:schemeClr val="tx1">
                  <a:lumMod val="75000"/>
                  <a:lumOff val="25000"/>
                </a:schemeClr>
              </a:solidFill>
            </a:endParaRPr>
          </a:p>
        </p:txBody>
      </p:sp>
      <p:sp>
        <p:nvSpPr>
          <p:cNvPr id="61" name="文字方塊 60">
            <a:extLst>
              <a:ext uri="{FF2B5EF4-FFF2-40B4-BE49-F238E27FC236}">
                <a16:creationId xmlns:a16="http://schemas.microsoft.com/office/drawing/2014/main" id="{50A7D512-4076-4C09-B9C2-462D1B0778B4}"/>
              </a:ext>
            </a:extLst>
          </p:cNvPr>
          <p:cNvSpPr txBox="1"/>
          <p:nvPr/>
        </p:nvSpPr>
        <p:spPr>
          <a:xfrm>
            <a:off x="9819887" y="4562392"/>
            <a:ext cx="415079" cy="307777"/>
          </a:xfrm>
          <a:prstGeom prst="rect">
            <a:avLst/>
          </a:prstGeom>
          <a:solidFill>
            <a:schemeClr val="bg1"/>
          </a:solidFill>
        </p:spPr>
        <p:txBody>
          <a:bodyPr wrap="square" rtlCol="0">
            <a:spAutoFit/>
          </a:bodyPr>
          <a:lstStyle/>
          <a:p>
            <a:r>
              <a:rPr lang="en-US" altLang="zh-TW" sz="1400" dirty="0">
                <a:solidFill>
                  <a:schemeClr val="tx1">
                    <a:lumMod val="75000"/>
                    <a:lumOff val="25000"/>
                  </a:schemeClr>
                </a:solidFill>
              </a:rPr>
              <a:t>RF</a:t>
            </a:r>
            <a:endParaRPr lang="zh-TW" altLang="en-US" sz="1400" dirty="0">
              <a:solidFill>
                <a:schemeClr val="tx1">
                  <a:lumMod val="75000"/>
                  <a:lumOff val="25000"/>
                </a:schemeClr>
              </a:solidFill>
            </a:endParaRPr>
          </a:p>
        </p:txBody>
      </p:sp>
      <p:sp>
        <p:nvSpPr>
          <p:cNvPr id="58" name="圓角矩形 2">
            <a:extLst>
              <a:ext uri="{FF2B5EF4-FFF2-40B4-BE49-F238E27FC236}">
                <a16:creationId xmlns:a16="http://schemas.microsoft.com/office/drawing/2014/main" id="{26B8FB59-F9B5-4C6D-B1E6-116BD245E46D}"/>
              </a:ext>
            </a:extLst>
          </p:cNvPr>
          <p:cNvSpPr/>
          <p:nvPr/>
        </p:nvSpPr>
        <p:spPr>
          <a:xfrm>
            <a:off x="6735771" y="4585705"/>
            <a:ext cx="432000" cy="252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2" name="圓角矩形 2">
            <a:extLst>
              <a:ext uri="{FF2B5EF4-FFF2-40B4-BE49-F238E27FC236}">
                <a16:creationId xmlns:a16="http://schemas.microsoft.com/office/drawing/2014/main" id="{B4C1DA81-ED65-4C4A-9D55-679F1CA5CCFC}"/>
              </a:ext>
            </a:extLst>
          </p:cNvPr>
          <p:cNvSpPr/>
          <p:nvPr/>
        </p:nvSpPr>
        <p:spPr>
          <a:xfrm>
            <a:off x="3552982" y="4585705"/>
            <a:ext cx="432000" cy="252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3" name="圓角矩形 2">
            <a:extLst>
              <a:ext uri="{FF2B5EF4-FFF2-40B4-BE49-F238E27FC236}">
                <a16:creationId xmlns:a16="http://schemas.microsoft.com/office/drawing/2014/main" id="{516A96E5-46E2-49B3-A45B-DF45AEF74790}"/>
              </a:ext>
            </a:extLst>
          </p:cNvPr>
          <p:cNvSpPr/>
          <p:nvPr/>
        </p:nvSpPr>
        <p:spPr>
          <a:xfrm>
            <a:off x="9781091" y="4585705"/>
            <a:ext cx="432000" cy="252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4" name="矩形 63">
            <a:extLst>
              <a:ext uri="{FF2B5EF4-FFF2-40B4-BE49-F238E27FC236}">
                <a16:creationId xmlns:a16="http://schemas.microsoft.com/office/drawing/2014/main" id="{FC4F6DBA-D523-4EE1-B674-000CD7CD3CB4}"/>
              </a:ext>
            </a:extLst>
          </p:cNvPr>
          <p:cNvSpPr/>
          <p:nvPr/>
        </p:nvSpPr>
        <p:spPr>
          <a:xfrm>
            <a:off x="3374861" y="2600860"/>
            <a:ext cx="769763" cy="384208"/>
          </a:xfrm>
          <a:prstGeom prst="rect">
            <a:avLst/>
          </a:prstGeom>
        </p:spPr>
        <p:txBody>
          <a:bodyPr wrap="none">
            <a:spAutoFit/>
          </a:bodyPr>
          <a:lstStyle/>
          <a:p>
            <a:pPr algn="ctr">
              <a:lnSpc>
                <a:spcPct val="115000"/>
              </a:lnSpc>
              <a:spcBef>
                <a:spcPts val="600"/>
              </a:spcBef>
            </a:pPr>
            <a:r>
              <a:rPr lang="en-US" altLang="zh-TW" kern="100" dirty="0">
                <a:solidFill>
                  <a:srgbClr val="FF0000"/>
                </a:solidFill>
                <a:latin typeface="微軟正黑體" panose="020B0604030504040204" pitchFamily="34" charset="-120"/>
                <a:ea typeface="微軟正黑體" panose="020B0604030504040204" pitchFamily="34" charset="-120"/>
              </a:rPr>
              <a:t>0.827</a:t>
            </a:r>
            <a:endParaRPr lang="zh-TW" altLang="en-US" kern="100" dirty="0">
              <a:solidFill>
                <a:srgbClr val="FF0000"/>
              </a:solidFill>
              <a:latin typeface="微軟正黑體" panose="020B0604030504040204" pitchFamily="34" charset="-120"/>
              <a:ea typeface="微軟正黑體" panose="020B0604030504040204" pitchFamily="34" charset="-120"/>
            </a:endParaRPr>
          </a:p>
        </p:txBody>
      </p:sp>
      <p:sp>
        <p:nvSpPr>
          <p:cNvPr id="65" name="矩形 64">
            <a:extLst>
              <a:ext uri="{FF2B5EF4-FFF2-40B4-BE49-F238E27FC236}">
                <a16:creationId xmlns:a16="http://schemas.microsoft.com/office/drawing/2014/main" id="{E606195C-CCEE-4755-B3C8-742B4DAEE141}"/>
              </a:ext>
            </a:extLst>
          </p:cNvPr>
          <p:cNvSpPr/>
          <p:nvPr/>
        </p:nvSpPr>
        <p:spPr>
          <a:xfrm>
            <a:off x="6564115" y="2588160"/>
            <a:ext cx="769763" cy="384208"/>
          </a:xfrm>
          <a:prstGeom prst="rect">
            <a:avLst/>
          </a:prstGeom>
        </p:spPr>
        <p:txBody>
          <a:bodyPr wrap="none">
            <a:spAutoFit/>
          </a:bodyPr>
          <a:lstStyle/>
          <a:p>
            <a:pPr algn="ctr">
              <a:lnSpc>
                <a:spcPct val="115000"/>
              </a:lnSpc>
              <a:spcBef>
                <a:spcPts val="600"/>
              </a:spcBef>
            </a:pPr>
            <a:r>
              <a:rPr lang="en-US" altLang="zh-TW" kern="100" dirty="0">
                <a:solidFill>
                  <a:srgbClr val="FF0000"/>
                </a:solidFill>
                <a:latin typeface="微軟正黑體" panose="020B0604030504040204" pitchFamily="34" charset="-120"/>
                <a:ea typeface="微軟正黑體" panose="020B0604030504040204" pitchFamily="34" charset="-120"/>
              </a:rPr>
              <a:t>0.828</a:t>
            </a:r>
            <a:endParaRPr lang="zh-TW" altLang="en-US" kern="100" dirty="0">
              <a:solidFill>
                <a:srgbClr val="FF0000"/>
              </a:solidFill>
              <a:latin typeface="微軟正黑體" panose="020B0604030504040204" pitchFamily="34" charset="-120"/>
              <a:ea typeface="微軟正黑體" panose="020B0604030504040204" pitchFamily="34" charset="-120"/>
            </a:endParaRPr>
          </a:p>
        </p:txBody>
      </p:sp>
      <p:sp>
        <p:nvSpPr>
          <p:cNvPr id="66" name="矩形 65">
            <a:extLst>
              <a:ext uri="{FF2B5EF4-FFF2-40B4-BE49-F238E27FC236}">
                <a16:creationId xmlns:a16="http://schemas.microsoft.com/office/drawing/2014/main" id="{6D0DDE91-8B04-4501-8C01-BA230F635CCB}"/>
              </a:ext>
            </a:extLst>
          </p:cNvPr>
          <p:cNvSpPr/>
          <p:nvPr/>
        </p:nvSpPr>
        <p:spPr>
          <a:xfrm>
            <a:off x="9568923" y="2740560"/>
            <a:ext cx="769763" cy="384208"/>
          </a:xfrm>
          <a:prstGeom prst="rect">
            <a:avLst/>
          </a:prstGeom>
        </p:spPr>
        <p:txBody>
          <a:bodyPr wrap="none">
            <a:spAutoFit/>
          </a:bodyPr>
          <a:lstStyle/>
          <a:p>
            <a:pPr algn="ctr">
              <a:lnSpc>
                <a:spcPct val="115000"/>
              </a:lnSpc>
              <a:spcBef>
                <a:spcPts val="600"/>
              </a:spcBef>
            </a:pPr>
            <a:r>
              <a:rPr lang="en-US" altLang="zh-TW" kern="100" dirty="0">
                <a:solidFill>
                  <a:srgbClr val="FF0000"/>
                </a:solidFill>
                <a:latin typeface="微軟正黑體" panose="020B0604030504040204" pitchFamily="34" charset="-120"/>
                <a:ea typeface="微軟正黑體" panose="020B0604030504040204" pitchFamily="34" charset="-120"/>
              </a:rPr>
              <a:t>0.736</a:t>
            </a:r>
            <a:endParaRPr lang="zh-TW" altLang="en-US" kern="100" dirty="0">
              <a:solidFill>
                <a:srgbClr val="FF0000"/>
              </a:solidFill>
              <a:latin typeface="微軟正黑體" panose="020B0604030504040204" pitchFamily="34" charset="-120"/>
              <a:ea typeface="微軟正黑體" panose="020B0604030504040204" pitchFamily="34" charset="-120"/>
            </a:endParaRPr>
          </a:p>
        </p:txBody>
      </p:sp>
      <p:pic>
        <p:nvPicPr>
          <p:cNvPr id="67" name="圖片 66">
            <a:extLst>
              <a:ext uri="{FF2B5EF4-FFF2-40B4-BE49-F238E27FC236}">
                <a16:creationId xmlns:a16="http://schemas.microsoft.com/office/drawing/2014/main" id="{2D1AF6F7-AD1F-495F-B849-C20D01D21390}"/>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6044" b="94505" l="2119" r="95763">
                        <a14:foregroundMark x1="6356" y1="27473" x2="6356" y2="27473"/>
                        <a14:foregroundMark x1="2966" y1="27473" x2="2966" y2="27473"/>
                        <a14:foregroundMark x1="48305" y1="6593" x2="48305" y2="6593"/>
                        <a14:foregroundMark x1="53814" y1="8791" x2="53814" y2="8791"/>
                        <a14:foregroundMark x1="53814" y1="14286" x2="53814" y2="14286"/>
                        <a14:foregroundMark x1="91949" y1="24725" x2="91949" y2="24725"/>
                        <a14:foregroundMark x1="86441" y1="24725" x2="86441" y2="24725"/>
                        <a14:foregroundMark x1="86864" y1="31868" x2="86864" y2="31868"/>
                        <a14:foregroundMark x1="96186" y1="29121" x2="96186" y2="29121"/>
                        <a14:foregroundMark x1="71610" y1="94505" x2="71610" y2="94505"/>
                      </a14:backgroundRemoval>
                    </a14:imgEffect>
                  </a14:imgLayer>
                </a14:imgProps>
              </a:ext>
              <a:ext uri="{28A0092B-C50C-407E-A947-70E740481C1C}">
                <a14:useLocalDpi xmlns:a14="http://schemas.microsoft.com/office/drawing/2010/main" val="0"/>
              </a:ext>
            </a:extLst>
          </a:blip>
          <a:stretch>
            <a:fillRect/>
          </a:stretch>
        </p:blipFill>
        <p:spPr>
          <a:xfrm rot="758689">
            <a:off x="7160287" y="2348754"/>
            <a:ext cx="426294" cy="328752"/>
          </a:xfrm>
          <a:prstGeom prst="rect">
            <a:avLst/>
          </a:prstGeom>
        </p:spPr>
      </p:pic>
    </p:spTree>
    <p:extLst>
      <p:ext uri="{BB962C8B-B14F-4D97-AF65-F5344CB8AC3E}">
        <p14:creationId xmlns:p14="http://schemas.microsoft.com/office/powerpoint/2010/main" val="1842620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CCC627D-25C8-4544-9D5E-6BE4EFDC2C31}"/>
              </a:ext>
            </a:extLst>
          </p:cNvPr>
          <p:cNvSpPr>
            <a:spLocks noGrp="1"/>
          </p:cNvSpPr>
          <p:nvPr>
            <p:ph type="sldNum" sz="quarter" idx="12"/>
          </p:nvPr>
        </p:nvSpPr>
        <p:spPr/>
        <p:txBody>
          <a:bodyPr/>
          <a:lstStyle/>
          <a:p>
            <a:fld id="{FB3E9B49-1012-49AA-8081-ABB306612549}" type="slidenum">
              <a:rPr lang="zh-TW" altLang="en-US" smtClean="0"/>
              <a:pPr/>
              <a:t>25</a:t>
            </a:fld>
            <a:endParaRPr lang="zh-TW" altLang="en-US" dirty="0"/>
          </a:p>
        </p:txBody>
      </p:sp>
      <p:sp>
        <p:nvSpPr>
          <p:cNvPr id="6" name="矩形 5">
            <a:extLst>
              <a:ext uri="{FF2B5EF4-FFF2-40B4-BE49-F238E27FC236}">
                <a16:creationId xmlns:a16="http://schemas.microsoft.com/office/drawing/2014/main" id="{F83C1816-16F2-46A1-B938-FACFBBCFC00D}"/>
              </a:ext>
            </a:extLst>
          </p:cNvPr>
          <p:cNvSpPr/>
          <p:nvPr/>
        </p:nvSpPr>
        <p:spPr>
          <a:xfrm>
            <a:off x="-1" y="1"/>
            <a:ext cx="822957" cy="8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Ch1</a:t>
            </a:r>
          </a:p>
          <a:p>
            <a:pPr algn="ctr"/>
            <a:r>
              <a:rPr lang="zh-TW" altLang="en-US" sz="2000" dirty="0">
                <a:solidFill>
                  <a:schemeClr val="bg1"/>
                </a:solidFill>
                <a:latin typeface="微軟正黑體" panose="020B0604030504040204" pitchFamily="34" charset="-120"/>
                <a:ea typeface="微軟正黑體" panose="020B0604030504040204" pitchFamily="34" charset="-120"/>
              </a:rPr>
              <a:t>緒論</a:t>
            </a:r>
          </a:p>
        </p:txBody>
      </p:sp>
      <p:sp>
        <p:nvSpPr>
          <p:cNvPr id="42" name="矩形 41">
            <a:extLst>
              <a:ext uri="{FF2B5EF4-FFF2-40B4-BE49-F238E27FC236}">
                <a16:creationId xmlns:a16="http://schemas.microsoft.com/office/drawing/2014/main" id="{97A64C64-E08A-42A2-9F0A-E15F15DD05F4}"/>
              </a:ext>
            </a:extLst>
          </p:cNvPr>
          <p:cNvSpPr/>
          <p:nvPr/>
        </p:nvSpPr>
        <p:spPr>
          <a:xfrm>
            <a:off x="-1" y="931153"/>
            <a:ext cx="822957" cy="108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Ch2</a:t>
            </a:r>
          </a:p>
          <a:p>
            <a:pPr algn="ctr"/>
            <a:r>
              <a:rPr lang="zh-TW" altLang="en-US" sz="2000" dirty="0">
                <a:solidFill>
                  <a:schemeClr val="bg1"/>
                </a:solidFill>
                <a:latin typeface="微軟正黑體" panose="020B0604030504040204" pitchFamily="34" charset="-120"/>
                <a:ea typeface="微軟正黑體" panose="020B0604030504040204" pitchFamily="34" charset="-120"/>
              </a:rPr>
              <a:t>文獻探討</a:t>
            </a:r>
          </a:p>
        </p:txBody>
      </p:sp>
      <p:sp>
        <p:nvSpPr>
          <p:cNvPr id="43" name="矩形 42">
            <a:extLst>
              <a:ext uri="{FF2B5EF4-FFF2-40B4-BE49-F238E27FC236}">
                <a16:creationId xmlns:a16="http://schemas.microsoft.com/office/drawing/2014/main" id="{50E141D7-F9E3-4DEC-894A-2CB8760CB185}"/>
              </a:ext>
            </a:extLst>
          </p:cNvPr>
          <p:cNvSpPr/>
          <p:nvPr/>
        </p:nvSpPr>
        <p:spPr>
          <a:xfrm>
            <a:off x="-1" y="2114305"/>
            <a:ext cx="822957" cy="108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Ch3</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研究方法</a:t>
            </a:r>
          </a:p>
        </p:txBody>
      </p:sp>
      <p:sp>
        <p:nvSpPr>
          <p:cNvPr id="44" name="矩形 43">
            <a:extLst>
              <a:ext uri="{FF2B5EF4-FFF2-40B4-BE49-F238E27FC236}">
                <a16:creationId xmlns:a16="http://schemas.microsoft.com/office/drawing/2014/main" id="{BFC04A66-A772-4BFD-A7E2-BF950362F7A0}"/>
              </a:ext>
            </a:extLst>
          </p:cNvPr>
          <p:cNvSpPr/>
          <p:nvPr/>
        </p:nvSpPr>
        <p:spPr>
          <a:xfrm>
            <a:off x="-1" y="3297457"/>
            <a:ext cx="822957" cy="17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Ch4</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研究結果與分析</a:t>
            </a:r>
          </a:p>
        </p:txBody>
      </p:sp>
      <p:sp>
        <p:nvSpPr>
          <p:cNvPr id="45" name="矩形 44">
            <a:extLst>
              <a:ext uri="{FF2B5EF4-FFF2-40B4-BE49-F238E27FC236}">
                <a16:creationId xmlns:a16="http://schemas.microsoft.com/office/drawing/2014/main" id="{0F4F96A3-081C-4341-8537-21349E169160}"/>
              </a:ext>
            </a:extLst>
          </p:cNvPr>
          <p:cNvSpPr/>
          <p:nvPr/>
        </p:nvSpPr>
        <p:spPr>
          <a:xfrm>
            <a:off x="0" y="5128607"/>
            <a:ext cx="822957" cy="17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Ch5</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研究結論與建議</a:t>
            </a:r>
          </a:p>
        </p:txBody>
      </p:sp>
      <p:sp>
        <p:nvSpPr>
          <p:cNvPr id="9" name="文字方塊 8">
            <a:extLst>
              <a:ext uri="{FF2B5EF4-FFF2-40B4-BE49-F238E27FC236}">
                <a16:creationId xmlns:a16="http://schemas.microsoft.com/office/drawing/2014/main" id="{9CEADF1D-AA9C-48C9-B106-A7B7379887E8}"/>
              </a:ext>
            </a:extLst>
          </p:cNvPr>
          <p:cNvSpPr txBox="1"/>
          <p:nvPr/>
        </p:nvSpPr>
        <p:spPr>
          <a:xfrm>
            <a:off x="1086787" y="168958"/>
            <a:ext cx="4683818" cy="707886"/>
          </a:xfrm>
          <a:prstGeom prst="rect">
            <a:avLst/>
          </a:prstGeom>
          <a:noFill/>
        </p:spPr>
        <p:txBody>
          <a:bodyPr wrap="square" rtlCol="0">
            <a:spAutoFit/>
          </a:bodyPr>
          <a:lstStyle/>
          <a:p>
            <a:r>
              <a:rPr lang="en-US" altLang="zh-TW"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05 </a:t>
            </a:r>
            <a:r>
              <a:rPr lang="zh-TW" altLang="en-US"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預期效益</a:t>
            </a:r>
          </a:p>
        </p:txBody>
      </p:sp>
      <p:sp>
        <p:nvSpPr>
          <p:cNvPr id="18" name="矩形 17">
            <a:extLst>
              <a:ext uri="{FF2B5EF4-FFF2-40B4-BE49-F238E27FC236}">
                <a16:creationId xmlns:a16="http://schemas.microsoft.com/office/drawing/2014/main" id="{7D12E49F-3A01-4ED1-81D4-C2CD66965A2F}"/>
              </a:ext>
            </a:extLst>
          </p:cNvPr>
          <p:cNvSpPr/>
          <p:nvPr/>
        </p:nvSpPr>
        <p:spPr>
          <a:xfrm>
            <a:off x="9531401" y="2805077"/>
            <a:ext cx="22500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zh-TW" altLang="zh-TW"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雙掛號催繳效益</a:t>
            </a:r>
            <a:endParaRPr lang="zh-TW" altLang="en-US" sz="2000" b="1"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19" name="圖片 18">
            <a:extLst>
              <a:ext uri="{FF2B5EF4-FFF2-40B4-BE49-F238E27FC236}">
                <a16:creationId xmlns:a16="http://schemas.microsoft.com/office/drawing/2014/main" id="{46920561-9B0F-48C2-889F-BB5061652C7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321" b="96310" l="6800" r="90000">
                        <a14:foregroundMark x1="55600" y1="9225" x2="57200" y2="10701"/>
                        <a14:foregroundMark x1="58000" y1="4797" x2="58000" y2="4797"/>
                        <a14:foregroundMark x1="70000" y1="12915" x2="70000" y2="12915"/>
                        <a14:foregroundMark x1="83600" y1="17343" x2="83600" y2="21771"/>
                        <a14:foregroundMark x1="32800" y1="18081" x2="30000" y2="24354"/>
                        <a14:foregroundMark x1="6800" y1="56827" x2="8000" y2="60886"/>
                        <a14:foregroundMark x1="12000" y1="94096" x2="17200" y2="94096"/>
                        <a14:foregroundMark x1="16400" y1="95941" x2="16400" y2="95941"/>
                        <a14:foregroundMark x1="8800" y1="96310" x2="14400" y2="95572"/>
                      </a14:backgroundRemoval>
                    </a14:imgEffect>
                  </a14:imgLayer>
                </a14:imgProps>
              </a:ext>
              <a:ext uri="{28A0092B-C50C-407E-A947-70E740481C1C}">
                <a14:useLocalDpi xmlns:a14="http://schemas.microsoft.com/office/drawing/2010/main" val="0"/>
              </a:ext>
            </a:extLst>
          </a:blip>
          <a:stretch>
            <a:fillRect/>
          </a:stretch>
        </p:blipFill>
        <p:spPr>
          <a:xfrm>
            <a:off x="11437335" y="2663708"/>
            <a:ext cx="442583" cy="479760"/>
          </a:xfrm>
          <a:prstGeom prst="rect">
            <a:avLst/>
          </a:prstGeom>
        </p:spPr>
      </p:pic>
      <p:sp>
        <p:nvSpPr>
          <p:cNvPr id="2" name="流程圖: 決策 1">
            <a:extLst>
              <a:ext uri="{FF2B5EF4-FFF2-40B4-BE49-F238E27FC236}">
                <a16:creationId xmlns:a16="http://schemas.microsoft.com/office/drawing/2014/main" id="{F697145A-9E35-47FB-9A36-6485E828D458}"/>
              </a:ext>
            </a:extLst>
          </p:cNvPr>
          <p:cNvSpPr/>
          <p:nvPr/>
        </p:nvSpPr>
        <p:spPr>
          <a:xfrm>
            <a:off x="3067848" y="2552695"/>
            <a:ext cx="2095670" cy="1380212"/>
          </a:xfrm>
          <a:prstGeom prst="flowChartDecision">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dirty="0">
                <a:solidFill>
                  <a:schemeClr val="tx2"/>
                </a:solidFill>
                <a:latin typeface="微軟正黑體" panose="020B0604030504040204" pitchFamily="34" charset="-120"/>
                <a:ea typeface="微軟正黑體" panose="020B0604030504040204" pitchFamily="34" charset="-120"/>
              </a:rPr>
              <a:t>署本部下傳「欠費預警名單」</a:t>
            </a:r>
          </a:p>
        </p:txBody>
      </p:sp>
      <p:sp>
        <p:nvSpPr>
          <p:cNvPr id="23" name="橢圓 22">
            <a:extLst>
              <a:ext uri="{FF2B5EF4-FFF2-40B4-BE49-F238E27FC236}">
                <a16:creationId xmlns:a16="http://schemas.microsoft.com/office/drawing/2014/main" id="{43E1F33C-5510-4EC2-8924-DB12A374D6D0}"/>
              </a:ext>
            </a:extLst>
          </p:cNvPr>
          <p:cNvSpPr/>
          <p:nvPr/>
        </p:nvSpPr>
        <p:spPr>
          <a:xfrm>
            <a:off x="1027412" y="2476684"/>
            <a:ext cx="1836000" cy="1548000"/>
          </a:xfrm>
          <a:prstGeom prst="ellipse">
            <a:avLst/>
          </a:prstGeom>
          <a:solidFill>
            <a:schemeClr val="accent5">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dirty="0">
                <a:solidFill>
                  <a:schemeClr val="tx2"/>
                </a:solidFill>
                <a:latin typeface="微軟正黑體" panose="020B0604030504040204" pitchFamily="34" charset="-120"/>
                <a:ea typeface="微軟正黑體" panose="020B0604030504040204" pitchFamily="34" charset="-120"/>
              </a:rPr>
              <a:t>以最佳模型預測</a:t>
            </a:r>
            <a:r>
              <a:rPr lang="en-US" altLang="zh-TW" dirty="0">
                <a:solidFill>
                  <a:schemeClr val="tx2"/>
                </a:solidFill>
                <a:latin typeface="微軟正黑體" panose="020B0604030504040204" pitchFamily="34" charset="-120"/>
                <a:ea typeface="微軟正黑體" panose="020B0604030504040204" pitchFamily="34" charset="-120"/>
              </a:rPr>
              <a:t>110</a:t>
            </a:r>
            <a:r>
              <a:rPr lang="zh-TW" altLang="en-US" dirty="0">
                <a:solidFill>
                  <a:schemeClr val="tx2"/>
                </a:solidFill>
                <a:latin typeface="微軟正黑體" panose="020B0604030504040204" pitchFamily="34" charset="-120"/>
                <a:ea typeface="微軟正黑體" panose="020B0604030504040204" pitchFamily="34" charset="-120"/>
              </a:rPr>
              <a:t>年</a:t>
            </a:r>
            <a:r>
              <a:rPr lang="en-US" altLang="zh-TW" dirty="0">
                <a:solidFill>
                  <a:schemeClr val="tx2"/>
                </a:solidFill>
                <a:latin typeface="微軟正黑體" panose="020B0604030504040204" pitchFamily="34" charset="-120"/>
                <a:ea typeface="微軟正黑體" panose="020B0604030504040204" pitchFamily="34" charset="-120"/>
              </a:rPr>
              <a:t>1</a:t>
            </a:r>
            <a:r>
              <a:rPr lang="zh-TW" altLang="en-US" dirty="0">
                <a:solidFill>
                  <a:schemeClr val="tx2"/>
                </a:solidFill>
                <a:latin typeface="微軟正黑體" panose="020B0604030504040204" pitchFamily="34" charset="-120"/>
                <a:ea typeface="微軟正黑體" panose="020B0604030504040204" pitchFamily="34" charset="-120"/>
              </a:rPr>
              <a:t>至</a:t>
            </a:r>
            <a:r>
              <a:rPr lang="en-US" altLang="zh-TW" dirty="0">
                <a:solidFill>
                  <a:schemeClr val="tx2"/>
                </a:solidFill>
                <a:latin typeface="微軟正黑體" panose="020B0604030504040204" pitchFamily="34" charset="-120"/>
                <a:ea typeface="微軟正黑體" panose="020B0604030504040204" pitchFamily="34" charset="-120"/>
              </a:rPr>
              <a:t>6</a:t>
            </a:r>
            <a:r>
              <a:rPr lang="zh-TW" altLang="en-US" dirty="0">
                <a:solidFill>
                  <a:schemeClr val="tx2"/>
                </a:solidFill>
                <a:latin typeface="微軟正黑體" panose="020B0604030504040204" pitchFamily="34" charset="-120"/>
                <a:ea typeface="微軟正黑體" panose="020B0604030504040204" pitchFamily="34" charset="-120"/>
              </a:rPr>
              <a:t>月欠費為「不繳納者」</a:t>
            </a:r>
          </a:p>
        </p:txBody>
      </p:sp>
      <p:sp>
        <p:nvSpPr>
          <p:cNvPr id="24" name="矩形 23">
            <a:extLst>
              <a:ext uri="{FF2B5EF4-FFF2-40B4-BE49-F238E27FC236}">
                <a16:creationId xmlns:a16="http://schemas.microsoft.com/office/drawing/2014/main" id="{1720FE23-F552-4188-8823-961DA08713B3}"/>
              </a:ext>
            </a:extLst>
          </p:cNvPr>
          <p:cNvSpPr/>
          <p:nvPr/>
        </p:nvSpPr>
        <p:spPr>
          <a:xfrm>
            <a:off x="5673533" y="1820088"/>
            <a:ext cx="1826141" cy="830997"/>
          </a:xfrm>
          <a:prstGeom prst="rect">
            <a:avLst/>
          </a:prstGeom>
          <a:solidFill>
            <a:schemeClr val="accent2">
              <a:lumMod val="20000"/>
              <a:lumOff val="80000"/>
            </a:schemeClr>
          </a:solidFill>
          <a:ln>
            <a:solidFill>
              <a:schemeClr val="accent2"/>
            </a:solidFill>
          </a:ln>
          <a:effectLs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zh-TW" altLang="en-US" sz="16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將當月繳款單連同過去欠費催繳單，一併以</a:t>
            </a:r>
            <a:r>
              <a:rPr lang="zh-TW" altLang="en-US" sz="1600"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雙掛號</a:t>
            </a:r>
            <a:r>
              <a:rPr lang="zh-TW" altLang="en-US" sz="16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寄發</a:t>
            </a:r>
          </a:p>
        </p:txBody>
      </p:sp>
      <p:sp>
        <p:nvSpPr>
          <p:cNvPr id="26" name="矩形 25">
            <a:extLst>
              <a:ext uri="{FF2B5EF4-FFF2-40B4-BE49-F238E27FC236}">
                <a16:creationId xmlns:a16="http://schemas.microsoft.com/office/drawing/2014/main" id="{1EB8A38B-9045-4972-A183-965D150C537E}"/>
              </a:ext>
            </a:extLst>
          </p:cNvPr>
          <p:cNvSpPr/>
          <p:nvPr/>
        </p:nvSpPr>
        <p:spPr>
          <a:xfrm>
            <a:off x="1226501" y="4024684"/>
            <a:ext cx="144344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zh-TW" sz="16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5,543</a:t>
            </a:r>
            <a:r>
              <a:rPr lang="zh-TW" altLang="en-US" sz="16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筆</a:t>
            </a:r>
            <a:endParaRPr lang="en-US" altLang="zh-TW" sz="16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0" fontAlgn="base" hangingPunct="0">
              <a:spcBef>
                <a:spcPct val="0"/>
              </a:spcBef>
              <a:spcAft>
                <a:spcPct val="0"/>
              </a:spcAft>
            </a:pPr>
            <a:r>
              <a:rPr lang="zh-TW" altLang="en-US" sz="16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1,072</a:t>
            </a:r>
            <a:r>
              <a:rPr lang="zh-TW" altLang="en-US" sz="16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家）</a:t>
            </a:r>
          </a:p>
        </p:txBody>
      </p:sp>
      <p:sp>
        <p:nvSpPr>
          <p:cNvPr id="27" name="矩形 26">
            <a:extLst>
              <a:ext uri="{FF2B5EF4-FFF2-40B4-BE49-F238E27FC236}">
                <a16:creationId xmlns:a16="http://schemas.microsoft.com/office/drawing/2014/main" id="{0BCB4A6D-0229-480B-B709-1D45ACC55D34}"/>
              </a:ext>
            </a:extLst>
          </p:cNvPr>
          <p:cNvSpPr/>
          <p:nvPr/>
        </p:nvSpPr>
        <p:spPr>
          <a:xfrm>
            <a:off x="6048445" y="2647862"/>
            <a:ext cx="12628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zh-TW" sz="16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105</a:t>
            </a:r>
            <a:r>
              <a:rPr lang="zh-TW" altLang="en-US" sz="16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筆</a:t>
            </a:r>
            <a:endParaRPr lang="en-US" altLang="zh-TW" sz="16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8" name="矩形 27">
            <a:extLst>
              <a:ext uri="{FF2B5EF4-FFF2-40B4-BE49-F238E27FC236}">
                <a16:creationId xmlns:a16="http://schemas.microsoft.com/office/drawing/2014/main" id="{AA9CE0B4-CC91-4304-9D21-1364823445B3}"/>
              </a:ext>
            </a:extLst>
          </p:cNvPr>
          <p:cNvSpPr/>
          <p:nvPr/>
        </p:nvSpPr>
        <p:spPr>
          <a:xfrm>
            <a:off x="5873300" y="4662111"/>
            <a:ext cx="140709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eaLnBrk="0" fontAlgn="base" hangingPunct="0">
              <a:spcBef>
                <a:spcPct val="0"/>
              </a:spcBef>
              <a:spcAft>
                <a:spcPct val="0"/>
              </a:spcAft>
            </a:pPr>
            <a:r>
              <a:rPr lang="en-US" altLang="zh-TW" sz="16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5,438</a:t>
            </a:r>
            <a:r>
              <a:rPr lang="zh-TW" altLang="en-US" sz="16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筆</a:t>
            </a:r>
            <a:endParaRPr lang="en-US" altLang="zh-TW" sz="16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algn="ctr" eaLnBrk="0" fontAlgn="base" hangingPunct="0">
              <a:spcBef>
                <a:spcPct val="0"/>
              </a:spcBef>
              <a:spcAft>
                <a:spcPct val="0"/>
              </a:spcAft>
            </a:pPr>
            <a:r>
              <a:rPr lang="zh-TW" altLang="en-US" sz="16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z="16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1,048</a:t>
            </a:r>
            <a:r>
              <a:rPr lang="zh-TW" altLang="en-US" sz="16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家）</a:t>
            </a:r>
          </a:p>
        </p:txBody>
      </p:sp>
      <p:sp>
        <p:nvSpPr>
          <p:cNvPr id="29" name="矩形 28">
            <a:extLst>
              <a:ext uri="{FF2B5EF4-FFF2-40B4-BE49-F238E27FC236}">
                <a16:creationId xmlns:a16="http://schemas.microsoft.com/office/drawing/2014/main" id="{6A1B6617-C5DB-4D31-8220-CE46C6A5671B}"/>
              </a:ext>
            </a:extLst>
          </p:cNvPr>
          <p:cNvSpPr/>
          <p:nvPr/>
        </p:nvSpPr>
        <p:spPr>
          <a:xfrm>
            <a:off x="5673533" y="4113129"/>
            <a:ext cx="1826141" cy="584775"/>
          </a:xfrm>
          <a:prstGeom prst="rect">
            <a:avLst/>
          </a:prstGeom>
          <a:solidFill>
            <a:schemeClr val="accent2">
              <a:lumMod val="20000"/>
              <a:lumOff val="80000"/>
            </a:schemeClr>
          </a:solidFill>
          <a:ln>
            <a:solidFill>
              <a:schemeClr val="accent2"/>
            </a:solidFill>
          </a:ln>
          <a:effectLs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zh-TW" altLang="en-US" sz="16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欠費催繳單以</a:t>
            </a:r>
            <a:r>
              <a:rPr lang="zh-TW" altLang="en-US" sz="1600" u="sng"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平信</a:t>
            </a:r>
            <a:r>
              <a:rPr lang="zh-TW" altLang="en-US" sz="1600" dirty="0">
                <a:solidFill>
                  <a:schemeClr val="tx2"/>
                </a:solidFill>
                <a:latin typeface="微軟正黑體" panose="020B0604030504040204" pitchFamily="34" charset="-120"/>
                <a:ea typeface="微軟正黑體" panose="020B0604030504040204" pitchFamily="34" charset="-120"/>
                <a:cs typeface="Times New Roman" panose="02020603050405020304" pitchFamily="18" charset="0"/>
              </a:rPr>
              <a:t>寄發</a:t>
            </a:r>
          </a:p>
        </p:txBody>
      </p:sp>
      <p:cxnSp>
        <p:nvCxnSpPr>
          <p:cNvPr id="7" name="直線接點 6">
            <a:extLst>
              <a:ext uri="{FF2B5EF4-FFF2-40B4-BE49-F238E27FC236}">
                <a16:creationId xmlns:a16="http://schemas.microsoft.com/office/drawing/2014/main" id="{BD73714D-CA8E-402D-A22A-BC58723CFE0D}"/>
              </a:ext>
            </a:extLst>
          </p:cNvPr>
          <p:cNvCxnSpPr>
            <a:cxnSpLocks/>
            <a:stCxn id="23" idx="6"/>
            <a:endCxn id="2" idx="1"/>
          </p:cNvCxnSpPr>
          <p:nvPr/>
        </p:nvCxnSpPr>
        <p:spPr>
          <a:xfrm flipV="1">
            <a:off x="2863412" y="3242801"/>
            <a:ext cx="204436" cy="7883"/>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直線接點 31">
            <a:extLst>
              <a:ext uri="{FF2B5EF4-FFF2-40B4-BE49-F238E27FC236}">
                <a16:creationId xmlns:a16="http://schemas.microsoft.com/office/drawing/2014/main" id="{90309A47-6844-4FD4-993E-7F2BE372A2AF}"/>
              </a:ext>
            </a:extLst>
          </p:cNvPr>
          <p:cNvCxnSpPr>
            <a:cxnSpLocks/>
            <a:stCxn id="2" idx="3"/>
            <a:endCxn id="24" idx="1"/>
          </p:cNvCxnSpPr>
          <p:nvPr/>
        </p:nvCxnSpPr>
        <p:spPr>
          <a:xfrm flipV="1">
            <a:off x="5163518" y="2235587"/>
            <a:ext cx="510015" cy="1007214"/>
          </a:xfrm>
          <a:prstGeom prst="line">
            <a:avLst/>
          </a:prstGeom>
          <a:ln>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直線接點 34">
            <a:extLst>
              <a:ext uri="{FF2B5EF4-FFF2-40B4-BE49-F238E27FC236}">
                <a16:creationId xmlns:a16="http://schemas.microsoft.com/office/drawing/2014/main" id="{07973051-45D3-4416-8030-CD4474369903}"/>
              </a:ext>
            </a:extLst>
          </p:cNvPr>
          <p:cNvCxnSpPr>
            <a:cxnSpLocks/>
            <a:stCxn id="2" idx="3"/>
            <a:endCxn id="29" idx="1"/>
          </p:cNvCxnSpPr>
          <p:nvPr/>
        </p:nvCxnSpPr>
        <p:spPr>
          <a:xfrm>
            <a:off x="5163518" y="3242801"/>
            <a:ext cx="510015" cy="1162716"/>
          </a:xfrm>
          <a:prstGeom prst="line">
            <a:avLst/>
          </a:prstGeom>
          <a:ln>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矩形 37">
            <a:extLst>
              <a:ext uri="{FF2B5EF4-FFF2-40B4-BE49-F238E27FC236}">
                <a16:creationId xmlns:a16="http://schemas.microsoft.com/office/drawing/2014/main" id="{67CAB8CB-291E-49DA-B125-4BBF360FB953}"/>
              </a:ext>
            </a:extLst>
          </p:cNvPr>
          <p:cNvSpPr/>
          <p:nvPr/>
        </p:nvSpPr>
        <p:spPr>
          <a:xfrm>
            <a:off x="5139624" y="2444312"/>
            <a:ext cx="39880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zh-TW" altLang="en-US" sz="1600" dirty="0">
                <a:solidFill>
                  <a:schemeClr val="accent2"/>
                </a:solidFill>
                <a:latin typeface="微軟正黑體" panose="020B0604030504040204" pitchFamily="34" charset="-120"/>
                <a:ea typeface="微軟正黑體" panose="020B0604030504040204" pitchFamily="34" charset="-120"/>
                <a:cs typeface="Times New Roman" panose="02020603050405020304" pitchFamily="18" charset="0"/>
              </a:rPr>
              <a:t>是</a:t>
            </a:r>
          </a:p>
        </p:txBody>
      </p:sp>
      <p:sp>
        <p:nvSpPr>
          <p:cNvPr id="39" name="矩形 38">
            <a:extLst>
              <a:ext uri="{FF2B5EF4-FFF2-40B4-BE49-F238E27FC236}">
                <a16:creationId xmlns:a16="http://schemas.microsoft.com/office/drawing/2014/main" id="{41659F24-7EB3-4792-AA00-D2A44BB2CB52}"/>
              </a:ext>
            </a:extLst>
          </p:cNvPr>
          <p:cNvSpPr/>
          <p:nvPr/>
        </p:nvSpPr>
        <p:spPr>
          <a:xfrm>
            <a:off x="5113944" y="3753708"/>
            <a:ext cx="39880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zh-TW" altLang="en-US" sz="1600" dirty="0">
                <a:solidFill>
                  <a:schemeClr val="accent2"/>
                </a:solidFill>
                <a:latin typeface="微軟正黑體" panose="020B0604030504040204" pitchFamily="34" charset="-120"/>
                <a:ea typeface="微軟正黑體" panose="020B0604030504040204" pitchFamily="34" charset="-120"/>
                <a:cs typeface="Times New Roman" panose="02020603050405020304" pitchFamily="18" charset="0"/>
              </a:rPr>
              <a:t>否</a:t>
            </a:r>
          </a:p>
        </p:txBody>
      </p:sp>
      <p:sp>
        <p:nvSpPr>
          <p:cNvPr id="40" name="矩形 39">
            <a:extLst>
              <a:ext uri="{FF2B5EF4-FFF2-40B4-BE49-F238E27FC236}">
                <a16:creationId xmlns:a16="http://schemas.microsoft.com/office/drawing/2014/main" id="{16641AE1-7F3C-49AA-88F7-175BB945359E}"/>
              </a:ext>
            </a:extLst>
          </p:cNvPr>
          <p:cNvSpPr/>
          <p:nvPr/>
        </p:nvSpPr>
        <p:spPr>
          <a:xfrm>
            <a:off x="9584134" y="2055900"/>
            <a:ext cx="22595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zh-TW" altLang="en-US" sz="16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繳清率</a:t>
            </a:r>
            <a:r>
              <a:rPr lang="en-US" altLang="zh-TW" sz="16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筆數</a:t>
            </a:r>
            <a:r>
              <a:rPr lang="en-US" altLang="zh-TW" sz="16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)=17.14%</a:t>
            </a:r>
          </a:p>
          <a:p>
            <a:pPr eaLnBrk="0" fontAlgn="base" hangingPunct="0">
              <a:spcBef>
                <a:spcPct val="0"/>
              </a:spcBef>
              <a:spcAft>
                <a:spcPct val="0"/>
              </a:spcAft>
            </a:pPr>
            <a:r>
              <a:rPr lang="zh-TW" altLang="en-US" sz="16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繳清率</a:t>
            </a:r>
            <a:r>
              <a:rPr lang="en-US" altLang="zh-TW" sz="16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金額</a:t>
            </a:r>
            <a:r>
              <a:rPr lang="en-US" altLang="zh-TW" sz="16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)=13.49%</a:t>
            </a:r>
            <a:endParaRPr lang="zh-TW" altLang="en-US" sz="16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aphicFrame>
        <p:nvGraphicFramePr>
          <p:cNvPr id="41" name="圖表 40">
            <a:extLst>
              <a:ext uri="{FF2B5EF4-FFF2-40B4-BE49-F238E27FC236}">
                <a16:creationId xmlns:a16="http://schemas.microsoft.com/office/drawing/2014/main" id="{523F2AFF-23DC-400B-A5C9-ECABAD14E9E9}"/>
              </a:ext>
            </a:extLst>
          </p:cNvPr>
          <p:cNvGraphicFramePr>
            <a:graphicFrameLocks/>
          </p:cNvGraphicFramePr>
          <p:nvPr>
            <p:extLst/>
          </p:nvPr>
        </p:nvGraphicFramePr>
        <p:xfrm>
          <a:off x="6767894" y="1234136"/>
          <a:ext cx="3987794" cy="218125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6" name="圖表 45">
            <a:extLst>
              <a:ext uri="{FF2B5EF4-FFF2-40B4-BE49-F238E27FC236}">
                <a16:creationId xmlns:a16="http://schemas.microsoft.com/office/drawing/2014/main" id="{113FB14F-B90C-457A-B0CE-EA99FA2C6374}"/>
              </a:ext>
            </a:extLst>
          </p:cNvPr>
          <p:cNvGraphicFramePr>
            <a:graphicFrameLocks/>
          </p:cNvGraphicFramePr>
          <p:nvPr>
            <p:extLst/>
          </p:nvPr>
        </p:nvGraphicFramePr>
        <p:xfrm>
          <a:off x="6934216" y="3373901"/>
          <a:ext cx="3752546" cy="2170596"/>
        </p:xfrm>
        <a:graphic>
          <a:graphicData uri="http://schemas.openxmlformats.org/drawingml/2006/chart">
            <c:chart xmlns:c="http://schemas.openxmlformats.org/drawingml/2006/chart" xmlns:r="http://schemas.openxmlformats.org/officeDocument/2006/relationships" r:id="rId6"/>
          </a:graphicData>
        </a:graphic>
      </p:graphicFrame>
      <p:sp>
        <p:nvSpPr>
          <p:cNvPr id="58" name="矩形 57">
            <a:extLst>
              <a:ext uri="{FF2B5EF4-FFF2-40B4-BE49-F238E27FC236}">
                <a16:creationId xmlns:a16="http://schemas.microsoft.com/office/drawing/2014/main" id="{F76C6008-0C8F-4C89-8522-26F0811267B3}"/>
              </a:ext>
            </a:extLst>
          </p:cNvPr>
          <p:cNvSpPr/>
          <p:nvPr/>
        </p:nvSpPr>
        <p:spPr>
          <a:xfrm>
            <a:off x="7960129" y="876866"/>
            <a:ext cx="1603323" cy="523220"/>
          </a:xfrm>
          <a:prstGeom prst="rect">
            <a:avLst/>
          </a:prstGeom>
        </p:spPr>
        <p:txBody>
          <a:bodyPr wrap="none">
            <a:spAutoFit/>
          </a:bodyPr>
          <a:lstStyle/>
          <a:p>
            <a:pPr algn="ctr"/>
            <a:r>
              <a:rPr lang="zh-TW" altLang="zh-TW" sz="1400" u="sng" dirty="0">
                <a:latin typeface="微軟正黑體" panose="020B0604030504040204" pitchFamily="34" charset="-120"/>
                <a:ea typeface="微軟正黑體" panose="020B0604030504040204" pitchFamily="34" charset="-120"/>
                <a:cs typeface="標楷體" panose="03000509000000000000" pitchFamily="65" charset="-120"/>
              </a:rPr>
              <a:t>截至</a:t>
            </a:r>
            <a:r>
              <a:rPr lang="en-US" altLang="zh-TW" sz="1400" u="sng" dirty="0">
                <a:latin typeface="微軟正黑體" panose="020B0604030504040204" pitchFamily="34" charset="-120"/>
                <a:ea typeface="微軟正黑體" panose="020B0604030504040204" pitchFamily="34" charset="-120"/>
                <a:cs typeface="標楷體" panose="03000509000000000000" pitchFamily="65" charset="-120"/>
              </a:rPr>
              <a:t>110</a:t>
            </a:r>
            <a:r>
              <a:rPr lang="zh-TW" altLang="zh-TW" sz="1400" u="sng" dirty="0">
                <a:latin typeface="微軟正黑體" panose="020B0604030504040204" pitchFamily="34" charset="-120"/>
                <a:ea typeface="微軟正黑體" panose="020B0604030504040204" pitchFamily="34" charset="-120"/>
                <a:cs typeface="標楷體" panose="03000509000000000000" pitchFamily="65" charset="-120"/>
              </a:rPr>
              <a:t>年</a:t>
            </a:r>
            <a:r>
              <a:rPr lang="en-US" altLang="zh-TW" sz="1400" u="sng" dirty="0">
                <a:latin typeface="微軟正黑體" panose="020B0604030504040204" pitchFamily="34" charset="-120"/>
                <a:ea typeface="微軟正黑體" panose="020B0604030504040204" pitchFamily="34" charset="-120"/>
                <a:cs typeface="標楷體" panose="03000509000000000000" pitchFamily="65" charset="-120"/>
              </a:rPr>
              <a:t>9</a:t>
            </a:r>
            <a:r>
              <a:rPr lang="zh-TW" altLang="zh-TW" sz="1400" u="sng" dirty="0">
                <a:latin typeface="微軟正黑體" panose="020B0604030504040204" pitchFamily="34" charset="-120"/>
                <a:ea typeface="微軟正黑體" panose="020B0604030504040204" pitchFamily="34" charset="-120"/>
                <a:cs typeface="標楷體" panose="03000509000000000000" pitchFamily="65" charset="-120"/>
              </a:rPr>
              <a:t>月</a:t>
            </a:r>
            <a:r>
              <a:rPr lang="en-US" altLang="zh-TW" sz="1400" u="sng" dirty="0">
                <a:latin typeface="微軟正黑體" panose="020B0604030504040204" pitchFamily="34" charset="-120"/>
                <a:ea typeface="微軟正黑體" panose="020B0604030504040204" pitchFamily="34" charset="-120"/>
                <a:cs typeface="標楷體" panose="03000509000000000000" pitchFamily="65" charset="-120"/>
              </a:rPr>
              <a:t>7</a:t>
            </a:r>
            <a:r>
              <a:rPr lang="zh-TW" altLang="zh-TW" sz="1400" u="sng" dirty="0">
                <a:latin typeface="微軟正黑體" panose="020B0604030504040204" pitchFamily="34" charset="-120"/>
                <a:ea typeface="微軟正黑體" panose="020B0604030504040204" pitchFamily="34" charset="-120"/>
                <a:cs typeface="標楷體" panose="03000509000000000000" pitchFamily="65" charset="-120"/>
              </a:rPr>
              <a:t>日</a:t>
            </a:r>
            <a:endParaRPr lang="en-US" altLang="zh-TW" sz="1400" u="sng" dirty="0">
              <a:latin typeface="微軟正黑體" panose="020B0604030504040204" pitchFamily="34" charset="-120"/>
              <a:ea typeface="微軟正黑體" panose="020B0604030504040204" pitchFamily="34" charset="-120"/>
              <a:cs typeface="標楷體" panose="03000509000000000000" pitchFamily="65" charset="-120"/>
            </a:endParaRPr>
          </a:p>
          <a:p>
            <a:pPr algn="ctr"/>
            <a:r>
              <a:rPr lang="zh-TW" altLang="zh-TW" sz="1400" u="sng" dirty="0">
                <a:latin typeface="微軟正黑體" panose="020B0604030504040204" pitchFamily="34" charset="-120"/>
                <a:ea typeface="微軟正黑體" panose="020B0604030504040204" pitchFamily="34" charset="-120"/>
                <a:cs typeface="標楷體" panose="03000509000000000000" pitchFamily="65" charset="-120"/>
              </a:rPr>
              <a:t>繳納情形</a:t>
            </a:r>
            <a:endParaRPr lang="zh-TW" altLang="en-US" sz="1400" u="sng" dirty="0">
              <a:latin typeface="微軟正黑體" panose="020B0604030504040204" pitchFamily="34" charset="-120"/>
              <a:ea typeface="微軟正黑體" panose="020B0604030504040204" pitchFamily="34" charset="-120"/>
            </a:endParaRPr>
          </a:p>
        </p:txBody>
      </p:sp>
      <p:sp>
        <p:nvSpPr>
          <p:cNvPr id="59" name="矩形 58">
            <a:extLst>
              <a:ext uri="{FF2B5EF4-FFF2-40B4-BE49-F238E27FC236}">
                <a16:creationId xmlns:a16="http://schemas.microsoft.com/office/drawing/2014/main" id="{17D807EE-DE9E-4336-8044-97150C31D297}"/>
              </a:ext>
            </a:extLst>
          </p:cNvPr>
          <p:cNvSpPr/>
          <p:nvPr/>
        </p:nvSpPr>
        <p:spPr>
          <a:xfrm>
            <a:off x="9584134" y="4111647"/>
            <a:ext cx="22595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zh-TW" altLang="en-US" sz="16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繳清率</a:t>
            </a:r>
            <a:r>
              <a:rPr lang="en-US" altLang="zh-TW" sz="16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筆數</a:t>
            </a:r>
            <a:r>
              <a:rPr lang="en-US" altLang="zh-TW" sz="16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)=1.32%</a:t>
            </a:r>
          </a:p>
          <a:p>
            <a:pPr eaLnBrk="0" fontAlgn="base" hangingPunct="0">
              <a:spcBef>
                <a:spcPct val="0"/>
              </a:spcBef>
              <a:spcAft>
                <a:spcPct val="0"/>
              </a:spcAft>
            </a:pPr>
            <a:r>
              <a:rPr lang="zh-TW" altLang="en-US" sz="16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繳清率</a:t>
            </a:r>
            <a:r>
              <a:rPr lang="en-US" altLang="zh-TW" sz="16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6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金額</a:t>
            </a:r>
            <a:r>
              <a:rPr lang="en-US" altLang="zh-TW" sz="16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rPr>
              <a:t>)=1.83%</a:t>
            </a:r>
            <a:endParaRPr lang="zh-TW" altLang="en-US" sz="1600" dirty="0">
              <a:solidFill>
                <a:srgbClr val="C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grpSp>
        <p:nvGrpSpPr>
          <p:cNvPr id="3" name="群組 2">
            <a:extLst>
              <a:ext uri="{FF2B5EF4-FFF2-40B4-BE49-F238E27FC236}">
                <a16:creationId xmlns:a16="http://schemas.microsoft.com/office/drawing/2014/main" id="{7414AFAB-771A-43DA-B08B-AF1B991355F7}"/>
              </a:ext>
            </a:extLst>
          </p:cNvPr>
          <p:cNvGrpSpPr/>
          <p:nvPr/>
        </p:nvGrpSpPr>
        <p:grpSpPr>
          <a:xfrm>
            <a:off x="5113943" y="3991539"/>
            <a:ext cx="4665057" cy="2664479"/>
            <a:chOff x="5232693" y="3991539"/>
            <a:chExt cx="4665057" cy="2664479"/>
          </a:xfrm>
        </p:grpSpPr>
        <p:sp>
          <p:nvSpPr>
            <p:cNvPr id="21" name="矩形 20">
              <a:extLst>
                <a:ext uri="{FF2B5EF4-FFF2-40B4-BE49-F238E27FC236}">
                  <a16:creationId xmlns:a16="http://schemas.microsoft.com/office/drawing/2014/main" id="{D586FE78-FFC0-494A-9B0B-7B9585C3C81D}"/>
                </a:ext>
              </a:extLst>
            </p:cNvPr>
            <p:cNvSpPr/>
            <p:nvPr/>
          </p:nvSpPr>
          <p:spPr>
            <a:xfrm>
              <a:off x="5232693" y="5624967"/>
              <a:ext cx="4665057" cy="1031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ts val="300"/>
                </a:spcBef>
                <a:spcAft>
                  <a:spcPct val="0"/>
                </a:spcAft>
              </a:pPr>
              <a:r>
                <a:rPr lang="zh-TW" altLang="en-US" sz="2000"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建議改</a:t>
              </a:r>
              <a:r>
                <a:rPr lang="zh-TW" altLang="zh-TW" sz="2000"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以</a:t>
              </a:r>
              <a:r>
                <a:rPr lang="zh-TW" altLang="en-US" sz="2000"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雙掛號</a:t>
              </a:r>
              <a:r>
                <a:rPr lang="zh-TW" altLang="en-US" sz="2000"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催繳</a:t>
              </a:r>
              <a:endParaRPr lang="en-US" altLang="zh-TW" sz="2000" b="1" u="sng"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eaLnBrk="0" fontAlgn="base" hangingPunct="0">
                <a:spcBef>
                  <a:spcPts val="300"/>
                </a:spcBef>
                <a:spcAft>
                  <a:spcPct val="0"/>
                </a:spcAft>
              </a:pPr>
              <a:r>
                <a:rPr lang="zh-TW" altLang="zh-TW"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提早</a:t>
              </a:r>
              <a:r>
                <a:rPr lang="zh-TW" altLang="en-US"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取得</a:t>
              </a:r>
              <a:r>
                <a:rPr lang="zh-TW" altLang="zh-TW"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送達</a:t>
              </a:r>
              <a:r>
                <a:rPr lang="zh-TW" altLang="en-US"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證明</a:t>
              </a:r>
              <a:r>
                <a:rPr lang="zh-TW" altLang="zh-TW"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以</a:t>
              </a:r>
              <a:r>
                <a:rPr lang="zh-TW" altLang="zh-TW"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提</a:t>
              </a:r>
              <a:r>
                <a:rPr lang="zh-TW" altLang="en-US"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早欠</a:t>
              </a:r>
              <a:r>
                <a:rPr lang="zh-TW" altLang="zh-TW"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費收回</a:t>
              </a:r>
              <a:endParaRPr lang="en-US" altLang="zh-TW"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eaLnBrk="0" fontAlgn="base" hangingPunct="0">
                <a:spcBef>
                  <a:spcPts val="300"/>
                </a:spcBef>
                <a:spcAft>
                  <a:spcPct val="0"/>
                </a:spcAft>
              </a:pPr>
              <a:r>
                <a:rPr lang="zh-TW" altLang="en-US"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dirty="0">
                  <a:solidFill>
                    <a:srgbClr val="FF0000"/>
                  </a:solidFill>
                  <a:latin typeface="微軟正黑體" panose="020B0604030504040204" pitchFamily="34" charset="-120"/>
                  <a:ea typeface="微軟正黑體" panose="020B0604030504040204" pitchFamily="34" charset="-120"/>
                </a:rPr>
                <a:t>預估每年可提早收回</a:t>
              </a:r>
              <a:r>
                <a:rPr lang="en-US" altLang="zh-TW" dirty="0">
                  <a:solidFill>
                    <a:srgbClr val="FF0000"/>
                  </a:solidFill>
                  <a:latin typeface="微軟正黑體" panose="020B0604030504040204" pitchFamily="34" charset="-120"/>
                  <a:ea typeface="微軟正黑體" panose="020B0604030504040204" pitchFamily="34" charset="-120"/>
                </a:rPr>
                <a:t>1,000</a:t>
              </a:r>
              <a:r>
                <a:rPr lang="zh-TW" altLang="en-US" dirty="0">
                  <a:solidFill>
                    <a:srgbClr val="FF0000"/>
                  </a:solidFill>
                  <a:latin typeface="微軟正黑體" panose="020B0604030504040204" pitchFamily="34" charset="-120"/>
                  <a:ea typeface="微軟正黑體" panose="020B0604030504040204" pitchFamily="34" charset="-120"/>
                </a:rPr>
                <a:t>餘萬元的欠費</a:t>
              </a:r>
              <a:r>
                <a:rPr lang="zh-TW" altLang="en-US" dirty="0">
                  <a:solidFill>
                    <a:srgbClr val="FF0000"/>
                  </a:solidFill>
                  <a:latin typeface="微軟正黑體" panose="020B0604030504040204" pitchFamily="34" charset="-120"/>
                  <a:ea typeface="微軟正黑體" panose="020B0604030504040204" pitchFamily="34" charset="-120"/>
                  <a:cs typeface="Times New Roman" panose="02020603050405020304" pitchFamily="18" charset="0"/>
                </a:rPr>
                <a:t>）</a:t>
              </a:r>
            </a:p>
          </p:txBody>
        </p:sp>
        <p:sp>
          <p:nvSpPr>
            <p:cNvPr id="60" name="矩形: 圓角 59">
              <a:extLst>
                <a:ext uri="{FF2B5EF4-FFF2-40B4-BE49-F238E27FC236}">
                  <a16:creationId xmlns:a16="http://schemas.microsoft.com/office/drawing/2014/main" id="{6ECC82E3-BE16-45B8-A1F8-7C7D1ECE1450}"/>
                </a:ext>
              </a:extLst>
            </p:cNvPr>
            <p:cNvSpPr/>
            <p:nvPr/>
          </p:nvSpPr>
          <p:spPr>
            <a:xfrm>
              <a:off x="5638973" y="3991539"/>
              <a:ext cx="2113249" cy="1243303"/>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箭號: 向下 60">
              <a:extLst>
                <a:ext uri="{FF2B5EF4-FFF2-40B4-BE49-F238E27FC236}">
                  <a16:creationId xmlns:a16="http://schemas.microsoft.com/office/drawing/2014/main" id="{21D78327-2353-4BDE-A8FD-30C68E263F9D}"/>
                </a:ext>
              </a:extLst>
            </p:cNvPr>
            <p:cNvSpPr/>
            <p:nvPr/>
          </p:nvSpPr>
          <p:spPr>
            <a:xfrm>
              <a:off x="6529988" y="5313811"/>
              <a:ext cx="225469" cy="288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2" name="矩形: 圓角 61">
            <a:extLst>
              <a:ext uri="{FF2B5EF4-FFF2-40B4-BE49-F238E27FC236}">
                <a16:creationId xmlns:a16="http://schemas.microsoft.com/office/drawing/2014/main" id="{85052666-72F2-4172-850E-33D9F2243104}"/>
              </a:ext>
            </a:extLst>
          </p:cNvPr>
          <p:cNvSpPr/>
          <p:nvPr/>
        </p:nvSpPr>
        <p:spPr>
          <a:xfrm>
            <a:off x="9599785" y="2048946"/>
            <a:ext cx="2113249" cy="59891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9864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AB47CE1A-558D-4F43-8E30-6C66B0E3A1A0}"/>
              </a:ext>
            </a:extLst>
          </p:cNvPr>
          <p:cNvSpPr>
            <a:spLocks noGrp="1"/>
          </p:cNvSpPr>
          <p:nvPr>
            <p:ph type="sldNum" sz="quarter" idx="12"/>
          </p:nvPr>
        </p:nvSpPr>
        <p:spPr/>
        <p:txBody>
          <a:bodyPr/>
          <a:lstStyle/>
          <a:p>
            <a:fld id="{FB3E9B49-1012-49AA-8081-ABB306612549}" type="slidenum">
              <a:rPr lang="zh-TW" altLang="en-US" smtClean="0"/>
              <a:pPr/>
              <a:t>26</a:t>
            </a:fld>
            <a:endParaRPr lang="zh-TW" altLang="en-US" dirty="0"/>
          </a:p>
        </p:txBody>
      </p:sp>
      <p:sp>
        <p:nvSpPr>
          <p:cNvPr id="6" name="矩形 5">
            <a:extLst>
              <a:ext uri="{FF2B5EF4-FFF2-40B4-BE49-F238E27FC236}">
                <a16:creationId xmlns:a16="http://schemas.microsoft.com/office/drawing/2014/main" id="{1221D51A-B24D-4264-83CD-A00482DF7C29}"/>
              </a:ext>
            </a:extLst>
          </p:cNvPr>
          <p:cNvSpPr/>
          <p:nvPr/>
        </p:nvSpPr>
        <p:spPr>
          <a:xfrm>
            <a:off x="7347836" y="2311800"/>
            <a:ext cx="2419252" cy="584775"/>
          </a:xfrm>
          <a:prstGeom prst="rect">
            <a:avLst/>
          </a:prstGeom>
        </p:spPr>
        <p:txBody>
          <a:bodyPr wrap="none">
            <a:spAutoFit/>
          </a:bodyPr>
          <a:lstStyle/>
          <a:p>
            <a:r>
              <a:rPr lang="en-US" altLang="zh-TW"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01 </a:t>
            </a:r>
            <a:r>
              <a:rPr lang="zh-TW" altLang="en-US"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研究結論</a:t>
            </a:r>
            <a:endParaRPr lang="zh-TW" altLang="en-US" sz="3200" b="1" dirty="0">
              <a:effectLst>
                <a:glow rad="101600">
                  <a:schemeClr val="accent5">
                    <a:satMod val="175000"/>
                    <a:alpha val="40000"/>
                  </a:schemeClr>
                </a:glow>
                <a:outerShdw blurRad="50800" dist="38100" dir="2700000" algn="tl" rotWithShape="0">
                  <a:prstClr val="black">
                    <a:alpha val="40000"/>
                  </a:prstClr>
                </a:outerShdw>
              </a:effectLst>
            </a:endParaRPr>
          </a:p>
        </p:txBody>
      </p:sp>
      <p:sp>
        <p:nvSpPr>
          <p:cNvPr id="8" name="矩形 7">
            <a:extLst>
              <a:ext uri="{FF2B5EF4-FFF2-40B4-BE49-F238E27FC236}">
                <a16:creationId xmlns:a16="http://schemas.microsoft.com/office/drawing/2014/main" id="{94B58C0E-0187-45F4-91C4-1974C2D68F04}"/>
              </a:ext>
            </a:extLst>
          </p:cNvPr>
          <p:cNvSpPr/>
          <p:nvPr/>
        </p:nvSpPr>
        <p:spPr>
          <a:xfrm>
            <a:off x="7366711" y="3906507"/>
            <a:ext cx="4471096" cy="584775"/>
          </a:xfrm>
          <a:prstGeom prst="rect">
            <a:avLst/>
          </a:prstGeom>
        </p:spPr>
        <p:txBody>
          <a:bodyPr wrap="none">
            <a:spAutoFit/>
          </a:bodyPr>
          <a:lstStyle/>
          <a:p>
            <a:r>
              <a:rPr lang="en-US" altLang="zh-TW"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03 </a:t>
            </a:r>
            <a:r>
              <a:rPr lang="zh-TW" altLang="en-US"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未來研究方向與建議</a:t>
            </a:r>
            <a:endParaRPr lang="zh-TW" altLang="en-US" sz="3200" b="1" dirty="0">
              <a:effectLst>
                <a:glow rad="101600">
                  <a:schemeClr val="accent5">
                    <a:satMod val="175000"/>
                    <a:alpha val="40000"/>
                  </a:schemeClr>
                </a:glow>
                <a:outerShdw blurRad="50800" dist="38100" dir="2700000" algn="tl" rotWithShape="0">
                  <a:prstClr val="black">
                    <a:alpha val="40000"/>
                  </a:prstClr>
                </a:outerShdw>
              </a:effectLst>
            </a:endParaRPr>
          </a:p>
        </p:txBody>
      </p:sp>
      <p:sp>
        <p:nvSpPr>
          <p:cNvPr id="9" name="文字方塊 8">
            <a:extLst>
              <a:ext uri="{FF2B5EF4-FFF2-40B4-BE49-F238E27FC236}">
                <a16:creationId xmlns:a16="http://schemas.microsoft.com/office/drawing/2014/main" id="{DE547FE0-E4A8-4F11-A06D-97457317603F}"/>
              </a:ext>
            </a:extLst>
          </p:cNvPr>
          <p:cNvSpPr txBox="1"/>
          <p:nvPr/>
        </p:nvSpPr>
        <p:spPr>
          <a:xfrm>
            <a:off x="574347" y="2890048"/>
            <a:ext cx="6959750" cy="1021556"/>
          </a:xfrm>
          <a:prstGeom prst="roundRect">
            <a:avLst/>
          </a:prstGeom>
          <a:noFill/>
        </p:spPr>
        <p:txBody>
          <a:bodyPr wrap="square" rtlCol="0">
            <a:spAutoFit/>
          </a:bodyPr>
          <a:lstStyle/>
          <a:p>
            <a:r>
              <a:rPr lang="en-US" altLang="zh-TW" sz="54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Ch5 </a:t>
            </a:r>
            <a:r>
              <a:rPr lang="zh-TW" altLang="en-US" sz="54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研究結論與建議</a:t>
            </a:r>
          </a:p>
        </p:txBody>
      </p:sp>
      <p:sp>
        <p:nvSpPr>
          <p:cNvPr id="7" name="矩形 6">
            <a:extLst>
              <a:ext uri="{FF2B5EF4-FFF2-40B4-BE49-F238E27FC236}">
                <a16:creationId xmlns:a16="http://schemas.microsoft.com/office/drawing/2014/main" id="{89F2A45E-B719-432B-B448-D3DBE1E862CE}"/>
              </a:ext>
            </a:extLst>
          </p:cNvPr>
          <p:cNvSpPr/>
          <p:nvPr/>
        </p:nvSpPr>
        <p:spPr>
          <a:xfrm>
            <a:off x="7347836" y="3109154"/>
            <a:ext cx="2419252" cy="584775"/>
          </a:xfrm>
          <a:prstGeom prst="rect">
            <a:avLst/>
          </a:prstGeom>
        </p:spPr>
        <p:txBody>
          <a:bodyPr wrap="none">
            <a:spAutoFit/>
          </a:bodyPr>
          <a:lstStyle/>
          <a:p>
            <a:r>
              <a:rPr lang="en-US" altLang="zh-TW"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02 </a:t>
            </a:r>
            <a:r>
              <a:rPr lang="zh-TW" altLang="en-US"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研究貢獻</a:t>
            </a:r>
            <a:endParaRPr lang="zh-TW" altLang="en-US" sz="3200" b="1" dirty="0">
              <a:effectLst>
                <a:glow rad="101600">
                  <a:schemeClr val="accent5">
                    <a:satMod val="175000"/>
                    <a:alpha val="40000"/>
                  </a:schemeClr>
                </a:glow>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742646085"/>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CCC627D-25C8-4544-9D5E-6BE4EFDC2C31}"/>
              </a:ext>
            </a:extLst>
          </p:cNvPr>
          <p:cNvSpPr>
            <a:spLocks noGrp="1"/>
          </p:cNvSpPr>
          <p:nvPr>
            <p:ph type="sldNum" sz="quarter" idx="12"/>
          </p:nvPr>
        </p:nvSpPr>
        <p:spPr>
          <a:xfrm>
            <a:off x="9392656" y="6468811"/>
            <a:ext cx="2743200" cy="365125"/>
          </a:xfrm>
        </p:spPr>
        <p:txBody>
          <a:bodyPr/>
          <a:lstStyle/>
          <a:p>
            <a:fld id="{FB3E9B49-1012-49AA-8081-ABB306612549}" type="slidenum">
              <a:rPr lang="zh-TW" altLang="en-US" smtClean="0"/>
              <a:pPr/>
              <a:t>27</a:t>
            </a:fld>
            <a:endParaRPr lang="zh-TW" altLang="en-US" dirty="0"/>
          </a:p>
        </p:txBody>
      </p:sp>
      <p:sp>
        <p:nvSpPr>
          <p:cNvPr id="6" name="矩形 5">
            <a:extLst>
              <a:ext uri="{FF2B5EF4-FFF2-40B4-BE49-F238E27FC236}">
                <a16:creationId xmlns:a16="http://schemas.microsoft.com/office/drawing/2014/main" id="{F83C1816-16F2-46A1-B938-FACFBBCFC00D}"/>
              </a:ext>
            </a:extLst>
          </p:cNvPr>
          <p:cNvSpPr/>
          <p:nvPr/>
        </p:nvSpPr>
        <p:spPr>
          <a:xfrm>
            <a:off x="-1" y="1"/>
            <a:ext cx="822957" cy="8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Ch1</a:t>
            </a:r>
          </a:p>
          <a:p>
            <a:pPr algn="ctr"/>
            <a:r>
              <a:rPr lang="zh-TW" altLang="en-US" sz="2000" dirty="0">
                <a:solidFill>
                  <a:schemeClr val="bg1"/>
                </a:solidFill>
                <a:latin typeface="微軟正黑體" panose="020B0604030504040204" pitchFamily="34" charset="-120"/>
                <a:ea typeface="微軟正黑體" panose="020B0604030504040204" pitchFamily="34" charset="-120"/>
              </a:rPr>
              <a:t>緒論</a:t>
            </a:r>
          </a:p>
        </p:txBody>
      </p:sp>
      <p:sp>
        <p:nvSpPr>
          <p:cNvPr id="42" name="矩形 41">
            <a:extLst>
              <a:ext uri="{FF2B5EF4-FFF2-40B4-BE49-F238E27FC236}">
                <a16:creationId xmlns:a16="http://schemas.microsoft.com/office/drawing/2014/main" id="{97A64C64-E08A-42A2-9F0A-E15F15DD05F4}"/>
              </a:ext>
            </a:extLst>
          </p:cNvPr>
          <p:cNvSpPr/>
          <p:nvPr/>
        </p:nvSpPr>
        <p:spPr>
          <a:xfrm>
            <a:off x="-1" y="931153"/>
            <a:ext cx="822957" cy="108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Ch2</a:t>
            </a:r>
          </a:p>
          <a:p>
            <a:pPr algn="ctr"/>
            <a:r>
              <a:rPr lang="zh-TW" altLang="en-US" sz="2000" dirty="0">
                <a:solidFill>
                  <a:schemeClr val="bg1"/>
                </a:solidFill>
                <a:latin typeface="微軟正黑體" panose="020B0604030504040204" pitchFamily="34" charset="-120"/>
                <a:ea typeface="微軟正黑體" panose="020B0604030504040204" pitchFamily="34" charset="-120"/>
              </a:rPr>
              <a:t>文獻探討</a:t>
            </a:r>
          </a:p>
        </p:txBody>
      </p:sp>
      <p:sp>
        <p:nvSpPr>
          <p:cNvPr id="43" name="矩形 42">
            <a:extLst>
              <a:ext uri="{FF2B5EF4-FFF2-40B4-BE49-F238E27FC236}">
                <a16:creationId xmlns:a16="http://schemas.microsoft.com/office/drawing/2014/main" id="{50E141D7-F9E3-4DEC-894A-2CB8760CB185}"/>
              </a:ext>
            </a:extLst>
          </p:cNvPr>
          <p:cNvSpPr/>
          <p:nvPr/>
        </p:nvSpPr>
        <p:spPr>
          <a:xfrm>
            <a:off x="-1" y="2114305"/>
            <a:ext cx="822957" cy="108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Ch3</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研究方法</a:t>
            </a:r>
          </a:p>
        </p:txBody>
      </p:sp>
      <p:sp>
        <p:nvSpPr>
          <p:cNvPr id="44" name="矩形 43">
            <a:extLst>
              <a:ext uri="{FF2B5EF4-FFF2-40B4-BE49-F238E27FC236}">
                <a16:creationId xmlns:a16="http://schemas.microsoft.com/office/drawing/2014/main" id="{BFC04A66-A772-4BFD-A7E2-BF950362F7A0}"/>
              </a:ext>
            </a:extLst>
          </p:cNvPr>
          <p:cNvSpPr/>
          <p:nvPr/>
        </p:nvSpPr>
        <p:spPr>
          <a:xfrm>
            <a:off x="-1" y="3297457"/>
            <a:ext cx="822957" cy="17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Ch4</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研究結果與分析</a:t>
            </a:r>
          </a:p>
        </p:txBody>
      </p:sp>
      <p:sp>
        <p:nvSpPr>
          <p:cNvPr id="45" name="矩形 44">
            <a:extLst>
              <a:ext uri="{FF2B5EF4-FFF2-40B4-BE49-F238E27FC236}">
                <a16:creationId xmlns:a16="http://schemas.microsoft.com/office/drawing/2014/main" id="{0F4F96A3-081C-4341-8537-21349E169160}"/>
              </a:ext>
            </a:extLst>
          </p:cNvPr>
          <p:cNvSpPr/>
          <p:nvPr/>
        </p:nvSpPr>
        <p:spPr>
          <a:xfrm>
            <a:off x="0" y="5128607"/>
            <a:ext cx="822957" cy="17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Ch5</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研究結論與建議</a:t>
            </a:r>
          </a:p>
        </p:txBody>
      </p:sp>
      <p:sp>
        <p:nvSpPr>
          <p:cNvPr id="47" name="文字方塊 46">
            <a:extLst>
              <a:ext uri="{FF2B5EF4-FFF2-40B4-BE49-F238E27FC236}">
                <a16:creationId xmlns:a16="http://schemas.microsoft.com/office/drawing/2014/main" id="{039D3ADA-2E6B-479A-9940-9E493FD671C8}"/>
              </a:ext>
            </a:extLst>
          </p:cNvPr>
          <p:cNvSpPr txBox="1"/>
          <p:nvPr/>
        </p:nvSpPr>
        <p:spPr>
          <a:xfrm>
            <a:off x="1086787" y="168958"/>
            <a:ext cx="4683818" cy="707886"/>
          </a:xfrm>
          <a:prstGeom prst="rect">
            <a:avLst/>
          </a:prstGeom>
          <a:noFill/>
        </p:spPr>
        <p:txBody>
          <a:bodyPr wrap="square" rtlCol="0">
            <a:spAutoFit/>
          </a:bodyPr>
          <a:lstStyle/>
          <a:p>
            <a:r>
              <a:rPr lang="en-US" altLang="zh-TW"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01 </a:t>
            </a:r>
            <a:r>
              <a:rPr lang="zh-TW" altLang="en-US"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研究結論</a:t>
            </a:r>
          </a:p>
        </p:txBody>
      </p:sp>
      <p:sp>
        <p:nvSpPr>
          <p:cNvPr id="69" name="矩形: 圓角 68">
            <a:extLst>
              <a:ext uri="{FF2B5EF4-FFF2-40B4-BE49-F238E27FC236}">
                <a16:creationId xmlns:a16="http://schemas.microsoft.com/office/drawing/2014/main" id="{65AE1D35-A0CB-4A02-BA66-73817D90B163}"/>
              </a:ext>
            </a:extLst>
          </p:cNvPr>
          <p:cNvSpPr/>
          <p:nvPr/>
        </p:nvSpPr>
        <p:spPr>
          <a:xfrm>
            <a:off x="3413749" y="4935929"/>
            <a:ext cx="1216989" cy="897683"/>
          </a:xfrm>
          <a:prstGeom prst="roundRect">
            <a:avLst/>
          </a:prstGeom>
          <a:noFill/>
        </p:spPr>
        <p:txBody>
          <a:bodyPr wrap="square" lIns="36000" tIns="36000" rIns="36000" bIns="36000">
            <a:spAutoFit/>
          </a:bodyPr>
          <a:lstStyle/>
          <a:p>
            <a:r>
              <a:rPr lang="zh-TW" altLang="en-US" sz="1600" dirty="0">
                <a:solidFill>
                  <a:srgbClr val="FF0000"/>
                </a:solidFill>
                <a:latin typeface="微軟正黑體" panose="020B0604030504040204" pitchFamily="34" charset="-120"/>
                <a:ea typeface="微軟正黑體" panose="020B0604030504040204" pitchFamily="34" charset="-120"/>
              </a:rPr>
              <a:t>投保單位前一年度的欠費行為特徵</a:t>
            </a:r>
          </a:p>
        </p:txBody>
      </p:sp>
      <p:sp>
        <p:nvSpPr>
          <p:cNvPr id="70" name="橢圓 69">
            <a:extLst>
              <a:ext uri="{FF2B5EF4-FFF2-40B4-BE49-F238E27FC236}">
                <a16:creationId xmlns:a16="http://schemas.microsoft.com/office/drawing/2014/main" id="{CC003457-4EA2-4A93-8EF0-D5F1C065D42A}"/>
              </a:ext>
            </a:extLst>
          </p:cNvPr>
          <p:cNvSpPr/>
          <p:nvPr/>
        </p:nvSpPr>
        <p:spPr>
          <a:xfrm>
            <a:off x="1322150" y="1724166"/>
            <a:ext cx="1080000" cy="1080000"/>
          </a:xfrm>
          <a:prstGeom prst="ellipse">
            <a:avLst/>
          </a:prstGeom>
          <a:noFill/>
          <a:ln w="19050">
            <a:solidFill>
              <a:schemeClr val="accent1">
                <a:lumMod val="50000"/>
              </a:schemeClr>
            </a:solidFill>
          </a:ln>
        </p:spPr>
        <p:txBody>
          <a:bodyPr wrap="square">
            <a:spAutoFit/>
          </a:bodyPr>
          <a:lstStyle/>
          <a:p>
            <a:endParaRPr lang="zh-TW" altLang="en-US"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71" name="橢圓 70">
            <a:extLst>
              <a:ext uri="{FF2B5EF4-FFF2-40B4-BE49-F238E27FC236}">
                <a16:creationId xmlns:a16="http://schemas.microsoft.com/office/drawing/2014/main" id="{66CF767D-D76A-47C6-BA68-47E20F39523D}"/>
              </a:ext>
            </a:extLst>
          </p:cNvPr>
          <p:cNvSpPr/>
          <p:nvPr/>
        </p:nvSpPr>
        <p:spPr>
          <a:xfrm>
            <a:off x="2195332" y="1724166"/>
            <a:ext cx="1080000" cy="1080000"/>
          </a:xfrm>
          <a:prstGeom prst="ellipse">
            <a:avLst/>
          </a:prstGeom>
          <a:noFill/>
          <a:ln w="19050">
            <a:solidFill>
              <a:schemeClr val="accent1">
                <a:lumMod val="50000"/>
              </a:schemeClr>
            </a:solidFill>
          </a:ln>
        </p:spPr>
        <p:txBody>
          <a:bodyPr wrap="square">
            <a:spAutoFit/>
          </a:bodyPr>
          <a:lstStyle/>
          <a:p>
            <a:endParaRPr lang="zh-TW" altLang="en-US"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72" name="矩形 71">
            <a:extLst>
              <a:ext uri="{FF2B5EF4-FFF2-40B4-BE49-F238E27FC236}">
                <a16:creationId xmlns:a16="http://schemas.microsoft.com/office/drawing/2014/main" id="{C433AA2B-5D9E-45C4-B8CA-2B03429E0D93}"/>
              </a:ext>
            </a:extLst>
          </p:cNvPr>
          <p:cNvSpPr/>
          <p:nvPr/>
        </p:nvSpPr>
        <p:spPr>
          <a:xfrm>
            <a:off x="2329727" y="1932261"/>
            <a:ext cx="877163" cy="646331"/>
          </a:xfrm>
          <a:prstGeom prst="rect">
            <a:avLst/>
          </a:prstGeom>
        </p:spPr>
        <p:txBody>
          <a:bodyPr wrap="none">
            <a:spAutoFit/>
          </a:bodyPr>
          <a:lstStyle/>
          <a:p>
            <a:pPr algn="ctr"/>
            <a:r>
              <a:rPr lang="zh-TW" altLang="zh-TW" dirty="0">
                <a:solidFill>
                  <a:schemeClr val="accent1">
                    <a:lumMod val="50000"/>
                  </a:schemeClr>
                </a:solidFill>
                <a:latin typeface="微軟正黑體" panose="020B0604030504040204" pitchFamily="34" charset="-120"/>
                <a:ea typeface="微軟正黑體" panose="020B0604030504040204" pitchFamily="34" charset="-120"/>
              </a:rPr>
              <a:t>基因</a:t>
            </a:r>
            <a:endParaRPr lang="en-US" altLang="zh-TW" dirty="0">
              <a:solidFill>
                <a:schemeClr val="accent1">
                  <a:lumMod val="50000"/>
                </a:schemeClr>
              </a:solidFill>
              <a:latin typeface="微軟正黑體" panose="020B0604030504040204" pitchFamily="34" charset="-120"/>
              <a:ea typeface="微軟正黑體" panose="020B0604030504040204" pitchFamily="34" charset="-120"/>
            </a:endParaRPr>
          </a:p>
          <a:p>
            <a:pPr algn="ctr"/>
            <a:r>
              <a:rPr lang="zh-TW" altLang="zh-TW" dirty="0">
                <a:solidFill>
                  <a:schemeClr val="accent1">
                    <a:lumMod val="50000"/>
                  </a:schemeClr>
                </a:solidFill>
                <a:latin typeface="微軟正黑體" panose="020B0604030504040204" pitchFamily="34" charset="-120"/>
                <a:ea typeface="微軟正黑體" panose="020B0604030504040204" pitchFamily="34" charset="-120"/>
              </a:rPr>
              <a:t>演算法</a:t>
            </a:r>
            <a:endParaRPr lang="zh-TW" altLang="en-US"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73" name="矩形 72">
            <a:extLst>
              <a:ext uri="{FF2B5EF4-FFF2-40B4-BE49-F238E27FC236}">
                <a16:creationId xmlns:a16="http://schemas.microsoft.com/office/drawing/2014/main" id="{C855817A-54AD-4BFE-BEC7-2289B764CB0F}"/>
              </a:ext>
            </a:extLst>
          </p:cNvPr>
          <p:cNvSpPr/>
          <p:nvPr/>
        </p:nvSpPr>
        <p:spPr>
          <a:xfrm>
            <a:off x="1503784" y="1932261"/>
            <a:ext cx="646331" cy="646331"/>
          </a:xfrm>
          <a:prstGeom prst="rect">
            <a:avLst/>
          </a:prstGeom>
        </p:spPr>
        <p:txBody>
          <a:bodyPr wrap="none">
            <a:spAutoFit/>
          </a:bodyPr>
          <a:lstStyle/>
          <a:p>
            <a:r>
              <a:rPr lang="zh-TW" altLang="zh-TW"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資訊</a:t>
            </a:r>
            <a:endParaRPr lang="en-US" altLang="zh-TW"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endParaRPr>
          </a:p>
          <a:p>
            <a:r>
              <a:rPr lang="zh-TW" altLang="zh-TW"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增益</a:t>
            </a:r>
            <a:endParaRPr lang="zh-TW" altLang="en-US"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74" name="手繪多邊形: 圖案 73">
            <a:extLst>
              <a:ext uri="{FF2B5EF4-FFF2-40B4-BE49-F238E27FC236}">
                <a16:creationId xmlns:a16="http://schemas.microsoft.com/office/drawing/2014/main" id="{BE9C0F94-9716-4BAA-B785-FAFE93B4BBC3}"/>
              </a:ext>
            </a:extLst>
          </p:cNvPr>
          <p:cNvSpPr/>
          <p:nvPr/>
        </p:nvSpPr>
        <p:spPr>
          <a:xfrm>
            <a:off x="2195209" y="1945645"/>
            <a:ext cx="206818" cy="630952"/>
          </a:xfrm>
          <a:custGeom>
            <a:avLst/>
            <a:gdLst>
              <a:gd name="connsiteX0" fmla="*/ 103409 w 206818"/>
              <a:gd name="connsiteY0" fmla="*/ 0 h 630952"/>
              <a:gd name="connsiteX1" fmla="*/ 114595 w 206818"/>
              <a:gd name="connsiteY1" fmla="*/ 13557 h 630952"/>
              <a:gd name="connsiteX2" fmla="*/ 206818 w 206818"/>
              <a:gd name="connsiteY2" fmla="*/ 315476 h 630952"/>
              <a:gd name="connsiteX3" fmla="*/ 114595 w 206818"/>
              <a:gd name="connsiteY3" fmla="*/ 617395 h 630952"/>
              <a:gd name="connsiteX4" fmla="*/ 103409 w 206818"/>
              <a:gd name="connsiteY4" fmla="*/ 630952 h 630952"/>
              <a:gd name="connsiteX5" fmla="*/ 92223 w 206818"/>
              <a:gd name="connsiteY5" fmla="*/ 617395 h 630952"/>
              <a:gd name="connsiteX6" fmla="*/ 0 w 206818"/>
              <a:gd name="connsiteY6" fmla="*/ 315476 h 630952"/>
              <a:gd name="connsiteX7" fmla="*/ 92223 w 206818"/>
              <a:gd name="connsiteY7" fmla="*/ 13557 h 6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6818" h="630952">
                <a:moveTo>
                  <a:pt x="103409" y="0"/>
                </a:moveTo>
                <a:lnTo>
                  <a:pt x="114595" y="13557"/>
                </a:lnTo>
                <a:cubicBezTo>
                  <a:pt x="172820" y="99741"/>
                  <a:pt x="206818" y="203638"/>
                  <a:pt x="206818" y="315476"/>
                </a:cubicBezTo>
                <a:cubicBezTo>
                  <a:pt x="206818" y="427314"/>
                  <a:pt x="172820" y="531211"/>
                  <a:pt x="114595" y="617395"/>
                </a:cubicBezTo>
                <a:lnTo>
                  <a:pt x="103409" y="630952"/>
                </a:lnTo>
                <a:lnTo>
                  <a:pt x="92223" y="617395"/>
                </a:lnTo>
                <a:cubicBezTo>
                  <a:pt x="33998" y="531211"/>
                  <a:pt x="0" y="427314"/>
                  <a:pt x="0" y="315476"/>
                </a:cubicBezTo>
                <a:cubicBezTo>
                  <a:pt x="0" y="203638"/>
                  <a:pt x="33998" y="99741"/>
                  <a:pt x="92223" y="13557"/>
                </a:cubicBezTo>
                <a:close/>
              </a:path>
            </a:pathLst>
          </a:custGeom>
          <a:solidFill>
            <a:schemeClr val="accent5">
              <a:lumMod val="75000"/>
            </a:schemeClr>
          </a:solidFill>
          <a:ln w="19050">
            <a:solidFill>
              <a:schemeClr val="accent1">
                <a:lumMod val="50000"/>
              </a:schemeClr>
            </a:solidFill>
          </a:ln>
        </p:spPr>
        <p:txBody>
          <a:bodyPr wrap="square">
            <a:noAutofit/>
          </a:bodyPr>
          <a:lstStyle/>
          <a:p>
            <a:endParaRPr lang="zh-TW" altLang="en-US" dirty="0">
              <a:solidFill>
                <a:schemeClr val="accent1">
                  <a:lumMod val="50000"/>
                </a:schemeClr>
              </a:solidFill>
              <a:latin typeface="微軟正黑體" panose="020B0604030504040204" pitchFamily="34" charset="-120"/>
              <a:ea typeface="微軟正黑體" panose="020B0604030504040204" pitchFamily="34" charset="-120"/>
            </a:endParaRPr>
          </a:p>
        </p:txBody>
      </p:sp>
      <p:cxnSp>
        <p:nvCxnSpPr>
          <p:cNvPr id="75" name="直線接點 74">
            <a:extLst>
              <a:ext uri="{FF2B5EF4-FFF2-40B4-BE49-F238E27FC236}">
                <a16:creationId xmlns:a16="http://schemas.microsoft.com/office/drawing/2014/main" id="{7B57E18E-3CE1-4C86-A75E-BCDAEE351E74}"/>
              </a:ext>
            </a:extLst>
          </p:cNvPr>
          <p:cNvCxnSpPr>
            <a:cxnSpLocks/>
            <a:endCxn id="123" idx="0"/>
          </p:cNvCxnSpPr>
          <p:nvPr/>
        </p:nvCxnSpPr>
        <p:spPr>
          <a:xfrm flipH="1">
            <a:off x="2258067" y="2389809"/>
            <a:ext cx="40552" cy="572386"/>
          </a:xfrm>
          <a:prstGeom prst="line">
            <a:avLst/>
          </a:prstGeom>
          <a:ln w="12700">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23" name="矩形: 圓角 122">
            <a:extLst>
              <a:ext uri="{FF2B5EF4-FFF2-40B4-BE49-F238E27FC236}">
                <a16:creationId xmlns:a16="http://schemas.microsoft.com/office/drawing/2014/main" id="{96169C5E-0125-48B6-8740-0059F6ECEFFC}"/>
              </a:ext>
            </a:extLst>
          </p:cNvPr>
          <p:cNvSpPr/>
          <p:nvPr/>
        </p:nvSpPr>
        <p:spPr>
          <a:xfrm>
            <a:off x="1088067" y="2962195"/>
            <a:ext cx="2340000" cy="2952000"/>
          </a:xfrm>
          <a:prstGeom prst="roundRect">
            <a:avLst>
              <a:gd name="adj" fmla="val 9030"/>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左中括弧 7">
            <a:extLst>
              <a:ext uri="{FF2B5EF4-FFF2-40B4-BE49-F238E27FC236}">
                <a16:creationId xmlns:a16="http://schemas.microsoft.com/office/drawing/2014/main" id="{9A8F9A8A-7FD0-4CDF-B139-B5530BE3BFE4}"/>
              </a:ext>
            </a:extLst>
          </p:cNvPr>
          <p:cNvSpPr/>
          <p:nvPr/>
        </p:nvSpPr>
        <p:spPr>
          <a:xfrm flipH="1">
            <a:off x="2841818" y="5066675"/>
            <a:ext cx="521348" cy="646331"/>
          </a:xfrm>
          <a:prstGeom prst="leftBracket">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24" name="矩形: 圓角 123">
            <a:extLst>
              <a:ext uri="{FF2B5EF4-FFF2-40B4-BE49-F238E27FC236}">
                <a16:creationId xmlns:a16="http://schemas.microsoft.com/office/drawing/2014/main" id="{DB2AE9C2-4B00-4AB2-9BB5-5D2E0A69EC52}"/>
              </a:ext>
            </a:extLst>
          </p:cNvPr>
          <p:cNvSpPr/>
          <p:nvPr/>
        </p:nvSpPr>
        <p:spPr>
          <a:xfrm>
            <a:off x="1810258" y="3030816"/>
            <a:ext cx="844550" cy="272415"/>
          </a:xfrm>
          <a:prstGeom prst="roundRect">
            <a:avLst/>
          </a:prstGeom>
          <a:solidFill>
            <a:schemeClr val="accent5">
              <a:lumMod val="75000"/>
            </a:schemeClr>
          </a:solidFill>
        </p:spPr>
        <p:txBody>
          <a:bodyPr wrap="none" lIns="0" tIns="0" rIns="0" bIns="0">
            <a:spAutoFit/>
          </a:bodyPr>
          <a:lstStyle/>
          <a:p>
            <a:r>
              <a:rPr lang="zh-TW" altLang="en-US" sz="1600"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分期註記</a:t>
            </a:r>
            <a:endParaRPr lang="zh-TW" altLang="en-US" sz="1600" dirty="0">
              <a:solidFill>
                <a:schemeClr val="bg1"/>
              </a:solidFill>
            </a:endParaRPr>
          </a:p>
        </p:txBody>
      </p:sp>
      <p:sp>
        <p:nvSpPr>
          <p:cNvPr id="125" name="矩形: 圓角 124">
            <a:extLst>
              <a:ext uri="{FF2B5EF4-FFF2-40B4-BE49-F238E27FC236}">
                <a16:creationId xmlns:a16="http://schemas.microsoft.com/office/drawing/2014/main" id="{2349A985-9CB3-4244-B348-2013E9D0F4F3}"/>
              </a:ext>
            </a:extLst>
          </p:cNvPr>
          <p:cNvSpPr/>
          <p:nvPr/>
        </p:nvSpPr>
        <p:spPr>
          <a:xfrm>
            <a:off x="1196689" y="4939159"/>
            <a:ext cx="2071688" cy="272415"/>
          </a:xfrm>
          <a:prstGeom prst="roundRect">
            <a:avLst/>
          </a:prstGeom>
          <a:solidFill>
            <a:schemeClr val="accent5">
              <a:lumMod val="75000"/>
            </a:schemeClr>
          </a:solidFill>
        </p:spPr>
        <p:txBody>
          <a:bodyPr wrap="none" lIns="0" tIns="0" rIns="0" bIns="0">
            <a:spAutoFit/>
          </a:bodyPr>
          <a:lstStyle/>
          <a:p>
            <a:r>
              <a:rPr lang="zh-TW" altLang="en-US" sz="1600"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前一年度欠費催繳記錄</a:t>
            </a:r>
            <a:endParaRPr lang="zh-TW" altLang="en-US" sz="1600" dirty="0">
              <a:solidFill>
                <a:schemeClr val="bg1"/>
              </a:solidFill>
            </a:endParaRPr>
          </a:p>
        </p:txBody>
      </p:sp>
      <p:sp>
        <p:nvSpPr>
          <p:cNvPr id="126" name="矩形: 圓角 125">
            <a:extLst>
              <a:ext uri="{FF2B5EF4-FFF2-40B4-BE49-F238E27FC236}">
                <a16:creationId xmlns:a16="http://schemas.microsoft.com/office/drawing/2014/main" id="{6C5AF322-0119-47C1-8ED7-AC7A06E253A5}"/>
              </a:ext>
            </a:extLst>
          </p:cNvPr>
          <p:cNvSpPr/>
          <p:nvPr/>
        </p:nvSpPr>
        <p:spPr>
          <a:xfrm>
            <a:off x="1709650" y="3987270"/>
            <a:ext cx="1045766" cy="272415"/>
          </a:xfrm>
          <a:prstGeom prst="roundRect">
            <a:avLst/>
          </a:prstGeom>
          <a:solidFill>
            <a:schemeClr val="accent5">
              <a:lumMod val="75000"/>
            </a:schemeClr>
          </a:solidFill>
        </p:spPr>
        <p:txBody>
          <a:bodyPr wrap="none" lIns="0" tIns="0" rIns="0" bIns="0">
            <a:spAutoFit/>
          </a:bodyPr>
          <a:lstStyle/>
          <a:p>
            <a:r>
              <a:rPr lang="zh-TW" altLang="en-US" sz="1600"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雇主身分別</a:t>
            </a:r>
            <a:endParaRPr lang="zh-TW" altLang="en-US" sz="1600" dirty="0">
              <a:solidFill>
                <a:schemeClr val="bg1"/>
              </a:solidFill>
            </a:endParaRPr>
          </a:p>
        </p:txBody>
      </p:sp>
      <p:sp>
        <p:nvSpPr>
          <p:cNvPr id="127" name="矩形: 圓角 126">
            <a:extLst>
              <a:ext uri="{FF2B5EF4-FFF2-40B4-BE49-F238E27FC236}">
                <a16:creationId xmlns:a16="http://schemas.microsoft.com/office/drawing/2014/main" id="{399F5D58-7C52-4128-88DE-1524BD36B743}"/>
              </a:ext>
            </a:extLst>
          </p:cNvPr>
          <p:cNvSpPr/>
          <p:nvPr/>
        </p:nvSpPr>
        <p:spPr>
          <a:xfrm>
            <a:off x="1403858" y="5257977"/>
            <a:ext cx="1657350" cy="272415"/>
          </a:xfrm>
          <a:prstGeom prst="roundRect">
            <a:avLst/>
          </a:prstGeom>
          <a:solidFill>
            <a:schemeClr val="accent5">
              <a:lumMod val="75000"/>
            </a:schemeClr>
          </a:solidFill>
        </p:spPr>
        <p:txBody>
          <a:bodyPr wrap="none" lIns="0" tIns="0" rIns="0" bIns="0">
            <a:spAutoFit/>
          </a:bodyPr>
          <a:lstStyle/>
          <a:p>
            <a:r>
              <a:rPr lang="zh-TW" altLang="en-US" sz="1600"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前一年度欠費筆數</a:t>
            </a:r>
            <a:endParaRPr lang="zh-TW" altLang="en-US" sz="1600" dirty="0">
              <a:solidFill>
                <a:schemeClr val="bg1"/>
              </a:solidFill>
            </a:endParaRPr>
          </a:p>
        </p:txBody>
      </p:sp>
      <p:sp>
        <p:nvSpPr>
          <p:cNvPr id="128" name="矩形: 圓角 127">
            <a:extLst>
              <a:ext uri="{FF2B5EF4-FFF2-40B4-BE49-F238E27FC236}">
                <a16:creationId xmlns:a16="http://schemas.microsoft.com/office/drawing/2014/main" id="{39EC07B9-CEBE-43F3-8F6C-0012D86BBC14}"/>
              </a:ext>
            </a:extLst>
          </p:cNvPr>
          <p:cNvSpPr/>
          <p:nvPr/>
        </p:nvSpPr>
        <p:spPr>
          <a:xfrm>
            <a:off x="1403858" y="5576799"/>
            <a:ext cx="1657350" cy="272415"/>
          </a:xfrm>
          <a:prstGeom prst="roundRect">
            <a:avLst/>
          </a:prstGeom>
          <a:solidFill>
            <a:schemeClr val="accent5">
              <a:lumMod val="75000"/>
            </a:schemeClr>
          </a:solidFill>
        </p:spPr>
        <p:txBody>
          <a:bodyPr wrap="none" lIns="0" tIns="0" rIns="0" bIns="0">
            <a:spAutoFit/>
          </a:bodyPr>
          <a:lstStyle/>
          <a:p>
            <a:r>
              <a:rPr lang="zh-TW" altLang="en-US" sz="1600"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前一年度欠費金額</a:t>
            </a:r>
            <a:endParaRPr lang="zh-TW" altLang="en-US" sz="1600" dirty="0">
              <a:solidFill>
                <a:schemeClr val="bg1"/>
              </a:solidFill>
            </a:endParaRPr>
          </a:p>
        </p:txBody>
      </p:sp>
      <p:sp>
        <p:nvSpPr>
          <p:cNvPr id="129" name="矩形: 圓角 128">
            <a:extLst>
              <a:ext uri="{FF2B5EF4-FFF2-40B4-BE49-F238E27FC236}">
                <a16:creationId xmlns:a16="http://schemas.microsoft.com/office/drawing/2014/main" id="{3BF54558-6B29-47B7-A6C2-B11F9DD928C4}"/>
              </a:ext>
            </a:extLst>
          </p:cNvPr>
          <p:cNvSpPr/>
          <p:nvPr/>
        </p:nvSpPr>
        <p:spPr>
          <a:xfrm>
            <a:off x="1709650" y="4306088"/>
            <a:ext cx="1045766" cy="272415"/>
          </a:xfrm>
          <a:prstGeom prst="roundRect">
            <a:avLst/>
          </a:prstGeom>
          <a:solidFill>
            <a:schemeClr val="accent5">
              <a:lumMod val="75000"/>
            </a:schemeClr>
          </a:solidFill>
        </p:spPr>
        <p:txBody>
          <a:bodyPr wrap="none" lIns="0" tIns="0" rIns="0" bIns="0">
            <a:spAutoFit/>
          </a:bodyPr>
          <a:lstStyle/>
          <a:p>
            <a:r>
              <a:rPr lang="zh-TW" altLang="en-US" sz="1600"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負責人性別</a:t>
            </a:r>
            <a:endParaRPr lang="zh-TW" altLang="en-US" sz="1600" dirty="0">
              <a:solidFill>
                <a:schemeClr val="bg1"/>
              </a:solidFill>
            </a:endParaRPr>
          </a:p>
        </p:txBody>
      </p:sp>
      <p:sp>
        <p:nvSpPr>
          <p:cNvPr id="130" name="矩形: 圓角 129">
            <a:extLst>
              <a:ext uri="{FF2B5EF4-FFF2-40B4-BE49-F238E27FC236}">
                <a16:creationId xmlns:a16="http://schemas.microsoft.com/office/drawing/2014/main" id="{602AA705-DD53-42CF-AE27-17F850B1F919}"/>
              </a:ext>
            </a:extLst>
          </p:cNvPr>
          <p:cNvSpPr/>
          <p:nvPr/>
        </p:nvSpPr>
        <p:spPr>
          <a:xfrm>
            <a:off x="1709650" y="4624906"/>
            <a:ext cx="1045766" cy="272415"/>
          </a:xfrm>
          <a:prstGeom prst="roundRect">
            <a:avLst/>
          </a:prstGeom>
          <a:solidFill>
            <a:schemeClr val="accent5">
              <a:lumMod val="75000"/>
            </a:schemeClr>
          </a:solidFill>
        </p:spPr>
        <p:txBody>
          <a:bodyPr wrap="none" lIns="0" tIns="0" rIns="0" bIns="0">
            <a:spAutoFit/>
          </a:bodyPr>
          <a:lstStyle/>
          <a:p>
            <a:r>
              <a:rPr lang="zh-TW" altLang="en-US" sz="1600"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負責人所得</a:t>
            </a:r>
            <a:endParaRPr lang="zh-TW" altLang="en-US" sz="1600" dirty="0">
              <a:solidFill>
                <a:schemeClr val="bg1"/>
              </a:solidFill>
            </a:endParaRPr>
          </a:p>
        </p:txBody>
      </p:sp>
      <p:sp>
        <p:nvSpPr>
          <p:cNvPr id="132" name="矩形: 圓角 131">
            <a:extLst>
              <a:ext uri="{FF2B5EF4-FFF2-40B4-BE49-F238E27FC236}">
                <a16:creationId xmlns:a16="http://schemas.microsoft.com/office/drawing/2014/main" id="{3A8E1591-9D5E-48DF-AB2D-DEDD787CADC9}"/>
              </a:ext>
            </a:extLst>
          </p:cNvPr>
          <p:cNvSpPr/>
          <p:nvPr/>
        </p:nvSpPr>
        <p:spPr>
          <a:xfrm>
            <a:off x="1925206" y="3349634"/>
            <a:ext cx="639366" cy="272415"/>
          </a:xfrm>
          <a:prstGeom prst="roundRect">
            <a:avLst/>
          </a:prstGeom>
          <a:solidFill>
            <a:schemeClr val="accent5">
              <a:lumMod val="75000"/>
            </a:schemeClr>
          </a:solidFill>
        </p:spPr>
        <p:txBody>
          <a:bodyPr wrap="none" lIns="0" tIns="0" rIns="0" bIns="0">
            <a:spAutoFit/>
          </a:bodyPr>
          <a:lstStyle/>
          <a:p>
            <a:r>
              <a:rPr lang="zh-TW" altLang="en-US" sz="1600"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大業別</a:t>
            </a:r>
            <a:endParaRPr lang="zh-TW" altLang="en-US" sz="1600" dirty="0">
              <a:solidFill>
                <a:schemeClr val="bg1"/>
              </a:solidFill>
            </a:endParaRPr>
          </a:p>
        </p:txBody>
      </p:sp>
      <p:sp>
        <p:nvSpPr>
          <p:cNvPr id="133" name="矩形: 圓角 132">
            <a:extLst>
              <a:ext uri="{FF2B5EF4-FFF2-40B4-BE49-F238E27FC236}">
                <a16:creationId xmlns:a16="http://schemas.microsoft.com/office/drawing/2014/main" id="{DEFCC1B2-14CA-4E98-A53C-8E320FB5E36D}"/>
              </a:ext>
            </a:extLst>
          </p:cNvPr>
          <p:cNvSpPr/>
          <p:nvPr/>
        </p:nvSpPr>
        <p:spPr>
          <a:xfrm>
            <a:off x="1567340" y="3668452"/>
            <a:ext cx="1450181" cy="272415"/>
          </a:xfrm>
          <a:prstGeom prst="roundRect">
            <a:avLst/>
          </a:prstGeom>
          <a:solidFill>
            <a:schemeClr val="accent5">
              <a:lumMod val="75000"/>
            </a:schemeClr>
          </a:solidFill>
        </p:spPr>
        <p:txBody>
          <a:bodyPr wrap="none" lIns="0" tIns="0" rIns="0" bIns="0">
            <a:spAutoFit/>
          </a:bodyPr>
          <a:lstStyle/>
          <a:p>
            <a:r>
              <a:rPr lang="zh-TW" altLang="en-US" sz="1600" dirty="0">
                <a:solidFill>
                  <a:schemeClr val="bg1"/>
                </a:solidFill>
                <a:latin typeface="微軟正黑體" panose="020B0604030504040204" pitchFamily="34" charset="-120"/>
                <a:ea typeface="微軟正黑體" panose="020B0604030504040204" pitchFamily="34" charset="-120"/>
                <a:cs typeface="標楷體" panose="03000509000000000000" pitchFamily="65" charset="-120"/>
              </a:rPr>
              <a:t>單位發出總所得</a:t>
            </a:r>
            <a:endParaRPr lang="zh-TW" altLang="en-US" sz="1600" dirty="0">
              <a:solidFill>
                <a:schemeClr val="bg1"/>
              </a:solidFill>
            </a:endParaRPr>
          </a:p>
        </p:txBody>
      </p:sp>
      <p:sp>
        <p:nvSpPr>
          <p:cNvPr id="5" name="文字方塊 4">
            <a:extLst>
              <a:ext uri="{FF2B5EF4-FFF2-40B4-BE49-F238E27FC236}">
                <a16:creationId xmlns:a16="http://schemas.microsoft.com/office/drawing/2014/main" id="{9DB00475-E52A-4E99-A670-AF643954C227}"/>
              </a:ext>
            </a:extLst>
          </p:cNvPr>
          <p:cNvSpPr txBox="1"/>
          <p:nvPr/>
        </p:nvSpPr>
        <p:spPr>
          <a:xfrm>
            <a:off x="1738324" y="1381486"/>
            <a:ext cx="1107996" cy="369332"/>
          </a:xfrm>
          <a:prstGeom prst="rect">
            <a:avLst/>
          </a:prstGeom>
          <a:noFill/>
        </p:spPr>
        <p:txBody>
          <a:bodyPr wrap="none" rtlCol="0">
            <a:spAutoFit/>
          </a:bodyPr>
          <a:lstStyle/>
          <a:p>
            <a:r>
              <a:rPr lang="zh-TW" altLang="en-US" dirty="0">
                <a:solidFill>
                  <a:schemeClr val="tx2"/>
                </a:solidFill>
                <a:latin typeface="微軟正黑體" panose="020B0604030504040204" pitchFamily="34" charset="-120"/>
                <a:ea typeface="微軟正黑體" panose="020B0604030504040204" pitchFamily="34" charset="-120"/>
              </a:rPr>
              <a:t>特徵選取</a:t>
            </a:r>
          </a:p>
        </p:txBody>
      </p:sp>
      <p:grpSp>
        <p:nvGrpSpPr>
          <p:cNvPr id="12" name="群組 11">
            <a:extLst>
              <a:ext uri="{FF2B5EF4-FFF2-40B4-BE49-F238E27FC236}">
                <a16:creationId xmlns:a16="http://schemas.microsoft.com/office/drawing/2014/main" id="{38513045-6780-4D8F-813C-9279EA6D991C}"/>
              </a:ext>
            </a:extLst>
          </p:cNvPr>
          <p:cNvGrpSpPr/>
          <p:nvPr/>
        </p:nvGrpSpPr>
        <p:grpSpPr>
          <a:xfrm>
            <a:off x="7655670" y="1330686"/>
            <a:ext cx="4137286" cy="5112000"/>
            <a:chOff x="7655670" y="1330686"/>
            <a:chExt cx="4137286" cy="5112000"/>
          </a:xfrm>
        </p:grpSpPr>
        <p:sp>
          <p:nvSpPr>
            <p:cNvPr id="46" name="橢圓 45">
              <a:extLst>
                <a:ext uri="{FF2B5EF4-FFF2-40B4-BE49-F238E27FC236}">
                  <a16:creationId xmlns:a16="http://schemas.microsoft.com/office/drawing/2014/main" id="{A1700196-3E3C-4AD5-8C35-C452F291E3C0}"/>
                </a:ext>
              </a:extLst>
            </p:cNvPr>
            <p:cNvSpPr/>
            <p:nvPr/>
          </p:nvSpPr>
          <p:spPr>
            <a:xfrm>
              <a:off x="9215450" y="4100553"/>
              <a:ext cx="1543710" cy="1044000"/>
            </a:xfrm>
            <a:prstGeom prst="ellipse">
              <a:avLst/>
            </a:prstGeom>
            <a:solidFill>
              <a:schemeClr val="accent6">
                <a:lumMod val="20000"/>
                <a:lumOff val="80000"/>
              </a:schemeClr>
            </a:solidFill>
            <a:ln w="12700">
              <a:noFill/>
            </a:ln>
          </p:spPr>
          <p:txBody>
            <a:bodyPr wrap="square">
              <a:spAutoFit/>
            </a:bodyPr>
            <a:lstStyle/>
            <a:p>
              <a:endParaRPr lang="zh-TW" altLang="en-US" dirty="0">
                <a:solidFill>
                  <a:schemeClr val="accent1">
                    <a:lumMod val="50000"/>
                  </a:schemeClr>
                </a:solidFill>
                <a:latin typeface="微軟正黑體" panose="020B0604030504040204" pitchFamily="34" charset="-120"/>
                <a:ea typeface="微軟正黑體" panose="020B0604030504040204" pitchFamily="34" charset="-120"/>
              </a:endParaRPr>
            </a:p>
          </p:txBody>
        </p:sp>
        <p:grpSp>
          <p:nvGrpSpPr>
            <p:cNvPr id="109" name="群組 108">
              <a:extLst>
                <a:ext uri="{FF2B5EF4-FFF2-40B4-BE49-F238E27FC236}">
                  <a16:creationId xmlns:a16="http://schemas.microsoft.com/office/drawing/2014/main" id="{D77D5191-5B36-4990-9A25-826F9B4C4F65}"/>
                </a:ext>
              </a:extLst>
            </p:cNvPr>
            <p:cNvGrpSpPr/>
            <p:nvPr/>
          </p:nvGrpSpPr>
          <p:grpSpPr>
            <a:xfrm>
              <a:off x="8064798" y="4168947"/>
              <a:ext cx="900000" cy="900000"/>
              <a:chOff x="8542498" y="4438132"/>
              <a:chExt cx="900000" cy="900000"/>
            </a:xfrm>
          </p:grpSpPr>
          <p:sp>
            <p:nvSpPr>
              <p:cNvPr id="110" name="橢圓 109">
                <a:extLst>
                  <a:ext uri="{FF2B5EF4-FFF2-40B4-BE49-F238E27FC236}">
                    <a16:creationId xmlns:a16="http://schemas.microsoft.com/office/drawing/2014/main" id="{5E063692-A1BA-45AE-AE60-0D9485ACEEAA}"/>
                  </a:ext>
                </a:extLst>
              </p:cNvPr>
              <p:cNvSpPr/>
              <p:nvPr/>
            </p:nvSpPr>
            <p:spPr>
              <a:xfrm>
                <a:off x="8542498" y="4438132"/>
                <a:ext cx="900000" cy="900000"/>
              </a:xfrm>
              <a:prstGeom prst="ellipse">
                <a:avLst/>
              </a:prstGeom>
              <a:noFill/>
              <a:ln w="19050">
                <a:solidFill>
                  <a:schemeClr val="accent1">
                    <a:lumMod val="50000"/>
                  </a:schemeClr>
                </a:solidFill>
              </a:ln>
            </p:spPr>
            <p:txBody>
              <a:bodyPr wrap="square">
                <a:spAutoFit/>
              </a:bodyPr>
              <a:lstStyle/>
              <a:p>
                <a:endParaRPr lang="zh-TW" altLang="en-US"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111" name="矩形 110">
                <a:extLst>
                  <a:ext uri="{FF2B5EF4-FFF2-40B4-BE49-F238E27FC236}">
                    <a16:creationId xmlns:a16="http://schemas.microsoft.com/office/drawing/2014/main" id="{BF3903EA-1C2F-41A6-8EEA-8B615BD4A971}"/>
                  </a:ext>
                </a:extLst>
              </p:cNvPr>
              <p:cNvSpPr/>
              <p:nvPr/>
            </p:nvSpPr>
            <p:spPr>
              <a:xfrm>
                <a:off x="8657903" y="4564047"/>
                <a:ext cx="646331" cy="646331"/>
              </a:xfrm>
              <a:prstGeom prst="rect">
                <a:avLst/>
              </a:prstGeom>
            </p:spPr>
            <p:txBody>
              <a:bodyPr wrap="none">
                <a:spAutoFit/>
              </a:bodyPr>
              <a:lstStyle/>
              <a:p>
                <a:r>
                  <a:rPr lang="zh-TW" altLang="zh-TW"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資訊</a:t>
                </a:r>
                <a:endParaRPr lang="en-US" altLang="zh-TW"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endParaRPr>
              </a:p>
              <a:p>
                <a:r>
                  <a:rPr lang="zh-TW" altLang="zh-TW"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增益</a:t>
                </a:r>
                <a:endParaRPr lang="zh-TW" altLang="en-US" dirty="0">
                  <a:solidFill>
                    <a:schemeClr val="accent1">
                      <a:lumMod val="50000"/>
                    </a:schemeClr>
                  </a:solidFill>
                  <a:latin typeface="微軟正黑體" panose="020B0604030504040204" pitchFamily="34" charset="-120"/>
                  <a:ea typeface="微軟正黑體" panose="020B0604030504040204" pitchFamily="34" charset="-120"/>
                </a:endParaRPr>
              </a:p>
            </p:txBody>
          </p:sp>
        </p:grpSp>
        <p:pic>
          <p:nvPicPr>
            <p:cNvPr id="112" name="圖片 111">
              <a:extLst>
                <a:ext uri="{FF2B5EF4-FFF2-40B4-BE49-F238E27FC236}">
                  <a16:creationId xmlns:a16="http://schemas.microsoft.com/office/drawing/2014/main" id="{D23DD148-29D7-4AD1-96E2-6CB35B8B9684}"/>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694" b="95408" l="3419" r="96154">
                          <a14:foregroundMark x1="3419" y1="70918" x2="3419" y2="70918"/>
                          <a14:foregroundMark x1="5128" y1="95918" x2="5128" y2="95918"/>
                          <a14:foregroundMark x1="96154" y1="50000" x2="96154" y2="50000"/>
                          <a14:foregroundMark x1="95299" y1="77041" x2="95299" y2="77041"/>
                          <a14:foregroundMark x1="22222" y1="10204" x2="22222" y2="10204"/>
                        </a14:backgroundRemoval>
                      </a14:imgEffect>
                    </a14:imgLayer>
                  </a14:imgProps>
                </a:ext>
                <a:ext uri="{28A0092B-C50C-407E-A947-70E740481C1C}">
                  <a14:useLocalDpi xmlns:a14="http://schemas.microsoft.com/office/drawing/2010/main" val="0"/>
                </a:ext>
              </a:extLst>
            </a:blip>
            <a:stretch>
              <a:fillRect/>
            </a:stretch>
          </p:blipFill>
          <p:spPr>
            <a:xfrm>
              <a:off x="9625990" y="4447757"/>
              <a:ext cx="741624" cy="621190"/>
            </a:xfrm>
            <a:prstGeom prst="rect">
              <a:avLst/>
            </a:prstGeom>
          </p:spPr>
        </p:pic>
        <p:sp>
          <p:nvSpPr>
            <p:cNvPr id="113" name="矩形 112">
              <a:extLst>
                <a:ext uri="{FF2B5EF4-FFF2-40B4-BE49-F238E27FC236}">
                  <a16:creationId xmlns:a16="http://schemas.microsoft.com/office/drawing/2014/main" id="{3C7A3EF1-AC88-41B3-B036-BE5EAD0F6589}"/>
                </a:ext>
              </a:extLst>
            </p:cNvPr>
            <p:cNvSpPr/>
            <p:nvPr/>
          </p:nvSpPr>
          <p:spPr>
            <a:xfrm>
              <a:off x="9337261" y="4143727"/>
              <a:ext cx="1337063" cy="646331"/>
            </a:xfrm>
            <a:prstGeom prst="rect">
              <a:avLst/>
            </a:prstGeom>
          </p:spPr>
          <p:txBody>
            <a:bodyPr wrap="square">
              <a:spAutoFit/>
            </a:bodyPr>
            <a:lstStyle/>
            <a:p>
              <a:pPr algn="ctr"/>
              <a:r>
                <a:rPr lang="zh-TW" altLang="zh-TW" dirty="0">
                  <a:solidFill>
                    <a:schemeClr val="accent1">
                      <a:lumMod val="50000"/>
                    </a:schemeClr>
                  </a:solidFill>
                  <a:latin typeface="微軟正黑體" panose="020B0604030504040204" pitchFamily="34" charset="-120"/>
                  <a:ea typeface="微軟正黑體" panose="020B0604030504040204" pitchFamily="34" charset="-120"/>
                </a:rPr>
                <a:t>隨機森林</a:t>
              </a:r>
              <a:r>
                <a:rPr lang="en-US" altLang="zh-TW" dirty="0">
                  <a:solidFill>
                    <a:schemeClr val="accent1">
                      <a:lumMod val="50000"/>
                    </a:schemeClr>
                  </a:solidFill>
                  <a:latin typeface="微軟正黑體" panose="020B0604030504040204" pitchFamily="34" charset="-120"/>
                  <a:ea typeface="微軟正黑體" panose="020B0604030504040204" pitchFamily="34" charset="-120"/>
                </a:rPr>
                <a:t>(RF)</a:t>
              </a:r>
              <a:endParaRPr lang="zh-TW" altLang="en-US"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114" name="矩形: 圓角 113">
              <a:extLst>
                <a:ext uri="{FF2B5EF4-FFF2-40B4-BE49-F238E27FC236}">
                  <a16:creationId xmlns:a16="http://schemas.microsoft.com/office/drawing/2014/main" id="{2CE3F75C-3BE0-4A66-99B7-CE2503E56EEF}"/>
                </a:ext>
              </a:extLst>
            </p:cNvPr>
            <p:cNvSpPr/>
            <p:nvPr/>
          </p:nvSpPr>
          <p:spPr>
            <a:xfrm>
              <a:off x="8214638" y="5393805"/>
              <a:ext cx="1008000" cy="612934"/>
            </a:xfrm>
            <a:prstGeom prst="roundRect">
              <a:avLst/>
            </a:prstGeom>
            <a:noFill/>
          </p:spPr>
          <p:txBody>
            <a:bodyPr wrap="square" lIns="0" tIns="0" rIns="0" bIns="0">
              <a:spAutoFit/>
            </a:bodyPr>
            <a:lstStyle/>
            <a:p>
              <a:pPr algn="ctr"/>
              <a:r>
                <a:rPr lang="zh-TW" altLang="en-US" dirty="0">
                  <a:solidFill>
                    <a:srgbClr val="FF0000"/>
                  </a:solidFill>
                  <a:latin typeface="微軟正黑體" panose="020B0604030504040204" pitchFamily="34" charset="-120"/>
                  <a:ea typeface="微軟正黑體" panose="020B0604030504040204" pitchFamily="34" charset="-120"/>
                </a:rPr>
                <a:t>本研究</a:t>
              </a:r>
              <a:endParaRPr lang="en-US" altLang="zh-TW" dirty="0">
                <a:solidFill>
                  <a:srgbClr val="FF0000"/>
                </a:solidFill>
                <a:latin typeface="微軟正黑體" panose="020B0604030504040204" pitchFamily="34" charset="-120"/>
                <a:ea typeface="微軟正黑體" panose="020B0604030504040204" pitchFamily="34" charset="-120"/>
              </a:endParaRPr>
            </a:p>
            <a:p>
              <a:pPr algn="ctr"/>
              <a:r>
                <a:rPr lang="zh-TW" altLang="en-US" dirty="0">
                  <a:solidFill>
                    <a:srgbClr val="FF0000"/>
                  </a:solidFill>
                  <a:latin typeface="微軟正黑體" panose="020B0604030504040204" pitchFamily="34" charset="-120"/>
                  <a:ea typeface="微軟正黑體" panose="020B0604030504040204" pitchFamily="34" charset="-120"/>
                </a:rPr>
                <a:t>最佳模型</a:t>
              </a:r>
            </a:p>
          </p:txBody>
        </p:sp>
        <p:sp>
          <p:nvSpPr>
            <p:cNvPr id="115" name="矩形 114">
              <a:extLst>
                <a:ext uri="{FF2B5EF4-FFF2-40B4-BE49-F238E27FC236}">
                  <a16:creationId xmlns:a16="http://schemas.microsoft.com/office/drawing/2014/main" id="{13B1C58A-674C-41DE-B1FF-42A64D388A35}"/>
                </a:ext>
              </a:extLst>
            </p:cNvPr>
            <p:cNvSpPr/>
            <p:nvPr/>
          </p:nvSpPr>
          <p:spPr>
            <a:xfrm>
              <a:off x="8902720" y="4398641"/>
              <a:ext cx="354584" cy="369332"/>
            </a:xfrm>
            <a:prstGeom prst="rect">
              <a:avLst/>
            </a:prstGeom>
          </p:spPr>
          <p:txBody>
            <a:bodyPr wrap="none">
              <a:spAutoFit/>
            </a:bodyPr>
            <a:lstStyle/>
            <a:p>
              <a:r>
                <a:rPr lang="en-US" altLang="zh-TW" b="1"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b="1" dirty="0"/>
            </a:p>
          </p:txBody>
        </p:sp>
        <p:sp>
          <p:nvSpPr>
            <p:cNvPr id="116" name="矩形 115">
              <a:extLst>
                <a:ext uri="{FF2B5EF4-FFF2-40B4-BE49-F238E27FC236}">
                  <a16:creationId xmlns:a16="http://schemas.microsoft.com/office/drawing/2014/main" id="{33A7A1F5-84EF-4A38-80CB-9490425F399B}"/>
                </a:ext>
              </a:extLst>
            </p:cNvPr>
            <p:cNvSpPr/>
            <p:nvPr/>
          </p:nvSpPr>
          <p:spPr>
            <a:xfrm>
              <a:off x="7920148" y="5483162"/>
              <a:ext cx="354584" cy="369332"/>
            </a:xfrm>
            <a:prstGeom prst="rect">
              <a:avLst/>
            </a:prstGeom>
          </p:spPr>
          <p:txBody>
            <a:bodyPr wrap="none">
              <a:spAutoFit/>
            </a:bodyPr>
            <a:lstStyle/>
            <a:p>
              <a:r>
                <a:rPr lang="en-US" altLang="zh-TW"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dirty="0"/>
            </a:p>
          </p:txBody>
        </p:sp>
        <p:grpSp>
          <p:nvGrpSpPr>
            <p:cNvPr id="118" name="群組 117">
              <a:extLst>
                <a:ext uri="{FF2B5EF4-FFF2-40B4-BE49-F238E27FC236}">
                  <a16:creationId xmlns:a16="http://schemas.microsoft.com/office/drawing/2014/main" id="{ECC2092F-F033-437C-8DE9-FE360A6DFB50}"/>
                </a:ext>
              </a:extLst>
            </p:cNvPr>
            <p:cNvGrpSpPr/>
            <p:nvPr/>
          </p:nvGrpSpPr>
          <p:grpSpPr>
            <a:xfrm>
              <a:off x="9479420" y="2100401"/>
              <a:ext cx="2313536" cy="987930"/>
              <a:chOff x="8686313" y="2803938"/>
              <a:chExt cx="2313536" cy="987930"/>
            </a:xfrm>
          </p:grpSpPr>
          <p:sp>
            <p:nvSpPr>
              <p:cNvPr id="119" name="爆炸: 八角 118">
                <a:extLst>
                  <a:ext uri="{FF2B5EF4-FFF2-40B4-BE49-F238E27FC236}">
                    <a16:creationId xmlns:a16="http://schemas.microsoft.com/office/drawing/2014/main" id="{D96560E0-A5AC-4A26-8BF0-315983E8FB18}"/>
                  </a:ext>
                </a:extLst>
              </p:cNvPr>
              <p:cNvSpPr/>
              <p:nvPr/>
            </p:nvSpPr>
            <p:spPr>
              <a:xfrm rot="183494">
                <a:off x="8686313" y="2803938"/>
                <a:ext cx="2312612" cy="987930"/>
              </a:xfrm>
              <a:prstGeom prst="irregularSeal1">
                <a:avLst/>
              </a:prstGeom>
              <a:solidFill>
                <a:schemeClr val="accent4">
                  <a:lumMod val="20000"/>
                  <a:lumOff val="80000"/>
                </a:schemeClr>
              </a:solidFill>
              <a:ln>
                <a:noFill/>
              </a:ln>
            </p:spPr>
            <p:txBody>
              <a:bodyPr wrap="square">
                <a:spAutoFit/>
              </a:bodyPr>
              <a:lstStyle/>
              <a:p>
                <a:pPr>
                  <a:lnSpc>
                    <a:spcPct val="115000"/>
                  </a:lnSpc>
                </a:pPr>
                <a:endParaRPr lang="zh-TW" altLang="zh-TW" sz="1600" kern="100" dirty="0">
                  <a:solidFill>
                    <a:srgbClr val="CF4B57"/>
                  </a:solidFill>
                  <a:latin typeface="微軟正黑體" panose="020B0604030504040204" pitchFamily="34" charset="-120"/>
                  <a:ea typeface="微軟正黑體" panose="020B0604030504040204" pitchFamily="34" charset="-120"/>
                </a:endParaRPr>
              </a:p>
            </p:txBody>
          </p:sp>
          <p:sp>
            <p:nvSpPr>
              <p:cNvPr id="120" name="文字方塊 119">
                <a:extLst>
                  <a:ext uri="{FF2B5EF4-FFF2-40B4-BE49-F238E27FC236}">
                    <a16:creationId xmlns:a16="http://schemas.microsoft.com/office/drawing/2014/main" id="{DD86357D-2908-472E-B268-121628A46E15}"/>
                  </a:ext>
                </a:extLst>
              </p:cNvPr>
              <p:cNvSpPr txBox="1"/>
              <p:nvPr/>
            </p:nvSpPr>
            <p:spPr>
              <a:xfrm>
                <a:off x="9125917" y="2962889"/>
                <a:ext cx="1355307" cy="400110"/>
              </a:xfrm>
              <a:prstGeom prst="rect">
                <a:avLst/>
              </a:prstGeom>
              <a:noFill/>
            </p:spPr>
            <p:txBody>
              <a:bodyPr wrap="none" rtlCol="0">
                <a:spAutoFit/>
              </a:bodyPr>
              <a:lstStyle/>
              <a:p>
                <a:r>
                  <a:rPr lang="en-US" altLang="zh-TW" sz="2000" dirty="0">
                    <a:solidFill>
                      <a:srgbClr val="FF0000"/>
                    </a:solidFill>
                  </a:rPr>
                  <a:t>AUC=0.974</a:t>
                </a:r>
                <a:endParaRPr lang="zh-TW" altLang="en-US" sz="2000" dirty="0">
                  <a:solidFill>
                    <a:srgbClr val="FF0000"/>
                  </a:solidFill>
                </a:endParaRPr>
              </a:p>
            </p:txBody>
          </p:sp>
          <p:sp>
            <p:nvSpPr>
              <p:cNvPr id="121" name="矩形 120">
                <a:extLst>
                  <a:ext uri="{FF2B5EF4-FFF2-40B4-BE49-F238E27FC236}">
                    <a16:creationId xmlns:a16="http://schemas.microsoft.com/office/drawing/2014/main" id="{5A5E570C-4A36-430B-BFF7-57BE427EF0A6}"/>
                  </a:ext>
                </a:extLst>
              </p:cNvPr>
              <p:cNvSpPr/>
              <p:nvPr/>
            </p:nvSpPr>
            <p:spPr>
              <a:xfrm>
                <a:off x="8968524" y="3222850"/>
                <a:ext cx="2031325" cy="384208"/>
              </a:xfrm>
              <a:prstGeom prst="rect">
                <a:avLst/>
              </a:prstGeom>
            </p:spPr>
            <p:txBody>
              <a:bodyPr wrap="none">
                <a:spAutoFit/>
              </a:bodyPr>
              <a:lstStyle/>
              <a:p>
                <a:pPr>
                  <a:lnSpc>
                    <a:spcPct val="115000"/>
                  </a:lnSpc>
                </a:pPr>
                <a:r>
                  <a:rPr lang="zh-TW" altLang="en-US" kern="100" dirty="0">
                    <a:solidFill>
                      <a:srgbClr val="FF0000"/>
                    </a:solidFill>
                    <a:latin typeface="微軟正黑體" panose="020B0604030504040204" pitchFamily="34" charset="-120"/>
                    <a:ea typeface="微軟正黑體" panose="020B0604030504040204" pitchFamily="34" charset="-120"/>
                  </a:rPr>
                  <a:t>具</a:t>
                </a:r>
                <a:r>
                  <a:rPr lang="zh-TW" altLang="zh-TW" kern="100" dirty="0">
                    <a:solidFill>
                      <a:srgbClr val="FF0000"/>
                    </a:solidFill>
                    <a:latin typeface="微軟正黑體" panose="020B0604030504040204" pitchFamily="34" charset="-120"/>
                    <a:ea typeface="微軟正黑體" panose="020B0604030504040204" pitchFamily="34" charset="-120"/>
                  </a:rPr>
                  <a:t>極佳的鑑別力</a:t>
                </a:r>
                <a:r>
                  <a:rPr lang="zh-TW" altLang="en-US" kern="100" dirty="0">
                    <a:solidFill>
                      <a:srgbClr val="FF0000"/>
                    </a:solidFill>
                    <a:latin typeface="微軟正黑體" panose="020B0604030504040204" pitchFamily="34" charset="-120"/>
                    <a:ea typeface="微軟正黑體" panose="020B0604030504040204" pitchFamily="34" charset="-120"/>
                  </a:rPr>
                  <a:t>！</a:t>
                </a:r>
                <a:endParaRPr lang="zh-TW" altLang="zh-TW" kern="100" dirty="0">
                  <a:solidFill>
                    <a:srgbClr val="FF0000"/>
                  </a:solidFill>
                  <a:latin typeface="微軟正黑體" panose="020B0604030504040204" pitchFamily="34" charset="-120"/>
                  <a:ea typeface="微軟正黑體" panose="020B0604030504040204" pitchFamily="34" charset="-120"/>
                </a:endParaRPr>
              </a:p>
            </p:txBody>
          </p:sp>
        </p:grpSp>
        <p:sp>
          <p:nvSpPr>
            <p:cNvPr id="136" name="矩形: 圓角 135">
              <a:extLst>
                <a:ext uri="{FF2B5EF4-FFF2-40B4-BE49-F238E27FC236}">
                  <a16:creationId xmlns:a16="http://schemas.microsoft.com/office/drawing/2014/main" id="{E2C4A0AF-FCFF-48E4-82DE-E9B3AF7B22F5}"/>
                </a:ext>
              </a:extLst>
            </p:cNvPr>
            <p:cNvSpPr/>
            <p:nvPr/>
          </p:nvSpPr>
          <p:spPr>
            <a:xfrm>
              <a:off x="7867187" y="1485522"/>
              <a:ext cx="1600021" cy="408623"/>
            </a:xfrm>
            <a:prstGeom prst="roundRect">
              <a:avLst/>
            </a:prstGeom>
            <a:noFill/>
          </p:spPr>
          <p:txBody>
            <a:bodyPr wrap="none" rtlCol="0">
              <a:spAutoFit/>
            </a:bodyPr>
            <a:lstStyle/>
            <a:p>
              <a:r>
                <a:rPr lang="zh-TW" altLang="en-US" b="1" u="sng" dirty="0">
                  <a:solidFill>
                    <a:schemeClr val="tx2"/>
                  </a:solidFill>
                  <a:latin typeface="微軟正黑體" panose="020B0604030504040204" pitchFamily="34" charset="-120"/>
                  <a:ea typeface="微軟正黑體" panose="020B0604030504040204" pitchFamily="34" charset="-120"/>
                </a:rPr>
                <a:t>建立預測模型</a:t>
              </a:r>
              <a:endParaRPr lang="en-US" altLang="zh-TW" b="1" u="sng" dirty="0">
                <a:solidFill>
                  <a:schemeClr val="tx2"/>
                </a:solidFill>
                <a:latin typeface="微軟正黑體" panose="020B0604030504040204" pitchFamily="34" charset="-120"/>
                <a:ea typeface="微軟正黑體" panose="020B0604030504040204" pitchFamily="34" charset="-120"/>
              </a:endParaRPr>
            </a:p>
          </p:txBody>
        </p:sp>
        <p:sp>
          <p:nvSpPr>
            <p:cNvPr id="139" name="矩形: 圓角 138">
              <a:extLst>
                <a:ext uri="{FF2B5EF4-FFF2-40B4-BE49-F238E27FC236}">
                  <a16:creationId xmlns:a16="http://schemas.microsoft.com/office/drawing/2014/main" id="{68A97753-7BBE-45D7-840E-B981C2F7A1AB}"/>
                </a:ext>
              </a:extLst>
            </p:cNvPr>
            <p:cNvSpPr/>
            <p:nvPr/>
          </p:nvSpPr>
          <p:spPr>
            <a:xfrm>
              <a:off x="7867187" y="3618970"/>
              <a:ext cx="1140143" cy="408623"/>
            </a:xfrm>
            <a:prstGeom prst="roundRect">
              <a:avLst/>
            </a:prstGeom>
            <a:noFill/>
          </p:spPr>
          <p:txBody>
            <a:bodyPr wrap="none" rtlCol="0">
              <a:spAutoFit/>
            </a:bodyPr>
            <a:lstStyle/>
            <a:p>
              <a:r>
                <a:rPr lang="zh-TW" altLang="en-US" b="1" u="sng" dirty="0">
                  <a:solidFill>
                    <a:schemeClr val="tx2"/>
                  </a:solidFill>
                  <a:latin typeface="微軟正黑體" panose="020B0604030504040204" pitchFamily="34" charset="-120"/>
                  <a:ea typeface="微軟正黑體" panose="020B0604030504040204" pitchFamily="34" charset="-120"/>
                </a:rPr>
                <a:t>模型驗證</a:t>
              </a:r>
            </a:p>
          </p:txBody>
        </p:sp>
        <p:grpSp>
          <p:nvGrpSpPr>
            <p:cNvPr id="141" name="群組 140">
              <a:extLst>
                <a:ext uri="{FF2B5EF4-FFF2-40B4-BE49-F238E27FC236}">
                  <a16:creationId xmlns:a16="http://schemas.microsoft.com/office/drawing/2014/main" id="{6B2C9403-88E8-46E0-9ABF-589B9110EB06}"/>
                </a:ext>
              </a:extLst>
            </p:cNvPr>
            <p:cNvGrpSpPr/>
            <p:nvPr/>
          </p:nvGrpSpPr>
          <p:grpSpPr>
            <a:xfrm>
              <a:off x="9355543" y="5303543"/>
              <a:ext cx="2278088" cy="987930"/>
              <a:chOff x="10200597" y="5588294"/>
              <a:chExt cx="2278088" cy="987930"/>
            </a:xfrm>
          </p:grpSpPr>
          <p:sp>
            <p:nvSpPr>
              <p:cNvPr id="142" name="爆炸: 八角 141">
                <a:extLst>
                  <a:ext uri="{FF2B5EF4-FFF2-40B4-BE49-F238E27FC236}">
                    <a16:creationId xmlns:a16="http://schemas.microsoft.com/office/drawing/2014/main" id="{8C1EA289-BB2E-4909-907B-76026ABEFD5A}"/>
                  </a:ext>
                </a:extLst>
              </p:cNvPr>
              <p:cNvSpPr/>
              <p:nvPr/>
            </p:nvSpPr>
            <p:spPr>
              <a:xfrm rot="269126">
                <a:off x="10200597" y="5588294"/>
                <a:ext cx="2278088" cy="987930"/>
              </a:xfrm>
              <a:prstGeom prst="irregularSeal1">
                <a:avLst/>
              </a:prstGeom>
              <a:solidFill>
                <a:schemeClr val="accent4">
                  <a:lumMod val="20000"/>
                  <a:lumOff val="80000"/>
                </a:schemeClr>
              </a:solidFill>
              <a:ln>
                <a:noFill/>
              </a:ln>
            </p:spPr>
            <p:txBody>
              <a:bodyPr wrap="square">
                <a:spAutoFit/>
              </a:bodyPr>
              <a:lstStyle/>
              <a:p>
                <a:pPr>
                  <a:lnSpc>
                    <a:spcPct val="115000"/>
                  </a:lnSpc>
                </a:pPr>
                <a:endParaRPr lang="zh-TW" altLang="zh-TW" sz="1600" kern="100" dirty="0">
                  <a:solidFill>
                    <a:srgbClr val="FF0000"/>
                  </a:solidFill>
                  <a:latin typeface="微軟正黑體" panose="020B0604030504040204" pitchFamily="34" charset="-120"/>
                  <a:ea typeface="微軟正黑體" panose="020B0604030504040204" pitchFamily="34" charset="-120"/>
                </a:endParaRPr>
              </a:p>
            </p:txBody>
          </p:sp>
          <p:sp>
            <p:nvSpPr>
              <p:cNvPr id="143" name="文字方塊 142">
                <a:extLst>
                  <a:ext uri="{FF2B5EF4-FFF2-40B4-BE49-F238E27FC236}">
                    <a16:creationId xmlns:a16="http://schemas.microsoft.com/office/drawing/2014/main" id="{469D46AC-0EFE-4907-83DF-5BF168861BFC}"/>
                  </a:ext>
                </a:extLst>
              </p:cNvPr>
              <p:cNvSpPr txBox="1"/>
              <p:nvPr/>
            </p:nvSpPr>
            <p:spPr>
              <a:xfrm>
                <a:off x="10533602" y="5701011"/>
                <a:ext cx="1355307" cy="400110"/>
              </a:xfrm>
              <a:prstGeom prst="rect">
                <a:avLst/>
              </a:prstGeom>
              <a:noFill/>
              <a:ln>
                <a:noFill/>
              </a:ln>
            </p:spPr>
            <p:txBody>
              <a:bodyPr wrap="none" rtlCol="0">
                <a:spAutoFit/>
              </a:bodyPr>
              <a:lstStyle/>
              <a:p>
                <a:r>
                  <a:rPr lang="en-US" altLang="zh-TW" sz="2000" dirty="0">
                    <a:solidFill>
                      <a:srgbClr val="FF0000"/>
                    </a:solidFill>
                  </a:rPr>
                  <a:t>AUC=0.828</a:t>
                </a:r>
                <a:endParaRPr lang="zh-TW" altLang="en-US" sz="2000" dirty="0">
                  <a:solidFill>
                    <a:srgbClr val="FF0000"/>
                  </a:solidFill>
                </a:endParaRPr>
              </a:p>
            </p:txBody>
          </p:sp>
          <p:sp>
            <p:nvSpPr>
              <p:cNvPr id="144" name="矩形 143">
                <a:extLst>
                  <a:ext uri="{FF2B5EF4-FFF2-40B4-BE49-F238E27FC236}">
                    <a16:creationId xmlns:a16="http://schemas.microsoft.com/office/drawing/2014/main" id="{853E33B6-E1CD-4FB2-9844-72C0CF9F8081}"/>
                  </a:ext>
                </a:extLst>
              </p:cNvPr>
              <p:cNvSpPr/>
              <p:nvPr/>
            </p:nvSpPr>
            <p:spPr>
              <a:xfrm>
                <a:off x="10370496" y="5975576"/>
                <a:ext cx="2031325" cy="384208"/>
              </a:xfrm>
              <a:prstGeom prst="rect">
                <a:avLst/>
              </a:prstGeom>
              <a:ln>
                <a:noFill/>
              </a:ln>
            </p:spPr>
            <p:txBody>
              <a:bodyPr wrap="none">
                <a:spAutoFit/>
              </a:bodyPr>
              <a:lstStyle/>
              <a:p>
                <a:pPr>
                  <a:lnSpc>
                    <a:spcPct val="115000"/>
                  </a:lnSpc>
                </a:pPr>
                <a:r>
                  <a:rPr lang="zh-TW" altLang="en-US" kern="100" dirty="0">
                    <a:solidFill>
                      <a:srgbClr val="FF0000"/>
                    </a:solidFill>
                    <a:latin typeface="微軟正黑體" panose="020B0604030504040204" pitchFamily="34" charset="-120"/>
                    <a:ea typeface="微軟正黑體" panose="020B0604030504040204" pitchFamily="34" charset="-120"/>
                  </a:rPr>
                  <a:t>具優良</a:t>
                </a:r>
                <a:r>
                  <a:rPr lang="zh-TW" altLang="zh-TW" kern="100" dirty="0">
                    <a:solidFill>
                      <a:srgbClr val="FF0000"/>
                    </a:solidFill>
                    <a:latin typeface="微軟正黑體" panose="020B0604030504040204" pitchFamily="34" charset="-120"/>
                    <a:ea typeface="微軟正黑體" panose="020B0604030504040204" pitchFamily="34" charset="-120"/>
                  </a:rPr>
                  <a:t>的鑑別力</a:t>
                </a:r>
                <a:r>
                  <a:rPr lang="zh-TW" altLang="en-US" kern="100" dirty="0">
                    <a:solidFill>
                      <a:srgbClr val="FF0000"/>
                    </a:solidFill>
                    <a:latin typeface="微軟正黑體" panose="020B0604030504040204" pitchFamily="34" charset="-120"/>
                    <a:ea typeface="微軟正黑體" panose="020B0604030504040204" pitchFamily="34" charset="-120"/>
                  </a:rPr>
                  <a:t>！</a:t>
                </a:r>
                <a:endParaRPr lang="zh-TW" altLang="zh-TW" kern="100" dirty="0">
                  <a:solidFill>
                    <a:srgbClr val="FF0000"/>
                  </a:solidFill>
                  <a:latin typeface="微軟正黑體" panose="020B0604030504040204" pitchFamily="34" charset="-120"/>
                  <a:ea typeface="微軟正黑體" panose="020B0604030504040204" pitchFamily="34" charset="-120"/>
                </a:endParaRPr>
              </a:p>
            </p:txBody>
          </p:sp>
        </p:grpSp>
        <p:grpSp>
          <p:nvGrpSpPr>
            <p:cNvPr id="3" name="群組 2">
              <a:extLst>
                <a:ext uri="{FF2B5EF4-FFF2-40B4-BE49-F238E27FC236}">
                  <a16:creationId xmlns:a16="http://schemas.microsoft.com/office/drawing/2014/main" id="{F067BEEF-AB25-4C3F-BF22-EAFD610356C0}"/>
                </a:ext>
              </a:extLst>
            </p:cNvPr>
            <p:cNvGrpSpPr/>
            <p:nvPr/>
          </p:nvGrpSpPr>
          <p:grpSpPr>
            <a:xfrm>
              <a:off x="8015550" y="1932217"/>
              <a:ext cx="1543710" cy="1044000"/>
              <a:chOff x="6991089" y="285824"/>
              <a:chExt cx="1543710" cy="1044000"/>
            </a:xfrm>
          </p:grpSpPr>
          <p:sp>
            <p:nvSpPr>
              <p:cNvPr id="63" name="橢圓 62">
                <a:extLst>
                  <a:ext uri="{FF2B5EF4-FFF2-40B4-BE49-F238E27FC236}">
                    <a16:creationId xmlns:a16="http://schemas.microsoft.com/office/drawing/2014/main" id="{F4A146A8-F32B-4845-94EA-04FB995732F2}"/>
                  </a:ext>
                </a:extLst>
              </p:cNvPr>
              <p:cNvSpPr/>
              <p:nvPr/>
            </p:nvSpPr>
            <p:spPr>
              <a:xfrm>
                <a:off x="6991089" y="285824"/>
                <a:ext cx="1543710" cy="1044000"/>
              </a:xfrm>
              <a:prstGeom prst="ellipse">
                <a:avLst/>
              </a:prstGeom>
              <a:solidFill>
                <a:schemeClr val="accent6">
                  <a:lumMod val="20000"/>
                  <a:lumOff val="80000"/>
                </a:schemeClr>
              </a:solidFill>
              <a:ln w="19050">
                <a:noFill/>
              </a:ln>
            </p:spPr>
            <p:txBody>
              <a:bodyPr wrap="square">
                <a:spAutoFit/>
              </a:bodyPr>
              <a:lstStyle/>
              <a:p>
                <a:endParaRPr lang="zh-TW" altLang="en-US" dirty="0">
                  <a:solidFill>
                    <a:schemeClr val="accent1">
                      <a:lumMod val="50000"/>
                    </a:schemeClr>
                  </a:solidFill>
                  <a:latin typeface="微軟正黑體" panose="020B0604030504040204" pitchFamily="34" charset="-120"/>
                  <a:ea typeface="微軟正黑體" panose="020B0604030504040204" pitchFamily="34" charset="-120"/>
                </a:endParaRPr>
              </a:p>
            </p:txBody>
          </p:sp>
          <p:pic>
            <p:nvPicPr>
              <p:cNvPr id="64" name="圖片 63">
                <a:extLst>
                  <a:ext uri="{FF2B5EF4-FFF2-40B4-BE49-F238E27FC236}">
                    <a16:creationId xmlns:a16="http://schemas.microsoft.com/office/drawing/2014/main" id="{D0AB5DBB-3313-4160-8DD1-F5AC1BBC0D92}"/>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9694" b="95408" l="3419" r="96154">
                            <a14:foregroundMark x1="3419" y1="70918" x2="3419" y2="70918"/>
                            <a14:foregroundMark x1="5128" y1="95918" x2="5128" y2="95918"/>
                            <a14:foregroundMark x1="96154" y1="50000" x2="96154" y2="50000"/>
                            <a14:foregroundMark x1="95299" y1="77041" x2="95299" y2="77041"/>
                            <a14:foregroundMark x1="22222" y1="10204" x2="22222" y2="10204"/>
                          </a14:backgroundRemoval>
                        </a14:imgEffect>
                      </a14:imgLayer>
                    </a14:imgProps>
                  </a:ext>
                  <a:ext uri="{28A0092B-C50C-407E-A947-70E740481C1C}">
                    <a14:useLocalDpi xmlns:a14="http://schemas.microsoft.com/office/drawing/2010/main" val="0"/>
                  </a:ext>
                </a:extLst>
              </a:blip>
              <a:stretch>
                <a:fillRect/>
              </a:stretch>
            </p:blipFill>
            <p:spPr>
              <a:xfrm>
                <a:off x="7401629" y="633028"/>
                <a:ext cx="741624" cy="621190"/>
              </a:xfrm>
              <a:prstGeom prst="rect">
                <a:avLst/>
              </a:prstGeom>
            </p:spPr>
          </p:pic>
          <p:sp>
            <p:nvSpPr>
              <p:cNvPr id="65" name="矩形 64">
                <a:extLst>
                  <a:ext uri="{FF2B5EF4-FFF2-40B4-BE49-F238E27FC236}">
                    <a16:creationId xmlns:a16="http://schemas.microsoft.com/office/drawing/2014/main" id="{78E49D56-2002-4AD7-AD80-B1A234B02CE7}"/>
                  </a:ext>
                </a:extLst>
              </p:cNvPr>
              <p:cNvSpPr/>
              <p:nvPr/>
            </p:nvSpPr>
            <p:spPr>
              <a:xfrm>
                <a:off x="7112900" y="341524"/>
                <a:ext cx="1337063" cy="646331"/>
              </a:xfrm>
              <a:prstGeom prst="rect">
                <a:avLst/>
              </a:prstGeom>
            </p:spPr>
            <p:txBody>
              <a:bodyPr wrap="square">
                <a:spAutoFit/>
              </a:bodyPr>
              <a:lstStyle/>
              <a:p>
                <a:pPr algn="ctr"/>
                <a:r>
                  <a:rPr lang="zh-TW" altLang="zh-TW"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隨機森林</a:t>
                </a:r>
                <a:r>
                  <a:rPr lang="en-US" altLang="zh-TW"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(RF)</a:t>
                </a:r>
                <a:endParaRPr lang="zh-TW" altLang="en-US" dirty="0">
                  <a:solidFill>
                    <a:schemeClr val="accent1">
                      <a:lumMod val="50000"/>
                    </a:schemeClr>
                  </a:solidFill>
                </a:endParaRPr>
              </a:p>
            </p:txBody>
          </p:sp>
        </p:grpSp>
        <p:sp>
          <p:nvSpPr>
            <p:cNvPr id="9" name="箭號: 向右 8">
              <a:extLst>
                <a:ext uri="{FF2B5EF4-FFF2-40B4-BE49-F238E27FC236}">
                  <a16:creationId xmlns:a16="http://schemas.microsoft.com/office/drawing/2014/main" id="{61E3B263-48BF-4E56-9103-36936D957CC3}"/>
                </a:ext>
              </a:extLst>
            </p:cNvPr>
            <p:cNvSpPr/>
            <p:nvPr/>
          </p:nvSpPr>
          <p:spPr>
            <a:xfrm rot="5400000">
              <a:off x="9820332" y="3251504"/>
              <a:ext cx="252000" cy="214648"/>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7" name="直線接點 96">
              <a:extLst>
                <a:ext uri="{FF2B5EF4-FFF2-40B4-BE49-F238E27FC236}">
                  <a16:creationId xmlns:a16="http://schemas.microsoft.com/office/drawing/2014/main" id="{398F3B7D-D92F-4C16-9889-5E31A7085FF7}"/>
                </a:ext>
              </a:extLst>
            </p:cNvPr>
            <p:cNvCxnSpPr/>
            <p:nvPr/>
          </p:nvCxnSpPr>
          <p:spPr>
            <a:xfrm>
              <a:off x="7655670" y="1330686"/>
              <a:ext cx="0" cy="5112000"/>
            </a:xfrm>
            <a:prstGeom prst="line">
              <a:avLst/>
            </a:prstGeom>
            <a:ln w="19050">
              <a:solidFill>
                <a:srgbClr val="ADB0CF"/>
              </a:solidFill>
              <a:prstDash val="sysDot"/>
            </a:ln>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8CB93C0A-804E-47F8-BDBB-417B9AAB5CCF}"/>
                </a:ext>
              </a:extLst>
            </p:cNvPr>
            <p:cNvSpPr/>
            <p:nvPr/>
          </p:nvSpPr>
          <p:spPr>
            <a:xfrm>
              <a:off x="7846536" y="1425121"/>
              <a:ext cx="3946417" cy="170924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 name="矩形 97">
              <a:extLst>
                <a:ext uri="{FF2B5EF4-FFF2-40B4-BE49-F238E27FC236}">
                  <a16:creationId xmlns:a16="http://schemas.microsoft.com/office/drawing/2014/main" id="{7E73F987-322D-4A83-A0A9-36532A3EAEDF}"/>
                </a:ext>
              </a:extLst>
            </p:cNvPr>
            <p:cNvSpPr/>
            <p:nvPr/>
          </p:nvSpPr>
          <p:spPr>
            <a:xfrm>
              <a:off x="7846536" y="3572203"/>
              <a:ext cx="3946417" cy="2692368"/>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1" name="群組 10">
            <a:extLst>
              <a:ext uri="{FF2B5EF4-FFF2-40B4-BE49-F238E27FC236}">
                <a16:creationId xmlns:a16="http://schemas.microsoft.com/office/drawing/2014/main" id="{8EB59963-E078-4002-9AA9-AAA843CEC8FE}"/>
              </a:ext>
            </a:extLst>
          </p:cNvPr>
          <p:cNvGrpSpPr/>
          <p:nvPr/>
        </p:nvGrpSpPr>
        <p:grpSpPr>
          <a:xfrm>
            <a:off x="4645770" y="1132427"/>
            <a:ext cx="2825998" cy="5518946"/>
            <a:chOff x="4645770" y="1132427"/>
            <a:chExt cx="2825998" cy="5518946"/>
          </a:xfrm>
        </p:grpSpPr>
        <p:sp>
          <p:nvSpPr>
            <p:cNvPr id="105" name="橢圓 104">
              <a:extLst>
                <a:ext uri="{FF2B5EF4-FFF2-40B4-BE49-F238E27FC236}">
                  <a16:creationId xmlns:a16="http://schemas.microsoft.com/office/drawing/2014/main" id="{10B8A70B-51EC-4813-8FE1-F6EAF7C0F09F}"/>
                </a:ext>
              </a:extLst>
            </p:cNvPr>
            <p:cNvSpPr>
              <a:spLocks noChangeAspect="1"/>
            </p:cNvSpPr>
            <p:nvPr/>
          </p:nvSpPr>
          <p:spPr>
            <a:xfrm>
              <a:off x="4870118" y="1132427"/>
              <a:ext cx="1152000" cy="1152000"/>
            </a:xfrm>
            <a:prstGeom prst="ellipse">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6" name="直線接點 75">
              <a:extLst>
                <a:ext uri="{FF2B5EF4-FFF2-40B4-BE49-F238E27FC236}">
                  <a16:creationId xmlns:a16="http://schemas.microsoft.com/office/drawing/2014/main" id="{F65C286A-18B7-4339-A5AF-FA832E1E5189}"/>
                </a:ext>
              </a:extLst>
            </p:cNvPr>
            <p:cNvCxnSpPr/>
            <p:nvPr/>
          </p:nvCxnSpPr>
          <p:spPr>
            <a:xfrm>
              <a:off x="4645770" y="1383081"/>
              <a:ext cx="0" cy="4896000"/>
            </a:xfrm>
            <a:prstGeom prst="line">
              <a:avLst/>
            </a:prstGeom>
            <a:ln w="19050">
              <a:solidFill>
                <a:srgbClr val="ADB0CF"/>
              </a:solidFill>
              <a:prstDash val="sysDot"/>
            </a:ln>
          </p:spPr>
          <p:style>
            <a:lnRef idx="1">
              <a:schemeClr val="accent1"/>
            </a:lnRef>
            <a:fillRef idx="0">
              <a:schemeClr val="accent1"/>
            </a:fillRef>
            <a:effectRef idx="0">
              <a:schemeClr val="accent1"/>
            </a:effectRef>
            <a:fontRef idx="minor">
              <a:schemeClr val="tx1"/>
            </a:fontRef>
          </p:style>
        </p:cxnSp>
        <p:sp>
          <p:nvSpPr>
            <p:cNvPr id="53" name="橢圓 52">
              <a:extLst>
                <a:ext uri="{FF2B5EF4-FFF2-40B4-BE49-F238E27FC236}">
                  <a16:creationId xmlns:a16="http://schemas.microsoft.com/office/drawing/2014/main" id="{A9F7AEFB-C3FF-4E3F-AB0E-55233DF9099C}"/>
                </a:ext>
              </a:extLst>
            </p:cNvPr>
            <p:cNvSpPr>
              <a:spLocks noChangeAspect="1"/>
            </p:cNvSpPr>
            <p:nvPr/>
          </p:nvSpPr>
          <p:spPr>
            <a:xfrm>
              <a:off x="4870118" y="2465159"/>
              <a:ext cx="1152000" cy="1152000"/>
            </a:xfrm>
            <a:prstGeom prst="ellipse">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橢圓 53">
              <a:extLst>
                <a:ext uri="{FF2B5EF4-FFF2-40B4-BE49-F238E27FC236}">
                  <a16:creationId xmlns:a16="http://schemas.microsoft.com/office/drawing/2014/main" id="{FED06693-3F2C-42F3-A1AC-31AA518A788C}"/>
                </a:ext>
              </a:extLst>
            </p:cNvPr>
            <p:cNvSpPr>
              <a:spLocks noChangeAspect="1"/>
            </p:cNvSpPr>
            <p:nvPr/>
          </p:nvSpPr>
          <p:spPr>
            <a:xfrm>
              <a:off x="4870118" y="3884251"/>
              <a:ext cx="1152000" cy="1152000"/>
            </a:xfrm>
            <a:prstGeom prst="ellipse">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橢圓 54">
              <a:extLst>
                <a:ext uri="{FF2B5EF4-FFF2-40B4-BE49-F238E27FC236}">
                  <a16:creationId xmlns:a16="http://schemas.microsoft.com/office/drawing/2014/main" id="{BDA26649-4E3B-41A9-925C-C969250E38FD}"/>
                </a:ext>
              </a:extLst>
            </p:cNvPr>
            <p:cNvSpPr>
              <a:spLocks noChangeAspect="1"/>
            </p:cNvSpPr>
            <p:nvPr/>
          </p:nvSpPr>
          <p:spPr>
            <a:xfrm>
              <a:off x="4870118" y="5242528"/>
              <a:ext cx="1152000" cy="1152000"/>
            </a:xfrm>
            <a:prstGeom prst="ellipse">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7" name="圖片 56">
              <a:extLst>
                <a:ext uri="{FF2B5EF4-FFF2-40B4-BE49-F238E27FC236}">
                  <a16:creationId xmlns:a16="http://schemas.microsoft.com/office/drawing/2014/main" id="{DBFB2CE2-F732-4C57-97EF-A3F91306F72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695" b="92887" l="6918" r="91824">
                          <a14:foregroundMark x1="32075" y1="7950" x2="32075" y2="7950"/>
                          <a14:foregroundMark x1="67296" y1="6695" x2="67296" y2="6695"/>
                          <a14:foregroundMark x1="91824" y1="22176" x2="91824" y2="22176"/>
                          <a14:foregroundMark x1="45912" y1="93305" x2="45912" y2="93305"/>
                          <a14:foregroundMark x1="6918" y1="78661" x2="6918" y2="78661"/>
                          <a14:foregroundMark x1="91195" y1="57741" x2="91195" y2="57741"/>
                          <a14:foregroundMark x1="83648" y1="51046" x2="83648" y2="51046"/>
                          <a14:foregroundMark x1="81132" y1="75732" x2="81132" y2="75732"/>
                        </a14:backgroundRemoval>
                      </a14:imgEffect>
                    </a14:imgLayer>
                  </a14:imgProps>
                </a:ext>
                <a:ext uri="{28A0092B-C50C-407E-A947-70E740481C1C}">
                  <a14:useLocalDpi xmlns:a14="http://schemas.microsoft.com/office/drawing/2010/main" val="0"/>
                </a:ext>
              </a:extLst>
            </a:blip>
            <a:stretch>
              <a:fillRect/>
            </a:stretch>
          </p:blipFill>
          <p:spPr>
            <a:xfrm>
              <a:off x="5125844" y="3938905"/>
              <a:ext cx="675692" cy="1015663"/>
            </a:xfrm>
            <a:prstGeom prst="rect">
              <a:avLst/>
            </a:prstGeom>
          </p:spPr>
        </p:pic>
        <p:sp>
          <p:nvSpPr>
            <p:cNvPr id="58" name="矩形 57">
              <a:extLst>
                <a:ext uri="{FF2B5EF4-FFF2-40B4-BE49-F238E27FC236}">
                  <a16:creationId xmlns:a16="http://schemas.microsoft.com/office/drawing/2014/main" id="{8FAD2890-9ACB-4DA3-9475-39297837F350}"/>
                </a:ext>
              </a:extLst>
            </p:cNvPr>
            <p:cNvSpPr/>
            <p:nvPr/>
          </p:nvSpPr>
          <p:spPr>
            <a:xfrm>
              <a:off x="5954169" y="4255767"/>
              <a:ext cx="1210588" cy="584775"/>
            </a:xfrm>
            <a:prstGeom prst="rect">
              <a:avLst/>
            </a:prstGeom>
          </p:spPr>
          <p:txBody>
            <a:bodyPr wrap="none">
              <a:spAutoFit/>
            </a:bodyPr>
            <a:lstStyle/>
            <a:p>
              <a:pPr algn="ctr"/>
              <a:r>
                <a:rPr lang="zh-TW" altLang="zh-TW" sz="16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多層感知器</a:t>
              </a:r>
              <a:endParaRPr lang="en-US" altLang="zh-TW" sz="16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endParaRPr>
            </a:p>
            <a:p>
              <a:pPr algn="ctr"/>
              <a:r>
                <a:rPr lang="en-US" altLang="zh-TW" sz="16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(MLP)</a:t>
              </a:r>
              <a:endParaRPr lang="zh-TW" altLang="en-US" sz="1600" dirty="0"/>
            </a:p>
          </p:txBody>
        </p:sp>
        <p:grpSp>
          <p:nvGrpSpPr>
            <p:cNvPr id="59" name="群組 58">
              <a:extLst>
                <a:ext uri="{FF2B5EF4-FFF2-40B4-BE49-F238E27FC236}">
                  <a16:creationId xmlns:a16="http://schemas.microsoft.com/office/drawing/2014/main" id="{FF5A5EF6-FFF5-4425-89A1-2658358A66E6}"/>
                </a:ext>
              </a:extLst>
            </p:cNvPr>
            <p:cNvGrpSpPr/>
            <p:nvPr/>
          </p:nvGrpSpPr>
          <p:grpSpPr>
            <a:xfrm>
              <a:off x="5037714" y="5470254"/>
              <a:ext cx="2121326" cy="725737"/>
              <a:chOff x="1675951" y="809918"/>
              <a:chExt cx="2121326" cy="725737"/>
            </a:xfrm>
          </p:grpSpPr>
          <p:pic>
            <p:nvPicPr>
              <p:cNvPr id="60" name="圖片 59">
                <a:extLst>
                  <a:ext uri="{FF2B5EF4-FFF2-40B4-BE49-F238E27FC236}">
                    <a16:creationId xmlns:a16="http://schemas.microsoft.com/office/drawing/2014/main" id="{12581125-B907-48D2-9804-1DE6E8A1F14E}"/>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4831" b="94686" l="4527" r="95062">
                            <a14:foregroundMark x1="6584" y1="11111" x2="6584" y2="11111"/>
                            <a14:foregroundMark x1="91358" y1="12560" x2="91358" y2="12560"/>
                            <a14:foregroundMark x1="94239" y1="8696" x2="94239" y2="8696"/>
                            <a14:foregroundMark x1="51029" y1="5797" x2="51029" y2="5797"/>
                            <a14:foregroundMark x1="60905" y1="94203" x2="60905" y2="94203"/>
                            <a14:foregroundMark x1="95473" y1="61836" x2="95473" y2="61836"/>
                            <a14:foregroundMark x1="5761" y1="65217" x2="5761" y2="65217"/>
                            <a14:foregroundMark x1="34979" y1="94686" x2="34979" y2="94686"/>
                            <a14:foregroundMark x1="4527" y1="10628" x2="4527" y2="10628"/>
                          </a14:backgroundRemoval>
                        </a14:imgEffect>
                      </a14:imgLayer>
                    </a14:imgProps>
                  </a:ext>
                  <a:ext uri="{28A0092B-C50C-407E-A947-70E740481C1C}">
                    <a14:useLocalDpi xmlns:a14="http://schemas.microsoft.com/office/drawing/2010/main" val="0"/>
                  </a:ext>
                </a:extLst>
              </a:blip>
              <a:stretch>
                <a:fillRect/>
              </a:stretch>
            </p:blipFill>
            <p:spPr>
              <a:xfrm>
                <a:off x="1675951" y="809918"/>
                <a:ext cx="851952" cy="725737"/>
              </a:xfrm>
              <a:prstGeom prst="rect">
                <a:avLst/>
              </a:prstGeom>
            </p:spPr>
          </p:pic>
          <p:sp>
            <p:nvSpPr>
              <p:cNvPr id="61" name="矩形 60">
                <a:extLst>
                  <a:ext uri="{FF2B5EF4-FFF2-40B4-BE49-F238E27FC236}">
                    <a16:creationId xmlns:a16="http://schemas.microsoft.com/office/drawing/2014/main" id="{7118B008-33C2-4D21-B3FA-EEBBA712A004}"/>
                  </a:ext>
                </a:extLst>
              </p:cNvPr>
              <p:cNvSpPr/>
              <p:nvPr/>
            </p:nvSpPr>
            <p:spPr>
              <a:xfrm>
                <a:off x="2586689" y="905160"/>
                <a:ext cx="1210588" cy="584775"/>
              </a:xfrm>
              <a:prstGeom prst="rect">
                <a:avLst/>
              </a:prstGeom>
            </p:spPr>
            <p:txBody>
              <a:bodyPr wrap="none">
                <a:spAutoFit/>
              </a:bodyPr>
              <a:lstStyle/>
              <a:p>
                <a:pPr algn="ctr"/>
                <a:r>
                  <a:rPr lang="zh-TW" altLang="zh-TW" sz="16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支援向量機</a:t>
                </a:r>
                <a:endParaRPr lang="en-US" altLang="zh-TW" sz="16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endParaRPr>
              </a:p>
              <a:p>
                <a:pPr algn="ctr"/>
                <a:r>
                  <a:rPr lang="en-US" altLang="zh-TW" sz="16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(SVM)</a:t>
                </a:r>
                <a:endParaRPr lang="zh-TW" altLang="en-US" sz="1600" dirty="0"/>
              </a:p>
            </p:txBody>
          </p:sp>
        </p:grpSp>
        <p:pic>
          <p:nvPicPr>
            <p:cNvPr id="66" name="圖片 65">
              <a:extLst>
                <a:ext uri="{FF2B5EF4-FFF2-40B4-BE49-F238E27FC236}">
                  <a16:creationId xmlns:a16="http://schemas.microsoft.com/office/drawing/2014/main" id="{91BA7073-DF5B-4CBB-894D-0AED1FE49D00}"/>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7200" b="94000" l="4167" r="94444">
                          <a14:foregroundMark x1="4167" y1="51200" x2="4167" y2="51200"/>
                          <a14:foregroundMark x1="51389" y1="7200" x2="51389" y2="7200"/>
                          <a14:foregroundMark x1="94907" y1="48800" x2="94907" y2="48800"/>
                          <a14:foregroundMark x1="36574" y1="94000" x2="36574" y2="94000"/>
                        </a14:backgroundRemoval>
                      </a14:imgEffect>
                    </a14:imgLayer>
                  </a14:imgProps>
                </a:ext>
                <a:ext uri="{28A0092B-C50C-407E-A947-70E740481C1C}">
                  <a14:useLocalDpi xmlns:a14="http://schemas.microsoft.com/office/drawing/2010/main" val="0"/>
                </a:ext>
              </a:extLst>
            </a:blip>
            <a:stretch>
              <a:fillRect/>
            </a:stretch>
          </p:blipFill>
          <p:spPr>
            <a:xfrm>
              <a:off x="5055727" y="2564587"/>
              <a:ext cx="815927" cy="944360"/>
            </a:xfrm>
            <a:prstGeom prst="rect">
              <a:avLst/>
            </a:prstGeom>
          </p:spPr>
        </p:pic>
        <p:sp>
          <p:nvSpPr>
            <p:cNvPr id="67" name="矩形 66">
              <a:extLst>
                <a:ext uri="{FF2B5EF4-FFF2-40B4-BE49-F238E27FC236}">
                  <a16:creationId xmlns:a16="http://schemas.microsoft.com/office/drawing/2014/main" id="{2333B992-B8EB-4419-B6AE-7CAD625A1D1E}"/>
                </a:ext>
              </a:extLst>
            </p:cNvPr>
            <p:cNvSpPr/>
            <p:nvPr/>
          </p:nvSpPr>
          <p:spPr>
            <a:xfrm>
              <a:off x="6012356" y="2727351"/>
              <a:ext cx="837793" cy="584775"/>
            </a:xfrm>
            <a:prstGeom prst="rect">
              <a:avLst/>
            </a:prstGeom>
          </p:spPr>
          <p:txBody>
            <a:bodyPr wrap="none">
              <a:spAutoFit/>
            </a:bodyPr>
            <a:lstStyle/>
            <a:p>
              <a:pPr algn="ctr"/>
              <a:r>
                <a:rPr lang="zh-TW" altLang="zh-TW" sz="16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決策樹</a:t>
              </a:r>
              <a:endParaRPr lang="en-US" altLang="zh-TW" sz="16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endParaRPr>
            </a:p>
            <a:p>
              <a:pPr algn="ctr"/>
              <a:r>
                <a:rPr lang="en-US" altLang="zh-TW" sz="16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(CART)</a:t>
              </a:r>
              <a:endParaRPr lang="zh-TW" altLang="en-US" sz="1600" dirty="0"/>
            </a:p>
          </p:txBody>
        </p:sp>
        <p:pic>
          <p:nvPicPr>
            <p:cNvPr id="77" name="圖片 76">
              <a:extLst>
                <a:ext uri="{FF2B5EF4-FFF2-40B4-BE49-F238E27FC236}">
                  <a16:creationId xmlns:a16="http://schemas.microsoft.com/office/drawing/2014/main" id="{0B67D610-6AB8-4329-A44D-D827831DDB91}"/>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9694" b="95408" l="3419" r="96154">
                          <a14:foregroundMark x1="3419" y1="70918" x2="3419" y2="70918"/>
                          <a14:foregroundMark x1="5128" y1="95918" x2="5128" y2="95918"/>
                          <a14:foregroundMark x1="96154" y1="50000" x2="96154" y2="50000"/>
                          <a14:foregroundMark x1="95299" y1="77041" x2="95299" y2="77041"/>
                          <a14:foregroundMark x1="22222" y1="10204" x2="22222" y2="10204"/>
                        </a14:backgroundRemoval>
                      </a14:imgEffect>
                    </a14:imgLayer>
                  </a14:imgProps>
                </a:ext>
                <a:ext uri="{28A0092B-C50C-407E-A947-70E740481C1C}">
                  <a14:useLocalDpi xmlns:a14="http://schemas.microsoft.com/office/drawing/2010/main" val="0"/>
                </a:ext>
              </a:extLst>
            </a:blip>
            <a:stretch>
              <a:fillRect/>
            </a:stretch>
          </p:blipFill>
          <p:spPr>
            <a:xfrm>
              <a:off x="4944085" y="1212740"/>
              <a:ext cx="1039211" cy="870451"/>
            </a:xfrm>
            <a:prstGeom prst="rect">
              <a:avLst/>
            </a:prstGeom>
          </p:spPr>
        </p:pic>
        <p:sp>
          <p:nvSpPr>
            <p:cNvPr id="78" name="矩形 77">
              <a:extLst>
                <a:ext uri="{FF2B5EF4-FFF2-40B4-BE49-F238E27FC236}">
                  <a16:creationId xmlns:a16="http://schemas.microsoft.com/office/drawing/2014/main" id="{E96F8184-AE26-413F-9FBE-1B8FBD3ADAFC}"/>
                </a:ext>
              </a:extLst>
            </p:cNvPr>
            <p:cNvSpPr/>
            <p:nvPr/>
          </p:nvSpPr>
          <p:spPr>
            <a:xfrm>
              <a:off x="5960438" y="1441047"/>
              <a:ext cx="1005403" cy="584775"/>
            </a:xfrm>
            <a:prstGeom prst="rect">
              <a:avLst/>
            </a:prstGeom>
          </p:spPr>
          <p:txBody>
            <a:bodyPr wrap="none">
              <a:spAutoFit/>
            </a:bodyPr>
            <a:lstStyle/>
            <a:p>
              <a:pPr algn="ctr"/>
              <a:r>
                <a:rPr lang="zh-TW" altLang="zh-TW" sz="16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隨機森林</a:t>
              </a:r>
              <a:endParaRPr lang="en-US" altLang="zh-TW" sz="16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endParaRPr>
            </a:p>
            <a:p>
              <a:pPr algn="ctr"/>
              <a:r>
                <a:rPr lang="en-US" altLang="zh-TW" sz="16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(RF)</a:t>
              </a:r>
              <a:endParaRPr lang="zh-TW" altLang="en-US" sz="1600" dirty="0"/>
            </a:p>
          </p:txBody>
        </p:sp>
        <p:grpSp>
          <p:nvGrpSpPr>
            <p:cNvPr id="79" name="群組 78">
              <a:extLst>
                <a:ext uri="{FF2B5EF4-FFF2-40B4-BE49-F238E27FC236}">
                  <a16:creationId xmlns:a16="http://schemas.microsoft.com/office/drawing/2014/main" id="{F42E376A-0D4A-477D-9FD8-4B454E1C7297}"/>
                </a:ext>
              </a:extLst>
            </p:cNvPr>
            <p:cNvGrpSpPr/>
            <p:nvPr/>
          </p:nvGrpSpPr>
          <p:grpSpPr>
            <a:xfrm>
              <a:off x="7081918" y="1352391"/>
              <a:ext cx="389850" cy="4903257"/>
              <a:chOff x="3456299" y="1026108"/>
              <a:chExt cx="389850" cy="4903257"/>
            </a:xfrm>
          </p:grpSpPr>
          <p:cxnSp>
            <p:nvCxnSpPr>
              <p:cNvPr id="80" name="直線接點 79">
                <a:extLst>
                  <a:ext uri="{FF2B5EF4-FFF2-40B4-BE49-F238E27FC236}">
                    <a16:creationId xmlns:a16="http://schemas.microsoft.com/office/drawing/2014/main" id="{255D52F8-D832-4B63-8E5C-8482F3B08791}"/>
                  </a:ext>
                </a:extLst>
              </p:cNvPr>
              <p:cNvCxnSpPr>
                <a:cxnSpLocks/>
                <a:stCxn id="81" idx="2"/>
                <a:endCxn id="82" idx="0"/>
              </p:cNvCxnSpPr>
              <p:nvPr/>
            </p:nvCxnSpPr>
            <p:spPr>
              <a:xfrm>
                <a:off x="3651224" y="1857105"/>
                <a:ext cx="0" cy="3241263"/>
              </a:xfrm>
              <a:prstGeom prst="line">
                <a:avLst/>
              </a:prstGeom>
              <a:ln w="19050">
                <a:solidFill>
                  <a:srgbClr val="CF4B57"/>
                </a:solidFill>
                <a:headEnd type="triangle" w="lg" len="lg"/>
              </a:ln>
            </p:spPr>
            <p:style>
              <a:lnRef idx="1">
                <a:schemeClr val="accent1"/>
              </a:lnRef>
              <a:fillRef idx="0">
                <a:schemeClr val="accent1"/>
              </a:fillRef>
              <a:effectRef idx="0">
                <a:schemeClr val="accent1"/>
              </a:effectRef>
              <a:fontRef idx="minor">
                <a:schemeClr val="tx1"/>
              </a:fontRef>
            </p:style>
          </p:cxnSp>
          <p:sp>
            <p:nvSpPr>
              <p:cNvPr id="81" name="矩形 80">
                <a:extLst>
                  <a:ext uri="{FF2B5EF4-FFF2-40B4-BE49-F238E27FC236}">
                    <a16:creationId xmlns:a16="http://schemas.microsoft.com/office/drawing/2014/main" id="{B4BDDB0F-4057-4BFA-9805-1A7A23C86C7D}"/>
                  </a:ext>
                </a:extLst>
              </p:cNvPr>
              <p:cNvSpPr/>
              <p:nvPr/>
            </p:nvSpPr>
            <p:spPr>
              <a:xfrm>
                <a:off x="3456299" y="1026108"/>
                <a:ext cx="389850" cy="830997"/>
              </a:xfrm>
              <a:prstGeom prst="rect">
                <a:avLst/>
              </a:prstGeom>
              <a:solidFill>
                <a:srgbClr val="FEDEE5"/>
              </a:solidFill>
            </p:spPr>
            <p:txBody>
              <a:bodyPr wrap="none">
                <a:spAutoFit/>
              </a:bodyPr>
              <a:lstStyle/>
              <a:p>
                <a:pPr algn="ctr"/>
                <a:r>
                  <a:rPr lang="zh-TW" altLang="en-US" sz="1600" b="1" dirty="0">
                    <a:solidFill>
                      <a:srgbClr val="CF4B57"/>
                    </a:solidFill>
                    <a:latin typeface="微軟正黑體" panose="020B0604030504040204" pitchFamily="34" charset="-120"/>
                    <a:ea typeface="微軟正黑體" panose="020B0604030504040204" pitchFamily="34" charset="-120"/>
                    <a:cs typeface="標楷體" panose="03000509000000000000" pitchFamily="65" charset="-120"/>
                  </a:rPr>
                  <a:t>效</a:t>
                </a:r>
                <a:endParaRPr lang="en-US" altLang="zh-TW" sz="1600" b="1" dirty="0">
                  <a:solidFill>
                    <a:srgbClr val="CF4B57"/>
                  </a:solidFill>
                  <a:latin typeface="微軟正黑體" panose="020B0604030504040204" pitchFamily="34" charset="-120"/>
                  <a:ea typeface="微軟正黑體" panose="020B0604030504040204" pitchFamily="34" charset="-120"/>
                  <a:cs typeface="標楷體" panose="03000509000000000000" pitchFamily="65" charset="-120"/>
                </a:endParaRPr>
              </a:p>
              <a:p>
                <a:pPr algn="ctr"/>
                <a:r>
                  <a:rPr lang="zh-TW" altLang="en-US" sz="1600" b="1" dirty="0">
                    <a:solidFill>
                      <a:srgbClr val="CF4B57"/>
                    </a:solidFill>
                    <a:latin typeface="微軟正黑體" panose="020B0604030504040204" pitchFamily="34" charset="-120"/>
                    <a:ea typeface="微軟正黑體" panose="020B0604030504040204" pitchFamily="34" charset="-120"/>
                    <a:cs typeface="標楷體" panose="03000509000000000000" pitchFamily="65" charset="-120"/>
                  </a:rPr>
                  <a:t>益</a:t>
                </a:r>
                <a:endParaRPr lang="en-US" altLang="zh-TW" sz="1600" b="1" dirty="0">
                  <a:solidFill>
                    <a:srgbClr val="CF4B57"/>
                  </a:solidFill>
                  <a:latin typeface="微軟正黑體" panose="020B0604030504040204" pitchFamily="34" charset="-120"/>
                  <a:ea typeface="微軟正黑體" panose="020B0604030504040204" pitchFamily="34" charset="-120"/>
                  <a:cs typeface="標楷體" panose="03000509000000000000" pitchFamily="65" charset="-120"/>
                </a:endParaRPr>
              </a:p>
              <a:p>
                <a:pPr algn="ctr"/>
                <a:r>
                  <a:rPr lang="zh-TW" altLang="en-US" sz="1600" b="1" dirty="0">
                    <a:solidFill>
                      <a:srgbClr val="CF4B57"/>
                    </a:solidFill>
                    <a:latin typeface="微軟正黑體" panose="020B0604030504040204" pitchFamily="34" charset="-120"/>
                    <a:ea typeface="微軟正黑體" panose="020B0604030504040204" pitchFamily="34" charset="-120"/>
                    <a:cs typeface="標楷體" panose="03000509000000000000" pitchFamily="65" charset="-120"/>
                  </a:rPr>
                  <a:t>佳</a:t>
                </a:r>
                <a:endParaRPr lang="zh-TW" altLang="en-US" sz="1600" b="1" dirty="0">
                  <a:solidFill>
                    <a:srgbClr val="CF4B57"/>
                  </a:solidFill>
                </a:endParaRPr>
              </a:p>
            </p:txBody>
          </p:sp>
          <p:sp>
            <p:nvSpPr>
              <p:cNvPr id="82" name="矩形 81">
                <a:extLst>
                  <a:ext uri="{FF2B5EF4-FFF2-40B4-BE49-F238E27FC236}">
                    <a16:creationId xmlns:a16="http://schemas.microsoft.com/office/drawing/2014/main" id="{8DE3FEF6-995D-4C05-AB77-7E9D17E3AE8B}"/>
                  </a:ext>
                </a:extLst>
              </p:cNvPr>
              <p:cNvSpPr/>
              <p:nvPr/>
            </p:nvSpPr>
            <p:spPr>
              <a:xfrm>
                <a:off x="3456299" y="5098368"/>
                <a:ext cx="389850" cy="830997"/>
              </a:xfrm>
              <a:prstGeom prst="rect">
                <a:avLst/>
              </a:prstGeom>
              <a:solidFill>
                <a:srgbClr val="FEDEE5"/>
              </a:solidFill>
            </p:spPr>
            <p:txBody>
              <a:bodyPr wrap="none">
                <a:spAutoFit/>
              </a:bodyPr>
              <a:lstStyle/>
              <a:p>
                <a:pPr algn="ctr"/>
                <a:r>
                  <a:rPr lang="zh-TW" altLang="en-US" sz="1600" b="1" dirty="0">
                    <a:solidFill>
                      <a:srgbClr val="CF4B57"/>
                    </a:solidFill>
                    <a:latin typeface="微軟正黑體" panose="020B0604030504040204" pitchFamily="34" charset="-120"/>
                    <a:ea typeface="微軟正黑體" panose="020B0604030504040204" pitchFamily="34" charset="-120"/>
                    <a:cs typeface="標楷體" panose="03000509000000000000" pitchFamily="65" charset="-120"/>
                  </a:rPr>
                  <a:t>效</a:t>
                </a:r>
                <a:endParaRPr lang="en-US" altLang="zh-TW" sz="1600" b="1" dirty="0">
                  <a:solidFill>
                    <a:srgbClr val="CF4B57"/>
                  </a:solidFill>
                  <a:latin typeface="微軟正黑體" panose="020B0604030504040204" pitchFamily="34" charset="-120"/>
                  <a:ea typeface="微軟正黑體" panose="020B0604030504040204" pitchFamily="34" charset="-120"/>
                  <a:cs typeface="標楷體" panose="03000509000000000000" pitchFamily="65" charset="-120"/>
                </a:endParaRPr>
              </a:p>
              <a:p>
                <a:pPr algn="ctr"/>
                <a:r>
                  <a:rPr lang="zh-TW" altLang="en-US" sz="1600" b="1" dirty="0">
                    <a:solidFill>
                      <a:srgbClr val="CF4B57"/>
                    </a:solidFill>
                    <a:latin typeface="微軟正黑體" panose="020B0604030504040204" pitchFamily="34" charset="-120"/>
                    <a:ea typeface="微軟正黑體" panose="020B0604030504040204" pitchFamily="34" charset="-120"/>
                    <a:cs typeface="標楷體" panose="03000509000000000000" pitchFamily="65" charset="-120"/>
                  </a:rPr>
                  <a:t>益</a:t>
                </a:r>
                <a:endParaRPr lang="en-US" altLang="zh-TW" sz="1600" b="1" dirty="0">
                  <a:solidFill>
                    <a:srgbClr val="CF4B57"/>
                  </a:solidFill>
                  <a:latin typeface="微軟正黑體" panose="020B0604030504040204" pitchFamily="34" charset="-120"/>
                  <a:ea typeface="微軟正黑體" panose="020B0604030504040204" pitchFamily="34" charset="-120"/>
                  <a:cs typeface="標楷體" panose="03000509000000000000" pitchFamily="65" charset="-120"/>
                </a:endParaRPr>
              </a:p>
              <a:p>
                <a:pPr algn="ctr"/>
                <a:r>
                  <a:rPr lang="zh-TW" altLang="en-US" sz="1600" b="1" dirty="0">
                    <a:solidFill>
                      <a:srgbClr val="CF4B57"/>
                    </a:solidFill>
                    <a:latin typeface="微軟正黑體" panose="020B0604030504040204" pitchFamily="34" charset="-120"/>
                    <a:ea typeface="微軟正黑體" panose="020B0604030504040204" pitchFamily="34" charset="-120"/>
                    <a:cs typeface="標楷體" panose="03000509000000000000" pitchFamily="65" charset="-120"/>
                  </a:rPr>
                  <a:t>差</a:t>
                </a:r>
                <a:endParaRPr lang="zh-TW" altLang="en-US" sz="1600" b="1" dirty="0">
                  <a:solidFill>
                    <a:srgbClr val="CF4B57"/>
                  </a:solidFill>
                </a:endParaRPr>
              </a:p>
            </p:txBody>
          </p:sp>
        </p:grpSp>
        <p:sp>
          <p:nvSpPr>
            <p:cNvPr id="7" name="文字方塊 6">
              <a:extLst>
                <a:ext uri="{FF2B5EF4-FFF2-40B4-BE49-F238E27FC236}">
                  <a16:creationId xmlns:a16="http://schemas.microsoft.com/office/drawing/2014/main" id="{C785D304-0729-4095-B0A5-2299DFC0E8DA}"/>
                </a:ext>
              </a:extLst>
            </p:cNvPr>
            <p:cNvSpPr txBox="1"/>
            <p:nvPr/>
          </p:nvSpPr>
          <p:spPr>
            <a:xfrm>
              <a:off x="5891730" y="1897290"/>
              <a:ext cx="1226233" cy="369332"/>
            </a:xfrm>
            <a:prstGeom prst="rect">
              <a:avLst/>
            </a:prstGeom>
            <a:noFill/>
          </p:spPr>
          <p:txBody>
            <a:bodyPr wrap="none" rtlCol="0">
              <a:spAutoFit/>
            </a:bodyPr>
            <a:lstStyle/>
            <a:p>
              <a:r>
                <a:rPr lang="en-US" altLang="zh-TW" dirty="0">
                  <a:solidFill>
                    <a:srgbClr val="FF0000"/>
                  </a:solidFill>
                </a:rPr>
                <a:t>AUC=0.974</a:t>
              </a:r>
              <a:endParaRPr lang="zh-TW" altLang="en-US" dirty="0">
                <a:solidFill>
                  <a:srgbClr val="FF0000"/>
                </a:solidFill>
              </a:endParaRPr>
            </a:p>
          </p:txBody>
        </p:sp>
        <p:sp>
          <p:nvSpPr>
            <p:cNvPr id="99" name="文字方塊 98">
              <a:extLst>
                <a:ext uri="{FF2B5EF4-FFF2-40B4-BE49-F238E27FC236}">
                  <a16:creationId xmlns:a16="http://schemas.microsoft.com/office/drawing/2014/main" id="{85ACE08A-009D-4D36-8245-64BC91637098}"/>
                </a:ext>
              </a:extLst>
            </p:cNvPr>
            <p:cNvSpPr txBox="1"/>
            <p:nvPr/>
          </p:nvSpPr>
          <p:spPr>
            <a:xfrm>
              <a:off x="5826068" y="3143928"/>
              <a:ext cx="1359149" cy="369332"/>
            </a:xfrm>
            <a:prstGeom prst="rect">
              <a:avLst/>
            </a:prstGeom>
            <a:noFill/>
          </p:spPr>
          <p:txBody>
            <a:bodyPr wrap="square" rtlCol="0">
              <a:spAutoFit/>
            </a:bodyPr>
            <a:lstStyle/>
            <a:p>
              <a:r>
                <a:rPr lang="en-US" altLang="zh-TW" dirty="0">
                  <a:solidFill>
                    <a:srgbClr val="FF0000"/>
                  </a:solidFill>
                </a:rPr>
                <a:t>AUC=</a:t>
              </a:r>
              <a:endParaRPr lang="zh-TW" altLang="en-US" dirty="0">
                <a:solidFill>
                  <a:srgbClr val="FF0000"/>
                </a:solidFill>
              </a:endParaRPr>
            </a:p>
          </p:txBody>
        </p:sp>
        <p:sp>
          <p:nvSpPr>
            <p:cNvPr id="100" name="文字方塊 99">
              <a:extLst>
                <a:ext uri="{FF2B5EF4-FFF2-40B4-BE49-F238E27FC236}">
                  <a16:creationId xmlns:a16="http://schemas.microsoft.com/office/drawing/2014/main" id="{AC71210C-ABD3-43EE-BFC5-4E5DCC2F2E17}"/>
                </a:ext>
              </a:extLst>
            </p:cNvPr>
            <p:cNvSpPr txBox="1"/>
            <p:nvPr/>
          </p:nvSpPr>
          <p:spPr>
            <a:xfrm>
              <a:off x="5828230" y="4681998"/>
              <a:ext cx="700448" cy="369332"/>
            </a:xfrm>
            <a:prstGeom prst="rect">
              <a:avLst/>
            </a:prstGeom>
            <a:noFill/>
          </p:spPr>
          <p:txBody>
            <a:bodyPr wrap="none" rtlCol="0">
              <a:spAutoFit/>
            </a:bodyPr>
            <a:lstStyle/>
            <a:p>
              <a:r>
                <a:rPr lang="en-US" altLang="zh-TW" dirty="0">
                  <a:solidFill>
                    <a:srgbClr val="FF0000"/>
                  </a:solidFill>
                </a:rPr>
                <a:t>AUC=</a:t>
              </a:r>
              <a:endParaRPr lang="zh-TW" altLang="en-US" dirty="0">
                <a:solidFill>
                  <a:srgbClr val="FF0000"/>
                </a:solidFill>
              </a:endParaRPr>
            </a:p>
          </p:txBody>
        </p:sp>
        <p:sp>
          <p:nvSpPr>
            <p:cNvPr id="101" name="文字方塊 100">
              <a:extLst>
                <a:ext uri="{FF2B5EF4-FFF2-40B4-BE49-F238E27FC236}">
                  <a16:creationId xmlns:a16="http://schemas.microsoft.com/office/drawing/2014/main" id="{7E72611C-6887-4F87-84CA-64144449283A}"/>
                </a:ext>
              </a:extLst>
            </p:cNvPr>
            <p:cNvSpPr txBox="1"/>
            <p:nvPr/>
          </p:nvSpPr>
          <p:spPr>
            <a:xfrm>
              <a:off x="5828230" y="6001881"/>
              <a:ext cx="700448" cy="369332"/>
            </a:xfrm>
            <a:prstGeom prst="rect">
              <a:avLst/>
            </a:prstGeom>
            <a:noFill/>
          </p:spPr>
          <p:txBody>
            <a:bodyPr wrap="none" rtlCol="0">
              <a:spAutoFit/>
            </a:bodyPr>
            <a:lstStyle/>
            <a:p>
              <a:r>
                <a:rPr lang="en-US" altLang="zh-TW" dirty="0">
                  <a:solidFill>
                    <a:srgbClr val="FF0000"/>
                  </a:solidFill>
                </a:rPr>
                <a:t>AUC=</a:t>
              </a:r>
              <a:endParaRPr lang="zh-TW" altLang="en-US" dirty="0">
                <a:solidFill>
                  <a:srgbClr val="FF0000"/>
                </a:solidFill>
              </a:endParaRPr>
            </a:p>
          </p:txBody>
        </p:sp>
        <p:sp>
          <p:nvSpPr>
            <p:cNvPr id="10" name="矩形 9">
              <a:extLst>
                <a:ext uri="{FF2B5EF4-FFF2-40B4-BE49-F238E27FC236}">
                  <a16:creationId xmlns:a16="http://schemas.microsoft.com/office/drawing/2014/main" id="{409C6456-8E9A-4E4A-A63A-8D44E29E9E64}"/>
                </a:ext>
              </a:extLst>
            </p:cNvPr>
            <p:cNvSpPr/>
            <p:nvPr/>
          </p:nvSpPr>
          <p:spPr>
            <a:xfrm>
              <a:off x="6240334" y="3143928"/>
              <a:ext cx="825867" cy="646331"/>
            </a:xfrm>
            <a:prstGeom prst="rect">
              <a:avLst/>
            </a:prstGeom>
          </p:spPr>
          <p:txBody>
            <a:bodyPr wrap="none">
              <a:spAutoFit/>
            </a:bodyPr>
            <a:lstStyle/>
            <a:p>
              <a:pPr algn="r"/>
              <a:r>
                <a:rPr lang="en-US" altLang="zh-TW" dirty="0">
                  <a:solidFill>
                    <a:srgbClr val="FF0000"/>
                  </a:solidFill>
                </a:rPr>
                <a:t>0.948</a:t>
              </a:r>
            </a:p>
            <a:p>
              <a:pPr algn="r"/>
              <a:r>
                <a:rPr lang="en-US" altLang="zh-TW" dirty="0">
                  <a:solidFill>
                    <a:srgbClr val="FF0000"/>
                  </a:solidFill>
                </a:rPr>
                <a:t>~0.972</a:t>
              </a:r>
              <a:endParaRPr lang="zh-TW" altLang="en-US" dirty="0"/>
            </a:p>
          </p:txBody>
        </p:sp>
        <p:sp>
          <p:nvSpPr>
            <p:cNvPr id="102" name="矩形 101">
              <a:extLst>
                <a:ext uri="{FF2B5EF4-FFF2-40B4-BE49-F238E27FC236}">
                  <a16:creationId xmlns:a16="http://schemas.microsoft.com/office/drawing/2014/main" id="{D74E316E-2285-4C49-B6BB-640D36C32253}"/>
                </a:ext>
              </a:extLst>
            </p:cNvPr>
            <p:cNvSpPr/>
            <p:nvPr/>
          </p:nvSpPr>
          <p:spPr>
            <a:xfrm>
              <a:off x="6240334" y="4682152"/>
              <a:ext cx="825867" cy="646331"/>
            </a:xfrm>
            <a:prstGeom prst="rect">
              <a:avLst/>
            </a:prstGeom>
          </p:spPr>
          <p:txBody>
            <a:bodyPr wrap="none">
              <a:spAutoFit/>
            </a:bodyPr>
            <a:lstStyle/>
            <a:p>
              <a:pPr algn="r"/>
              <a:r>
                <a:rPr lang="en-US" altLang="zh-TW" dirty="0">
                  <a:solidFill>
                    <a:srgbClr val="FF0000"/>
                  </a:solidFill>
                </a:rPr>
                <a:t>0.810</a:t>
              </a:r>
            </a:p>
            <a:p>
              <a:pPr algn="r"/>
              <a:r>
                <a:rPr lang="en-US" altLang="zh-TW" dirty="0">
                  <a:solidFill>
                    <a:srgbClr val="FF0000"/>
                  </a:solidFill>
                </a:rPr>
                <a:t>~0.892</a:t>
              </a:r>
              <a:endParaRPr lang="zh-TW" altLang="en-US" dirty="0"/>
            </a:p>
          </p:txBody>
        </p:sp>
        <p:sp>
          <p:nvSpPr>
            <p:cNvPr id="104" name="矩形 103">
              <a:extLst>
                <a:ext uri="{FF2B5EF4-FFF2-40B4-BE49-F238E27FC236}">
                  <a16:creationId xmlns:a16="http://schemas.microsoft.com/office/drawing/2014/main" id="{0D599B9D-C59D-4170-9CAD-484F5130849B}"/>
                </a:ext>
              </a:extLst>
            </p:cNvPr>
            <p:cNvSpPr/>
            <p:nvPr/>
          </p:nvSpPr>
          <p:spPr>
            <a:xfrm>
              <a:off x="6240334" y="6005042"/>
              <a:ext cx="825867" cy="646331"/>
            </a:xfrm>
            <a:prstGeom prst="rect">
              <a:avLst/>
            </a:prstGeom>
          </p:spPr>
          <p:txBody>
            <a:bodyPr wrap="none">
              <a:spAutoFit/>
            </a:bodyPr>
            <a:lstStyle/>
            <a:p>
              <a:pPr algn="r"/>
              <a:r>
                <a:rPr lang="en-US" altLang="zh-TW" dirty="0">
                  <a:solidFill>
                    <a:srgbClr val="FF0000"/>
                  </a:solidFill>
                </a:rPr>
                <a:t>0.720</a:t>
              </a:r>
            </a:p>
            <a:p>
              <a:pPr algn="r"/>
              <a:r>
                <a:rPr lang="en-US" altLang="zh-TW" dirty="0">
                  <a:solidFill>
                    <a:srgbClr val="FF0000"/>
                  </a:solidFill>
                </a:rPr>
                <a:t>~0.826</a:t>
              </a:r>
              <a:endParaRPr lang="zh-TW" altLang="en-US" dirty="0"/>
            </a:p>
          </p:txBody>
        </p:sp>
      </p:grpSp>
    </p:spTree>
    <p:extLst>
      <p:ext uri="{BB962C8B-B14F-4D97-AF65-F5344CB8AC3E}">
        <p14:creationId xmlns:p14="http://schemas.microsoft.com/office/powerpoint/2010/main" val="1572070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CCC627D-25C8-4544-9D5E-6BE4EFDC2C31}"/>
              </a:ext>
            </a:extLst>
          </p:cNvPr>
          <p:cNvSpPr>
            <a:spLocks noGrp="1"/>
          </p:cNvSpPr>
          <p:nvPr>
            <p:ph type="sldNum" sz="quarter" idx="12"/>
          </p:nvPr>
        </p:nvSpPr>
        <p:spPr/>
        <p:txBody>
          <a:bodyPr/>
          <a:lstStyle/>
          <a:p>
            <a:fld id="{FB3E9B49-1012-49AA-8081-ABB306612549}" type="slidenum">
              <a:rPr lang="zh-TW" altLang="en-US" smtClean="0"/>
              <a:pPr/>
              <a:t>28</a:t>
            </a:fld>
            <a:endParaRPr lang="zh-TW" altLang="en-US" dirty="0"/>
          </a:p>
        </p:txBody>
      </p:sp>
      <p:sp>
        <p:nvSpPr>
          <p:cNvPr id="6" name="矩形 5">
            <a:extLst>
              <a:ext uri="{FF2B5EF4-FFF2-40B4-BE49-F238E27FC236}">
                <a16:creationId xmlns:a16="http://schemas.microsoft.com/office/drawing/2014/main" id="{F83C1816-16F2-46A1-B938-FACFBBCFC00D}"/>
              </a:ext>
            </a:extLst>
          </p:cNvPr>
          <p:cNvSpPr/>
          <p:nvPr/>
        </p:nvSpPr>
        <p:spPr>
          <a:xfrm>
            <a:off x="-1" y="1"/>
            <a:ext cx="822957" cy="8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Ch1</a:t>
            </a:r>
          </a:p>
          <a:p>
            <a:pPr algn="ctr"/>
            <a:r>
              <a:rPr lang="zh-TW" altLang="en-US" sz="2000" dirty="0">
                <a:solidFill>
                  <a:schemeClr val="bg1"/>
                </a:solidFill>
                <a:latin typeface="微軟正黑體" panose="020B0604030504040204" pitchFamily="34" charset="-120"/>
                <a:ea typeface="微軟正黑體" panose="020B0604030504040204" pitchFamily="34" charset="-120"/>
              </a:rPr>
              <a:t>緒論</a:t>
            </a:r>
          </a:p>
        </p:txBody>
      </p:sp>
      <p:sp>
        <p:nvSpPr>
          <p:cNvPr id="42" name="矩形 41">
            <a:extLst>
              <a:ext uri="{FF2B5EF4-FFF2-40B4-BE49-F238E27FC236}">
                <a16:creationId xmlns:a16="http://schemas.microsoft.com/office/drawing/2014/main" id="{97A64C64-E08A-42A2-9F0A-E15F15DD05F4}"/>
              </a:ext>
            </a:extLst>
          </p:cNvPr>
          <p:cNvSpPr/>
          <p:nvPr/>
        </p:nvSpPr>
        <p:spPr>
          <a:xfrm>
            <a:off x="-1" y="931153"/>
            <a:ext cx="822957" cy="108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Ch2</a:t>
            </a:r>
          </a:p>
          <a:p>
            <a:pPr algn="ctr"/>
            <a:r>
              <a:rPr lang="zh-TW" altLang="en-US" sz="2000" dirty="0">
                <a:solidFill>
                  <a:schemeClr val="bg1"/>
                </a:solidFill>
                <a:latin typeface="微軟正黑體" panose="020B0604030504040204" pitchFamily="34" charset="-120"/>
                <a:ea typeface="微軟正黑體" panose="020B0604030504040204" pitchFamily="34" charset="-120"/>
              </a:rPr>
              <a:t>文獻探討</a:t>
            </a:r>
          </a:p>
        </p:txBody>
      </p:sp>
      <p:sp>
        <p:nvSpPr>
          <p:cNvPr id="43" name="矩形 42">
            <a:extLst>
              <a:ext uri="{FF2B5EF4-FFF2-40B4-BE49-F238E27FC236}">
                <a16:creationId xmlns:a16="http://schemas.microsoft.com/office/drawing/2014/main" id="{50E141D7-F9E3-4DEC-894A-2CB8760CB185}"/>
              </a:ext>
            </a:extLst>
          </p:cNvPr>
          <p:cNvSpPr/>
          <p:nvPr/>
        </p:nvSpPr>
        <p:spPr>
          <a:xfrm>
            <a:off x="-1" y="2114305"/>
            <a:ext cx="822957" cy="108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Ch3</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研究方法</a:t>
            </a:r>
          </a:p>
        </p:txBody>
      </p:sp>
      <p:sp>
        <p:nvSpPr>
          <p:cNvPr id="44" name="矩形 43">
            <a:extLst>
              <a:ext uri="{FF2B5EF4-FFF2-40B4-BE49-F238E27FC236}">
                <a16:creationId xmlns:a16="http://schemas.microsoft.com/office/drawing/2014/main" id="{BFC04A66-A772-4BFD-A7E2-BF950362F7A0}"/>
              </a:ext>
            </a:extLst>
          </p:cNvPr>
          <p:cNvSpPr/>
          <p:nvPr/>
        </p:nvSpPr>
        <p:spPr>
          <a:xfrm>
            <a:off x="-1" y="3297457"/>
            <a:ext cx="822957" cy="17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Ch4</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研究結果與分析</a:t>
            </a:r>
          </a:p>
        </p:txBody>
      </p:sp>
      <p:sp>
        <p:nvSpPr>
          <p:cNvPr id="45" name="矩形 44">
            <a:extLst>
              <a:ext uri="{FF2B5EF4-FFF2-40B4-BE49-F238E27FC236}">
                <a16:creationId xmlns:a16="http://schemas.microsoft.com/office/drawing/2014/main" id="{0F4F96A3-081C-4341-8537-21349E169160}"/>
              </a:ext>
            </a:extLst>
          </p:cNvPr>
          <p:cNvSpPr/>
          <p:nvPr/>
        </p:nvSpPr>
        <p:spPr>
          <a:xfrm>
            <a:off x="0" y="5128607"/>
            <a:ext cx="822957" cy="17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Ch5</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研究結論與建議</a:t>
            </a:r>
          </a:p>
        </p:txBody>
      </p:sp>
      <p:sp>
        <p:nvSpPr>
          <p:cNvPr id="47" name="文字方塊 46">
            <a:extLst>
              <a:ext uri="{FF2B5EF4-FFF2-40B4-BE49-F238E27FC236}">
                <a16:creationId xmlns:a16="http://schemas.microsoft.com/office/drawing/2014/main" id="{039D3ADA-2E6B-479A-9940-9E493FD671C8}"/>
              </a:ext>
            </a:extLst>
          </p:cNvPr>
          <p:cNvSpPr txBox="1"/>
          <p:nvPr/>
        </p:nvSpPr>
        <p:spPr>
          <a:xfrm>
            <a:off x="1086787" y="129769"/>
            <a:ext cx="4683818" cy="707886"/>
          </a:xfrm>
          <a:prstGeom prst="rect">
            <a:avLst/>
          </a:prstGeom>
          <a:noFill/>
        </p:spPr>
        <p:txBody>
          <a:bodyPr wrap="square" rtlCol="0">
            <a:spAutoFit/>
          </a:bodyPr>
          <a:lstStyle/>
          <a:p>
            <a:r>
              <a:rPr lang="en-US" altLang="zh-TW"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02 </a:t>
            </a:r>
            <a:r>
              <a:rPr lang="zh-TW" altLang="en-US"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研究貢獻</a:t>
            </a:r>
          </a:p>
        </p:txBody>
      </p:sp>
      <p:sp>
        <p:nvSpPr>
          <p:cNvPr id="10" name="橢圓 9">
            <a:extLst>
              <a:ext uri="{FF2B5EF4-FFF2-40B4-BE49-F238E27FC236}">
                <a16:creationId xmlns:a16="http://schemas.microsoft.com/office/drawing/2014/main" id="{1AD29B1E-0306-4B15-9D69-B4C6F283D05D}"/>
              </a:ext>
            </a:extLst>
          </p:cNvPr>
          <p:cNvSpPr>
            <a:spLocks noChangeAspect="1"/>
          </p:cNvSpPr>
          <p:nvPr/>
        </p:nvSpPr>
        <p:spPr>
          <a:xfrm>
            <a:off x="5056369" y="1248107"/>
            <a:ext cx="2052000" cy="2013284"/>
          </a:xfrm>
          <a:prstGeom prst="ellipse">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a:extLst>
              <a:ext uri="{FF2B5EF4-FFF2-40B4-BE49-F238E27FC236}">
                <a16:creationId xmlns:a16="http://schemas.microsoft.com/office/drawing/2014/main" id="{408E5A5D-3602-4A0A-B191-C1D2EC7D3DB2}"/>
              </a:ext>
            </a:extLst>
          </p:cNvPr>
          <p:cNvSpPr>
            <a:spLocks noChangeAspect="1"/>
          </p:cNvSpPr>
          <p:nvPr/>
        </p:nvSpPr>
        <p:spPr>
          <a:xfrm>
            <a:off x="1524025" y="1248107"/>
            <a:ext cx="2052000" cy="2013284"/>
          </a:xfrm>
          <a:prstGeom prst="ellipse">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2" name="群組 11">
            <a:extLst>
              <a:ext uri="{FF2B5EF4-FFF2-40B4-BE49-F238E27FC236}">
                <a16:creationId xmlns:a16="http://schemas.microsoft.com/office/drawing/2014/main" id="{435FB53B-FBE4-4780-B07B-AAF1FCC2537A}"/>
              </a:ext>
            </a:extLst>
          </p:cNvPr>
          <p:cNvGrpSpPr/>
          <p:nvPr/>
        </p:nvGrpSpPr>
        <p:grpSpPr>
          <a:xfrm>
            <a:off x="1257342" y="3414311"/>
            <a:ext cx="2967088" cy="2209964"/>
            <a:chOff x="1570151" y="3287877"/>
            <a:chExt cx="2967088" cy="2209964"/>
          </a:xfrm>
        </p:grpSpPr>
        <p:sp>
          <p:nvSpPr>
            <p:cNvPr id="13" name="矩形 12">
              <a:extLst>
                <a:ext uri="{FF2B5EF4-FFF2-40B4-BE49-F238E27FC236}">
                  <a16:creationId xmlns:a16="http://schemas.microsoft.com/office/drawing/2014/main" id="{CD47786A-E5FB-464B-A184-F57CEF5CB6DB}"/>
                </a:ext>
              </a:extLst>
            </p:cNvPr>
            <p:cNvSpPr/>
            <p:nvPr/>
          </p:nvSpPr>
          <p:spPr>
            <a:xfrm>
              <a:off x="1663298" y="3773529"/>
              <a:ext cx="432000" cy="21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4" name="矩形 13">
              <a:extLst>
                <a:ext uri="{FF2B5EF4-FFF2-40B4-BE49-F238E27FC236}">
                  <a16:creationId xmlns:a16="http://schemas.microsoft.com/office/drawing/2014/main" id="{EB0AD7BD-7A73-405F-943D-CFE1C0AD74B9}"/>
                </a:ext>
              </a:extLst>
            </p:cNvPr>
            <p:cNvSpPr/>
            <p:nvPr/>
          </p:nvSpPr>
          <p:spPr>
            <a:xfrm>
              <a:off x="1653623" y="3425587"/>
              <a:ext cx="1440000" cy="21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矩形 40">
              <a:extLst>
                <a:ext uri="{FF2B5EF4-FFF2-40B4-BE49-F238E27FC236}">
                  <a16:creationId xmlns:a16="http://schemas.microsoft.com/office/drawing/2014/main" id="{45C278AE-07C8-4C43-AA7A-1ED835A24C83}"/>
                </a:ext>
              </a:extLst>
            </p:cNvPr>
            <p:cNvSpPr/>
            <p:nvPr/>
          </p:nvSpPr>
          <p:spPr>
            <a:xfrm>
              <a:off x="3949359" y="3392973"/>
              <a:ext cx="432000" cy="21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 name="矩形 14">
              <a:extLst>
                <a:ext uri="{FF2B5EF4-FFF2-40B4-BE49-F238E27FC236}">
                  <a16:creationId xmlns:a16="http://schemas.microsoft.com/office/drawing/2014/main" id="{0FBC5695-5F2E-475D-A007-9AD6AD684CDE}"/>
                </a:ext>
              </a:extLst>
            </p:cNvPr>
            <p:cNvSpPr/>
            <p:nvPr/>
          </p:nvSpPr>
          <p:spPr>
            <a:xfrm>
              <a:off x="1570151" y="3287877"/>
              <a:ext cx="2967088" cy="2209964"/>
            </a:xfrm>
            <a:prstGeom prst="rect">
              <a:avLst/>
            </a:prstGeom>
          </p:spPr>
          <p:txBody>
            <a:bodyPr wrap="square">
              <a:spAutoFit/>
            </a:bodyPr>
            <a:lstStyle/>
            <a:p>
              <a:pPr>
                <a:lnSpc>
                  <a:spcPts val="2800"/>
                </a:lnSpc>
              </a:pPr>
              <a:r>
                <a:rPr lang="zh-TW" altLang="zh-TW"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健保欠費議題中</a:t>
              </a:r>
              <a:r>
                <a:rPr lang="zh-TW" altLang="en-US"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首次</a:t>
              </a:r>
              <a:r>
                <a:rPr lang="zh-TW" altLang="zh-TW"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以機器學習作為研究方法</a:t>
              </a:r>
              <a:r>
                <a:rPr lang="zh-TW" altLang="en-US"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，並建立多達三十個預測模型，再以</a:t>
              </a:r>
              <a:r>
                <a:rPr lang="en-US" altLang="zh-TW"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AUC</a:t>
              </a:r>
              <a:r>
                <a:rPr lang="zh-TW" altLang="en-US"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評估何者效益最佳，非僅以單一模型之建立即作為研究成果，具有嚴謹性</a:t>
              </a:r>
            </a:p>
          </p:txBody>
        </p:sp>
      </p:grpSp>
      <p:cxnSp>
        <p:nvCxnSpPr>
          <p:cNvPr id="18" name="直線接點 17">
            <a:extLst>
              <a:ext uri="{FF2B5EF4-FFF2-40B4-BE49-F238E27FC236}">
                <a16:creationId xmlns:a16="http://schemas.microsoft.com/office/drawing/2014/main" id="{E05A051E-12CC-437E-9A09-47818562F9F6}"/>
              </a:ext>
            </a:extLst>
          </p:cNvPr>
          <p:cNvCxnSpPr/>
          <p:nvPr/>
        </p:nvCxnSpPr>
        <p:spPr>
          <a:xfrm>
            <a:off x="4318927" y="1149472"/>
            <a:ext cx="0" cy="4968000"/>
          </a:xfrm>
          <a:prstGeom prst="line">
            <a:avLst/>
          </a:prstGeom>
          <a:ln w="19050">
            <a:solidFill>
              <a:srgbClr val="ADB0CF"/>
            </a:solidFill>
            <a:prstDash val="sysDot"/>
          </a:ln>
        </p:spPr>
        <p:style>
          <a:lnRef idx="1">
            <a:schemeClr val="accent1"/>
          </a:lnRef>
          <a:fillRef idx="0">
            <a:schemeClr val="accent1"/>
          </a:fillRef>
          <a:effectRef idx="0">
            <a:schemeClr val="accent1"/>
          </a:effectRef>
          <a:fontRef idx="minor">
            <a:schemeClr val="tx1"/>
          </a:fontRef>
        </p:style>
      </p:cxnSp>
      <p:cxnSp>
        <p:nvCxnSpPr>
          <p:cNvPr id="24" name="直線接點 23">
            <a:extLst>
              <a:ext uri="{FF2B5EF4-FFF2-40B4-BE49-F238E27FC236}">
                <a16:creationId xmlns:a16="http://schemas.microsoft.com/office/drawing/2014/main" id="{C4D06B06-98DB-46D1-ADA1-2FBE37ADB6B1}"/>
              </a:ext>
            </a:extLst>
          </p:cNvPr>
          <p:cNvCxnSpPr/>
          <p:nvPr/>
        </p:nvCxnSpPr>
        <p:spPr>
          <a:xfrm>
            <a:off x="7987001" y="1182929"/>
            <a:ext cx="0" cy="4968000"/>
          </a:xfrm>
          <a:prstGeom prst="line">
            <a:avLst/>
          </a:prstGeom>
          <a:ln w="19050">
            <a:solidFill>
              <a:srgbClr val="ADB0CF"/>
            </a:solidFill>
            <a:prstDash val="sysDot"/>
          </a:ln>
        </p:spPr>
        <p:style>
          <a:lnRef idx="1">
            <a:schemeClr val="accent1"/>
          </a:lnRef>
          <a:fillRef idx="0">
            <a:schemeClr val="accent1"/>
          </a:fillRef>
          <a:effectRef idx="0">
            <a:schemeClr val="accent1"/>
          </a:effectRef>
          <a:fontRef idx="minor">
            <a:schemeClr val="tx1"/>
          </a:fontRef>
        </p:style>
      </p:cxnSp>
      <p:grpSp>
        <p:nvGrpSpPr>
          <p:cNvPr id="26" name="群組 25">
            <a:extLst>
              <a:ext uri="{FF2B5EF4-FFF2-40B4-BE49-F238E27FC236}">
                <a16:creationId xmlns:a16="http://schemas.microsoft.com/office/drawing/2014/main" id="{16049BAB-06EF-4D3A-BA88-FA22042AE14E}"/>
              </a:ext>
            </a:extLst>
          </p:cNvPr>
          <p:cNvGrpSpPr/>
          <p:nvPr/>
        </p:nvGrpSpPr>
        <p:grpSpPr>
          <a:xfrm>
            <a:off x="4397619" y="3414311"/>
            <a:ext cx="3580920" cy="2209964"/>
            <a:chOff x="4377479" y="3263220"/>
            <a:chExt cx="3580920" cy="2209964"/>
          </a:xfrm>
        </p:grpSpPr>
        <p:sp>
          <p:nvSpPr>
            <p:cNvPr id="32" name="矩形 31">
              <a:extLst>
                <a:ext uri="{FF2B5EF4-FFF2-40B4-BE49-F238E27FC236}">
                  <a16:creationId xmlns:a16="http://schemas.microsoft.com/office/drawing/2014/main" id="{2C97075A-23B3-4FEB-8EA1-E925009E4272}"/>
                </a:ext>
              </a:extLst>
            </p:cNvPr>
            <p:cNvSpPr/>
            <p:nvPr/>
          </p:nvSpPr>
          <p:spPr>
            <a:xfrm>
              <a:off x="4473742" y="4464760"/>
              <a:ext cx="2592000" cy="21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a:extLst>
                <a:ext uri="{FF2B5EF4-FFF2-40B4-BE49-F238E27FC236}">
                  <a16:creationId xmlns:a16="http://schemas.microsoft.com/office/drawing/2014/main" id="{36A63776-9264-4F99-9BB3-DACAFBC312B1}"/>
                </a:ext>
              </a:extLst>
            </p:cNvPr>
            <p:cNvSpPr/>
            <p:nvPr/>
          </p:nvSpPr>
          <p:spPr>
            <a:xfrm>
              <a:off x="5142116" y="4121411"/>
              <a:ext cx="936000" cy="21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矩形 33">
              <a:extLst>
                <a:ext uri="{FF2B5EF4-FFF2-40B4-BE49-F238E27FC236}">
                  <a16:creationId xmlns:a16="http://schemas.microsoft.com/office/drawing/2014/main" id="{272B16DD-C590-4D08-AE57-40C9AA927077}"/>
                </a:ext>
              </a:extLst>
            </p:cNvPr>
            <p:cNvSpPr/>
            <p:nvPr/>
          </p:nvSpPr>
          <p:spPr>
            <a:xfrm>
              <a:off x="6992071" y="3374381"/>
              <a:ext cx="684000" cy="21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a:extLst>
                <a:ext uri="{FF2B5EF4-FFF2-40B4-BE49-F238E27FC236}">
                  <a16:creationId xmlns:a16="http://schemas.microsoft.com/office/drawing/2014/main" id="{E279B6DD-C3D4-413B-8D0C-552922F35D8B}"/>
                </a:ext>
              </a:extLst>
            </p:cNvPr>
            <p:cNvSpPr/>
            <p:nvPr/>
          </p:nvSpPr>
          <p:spPr>
            <a:xfrm>
              <a:off x="4445590" y="3755990"/>
              <a:ext cx="216000" cy="21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a:extLst>
                <a:ext uri="{FF2B5EF4-FFF2-40B4-BE49-F238E27FC236}">
                  <a16:creationId xmlns:a16="http://schemas.microsoft.com/office/drawing/2014/main" id="{0BFEB017-483B-4689-8005-21BF3F7298A2}"/>
                </a:ext>
              </a:extLst>
            </p:cNvPr>
            <p:cNvSpPr/>
            <p:nvPr/>
          </p:nvSpPr>
          <p:spPr>
            <a:xfrm>
              <a:off x="4377479" y="3263220"/>
              <a:ext cx="3580920" cy="2209964"/>
            </a:xfrm>
            <a:prstGeom prst="rect">
              <a:avLst/>
            </a:prstGeom>
          </p:spPr>
          <p:txBody>
            <a:bodyPr wrap="square">
              <a:spAutoFit/>
            </a:bodyPr>
            <a:lstStyle/>
            <a:p>
              <a:pPr>
                <a:lnSpc>
                  <a:spcPts val="2800"/>
                </a:lnSpc>
              </a:pPr>
              <a:r>
                <a:rPr lang="zh-TW" altLang="en-US" dirty="0">
                  <a:solidFill>
                    <a:schemeClr val="accent1">
                      <a:lumMod val="50000"/>
                    </a:schemeClr>
                  </a:solidFill>
                  <a:latin typeface="微軟正黑體" panose="020B0604030504040204" pitchFamily="34" charset="-120"/>
                  <a:ea typeface="微軟正黑體" panose="020B0604030504040204" pitchFamily="34" charset="-120"/>
                </a:rPr>
                <a:t>本研究建立的預測模型能</a:t>
              </a:r>
              <a:r>
                <a:rPr lang="zh-TW" altLang="zh-TW" b="1" dirty="0">
                  <a:solidFill>
                    <a:schemeClr val="accent1">
                      <a:lumMod val="50000"/>
                    </a:schemeClr>
                  </a:solidFill>
                  <a:latin typeface="微軟正黑體" panose="020B0604030504040204" pitchFamily="34" charset="-120"/>
                  <a:ea typeface="微軟正黑體" panose="020B0604030504040204" pitchFamily="34" charset="-120"/>
                </a:rPr>
                <a:t>精</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準</a:t>
              </a:r>
              <a:r>
                <a:rPr lang="zh-TW" altLang="zh-TW" b="1" dirty="0">
                  <a:solidFill>
                    <a:schemeClr val="accent1">
                      <a:lumMod val="50000"/>
                    </a:schemeClr>
                  </a:solidFill>
                  <a:latin typeface="微軟正黑體" panose="020B0604030504040204" pitchFamily="34" charset="-120"/>
                  <a:ea typeface="微軟正黑體" panose="020B0604030504040204" pitchFamily="34" charset="-120"/>
                </a:rPr>
                <a:t>預測</a:t>
              </a:r>
              <a:r>
                <a:rPr lang="zh-TW" altLang="zh-TW" dirty="0">
                  <a:solidFill>
                    <a:schemeClr val="accent1">
                      <a:lumMod val="50000"/>
                    </a:schemeClr>
                  </a:solidFill>
                  <a:latin typeface="微軟正黑體" panose="020B0604030504040204" pitchFamily="34" charset="-120"/>
                  <a:ea typeface="微軟正黑體" panose="020B0604030504040204" pitchFamily="34" charset="-120"/>
                </a:rPr>
                <a:t>投保單位欠費經催繳後的繳納情形</a:t>
              </a:r>
              <a:r>
                <a:rPr lang="zh-TW" altLang="en-US"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最佳模型</a:t>
              </a:r>
              <a:r>
                <a:rPr lang="zh-TW" altLang="en-US" dirty="0">
                  <a:solidFill>
                    <a:schemeClr val="accent1">
                      <a:lumMod val="50000"/>
                    </a:schemeClr>
                  </a:solidFill>
                  <a:latin typeface="微軟正黑體" panose="020B0604030504040204" pitchFamily="34" charset="-120"/>
                  <a:ea typeface="微軟正黑體" panose="020B0604030504040204" pitchFamily="34" charset="-120"/>
                </a:rPr>
                <a:t>之</a:t>
              </a:r>
              <a:r>
                <a:rPr lang="en-US" altLang="zh-TW" dirty="0">
                  <a:solidFill>
                    <a:schemeClr val="accent1">
                      <a:lumMod val="50000"/>
                    </a:schemeClr>
                  </a:solidFill>
                  <a:latin typeface="微軟正黑體" panose="020B0604030504040204" pitchFamily="34" charset="-120"/>
                  <a:ea typeface="微軟正黑體" panose="020B0604030504040204" pitchFamily="34" charset="-120"/>
                </a:rPr>
                <a:t>AUC</a:t>
              </a:r>
              <a:r>
                <a:rPr lang="zh-TW" altLang="en-US" dirty="0">
                  <a:solidFill>
                    <a:schemeClr val="accent1">
                      <a:lumMod val="50000"/>
                    </a:schemeClr>
                  </a:solidFill>
                  <a:latin typeface="微軟正黑體" panose="020B0604030504040204" pitchFamily="34" charset="-120"/>
                  <a:ea typeface="微軟正黑體" panose="020B0604030504040204" pitchFamily="34" charset="-120"/>
                </a:rPr>
                <a:t>數值高達</a:t>
              </a:r>
              <a:r>
                <a:rPr lang="en-US" altLang="zh-TW" dirty="0">
                  <a:solidFill>
                    <a:schemeClr val="accent1">
                      <a:lumMod val="50000"/>
                    </a:schemeClr>
                  </a:solidFill>
                  <a:latin typeface="微軟正黑體" panose="020B0604030504040204" pitchFamily="34" charset="-120"/>
                  <a:ea typeface="微軟正黑體" panose="020B0604030504040204" pitchFamily="34" charset="-120"/>
                </a:rPr>
                <a:t>0.974</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（具極佳的鑑別力）</a:t>
              </a:r>
              <a:r>
                <a:rPr lang="zh-TW" altLang="en-US"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zh-TW"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可提供</a:t>
              </a:r>
              <a:r>
                <a:rPr lang="zh-TW" altLang="en-US"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健保</a:t>
              </a:r>
              <a:r>
                <a:rPr lang="zh-TW" altLang="zh-TW"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署作為即早進行欠費監控之選案依據</a:t>
              </a:r>
              <a:endParaRPr lang="en-US" altLang="zh-TW" dirty="0">
                <a:solidFill>
                  <a:schemeClr val="accent1">
                    <a:lumMod val="50000"/>
                  </a:schemeClr>
                </a:solidFill>
                <a:latin typeface="微軟正黑體" panose="020B0604030504040204" pitchFamily="34" charset="-120"/>
                <a:ea typeface="微軟正黑體" panose="020B0604030504040204" pitchFamily="34" charset="-120"/>
              </a:endParaRPr>
            </a:p>
          </p:txBody>
        </p:sp>
      </p:grpSp>
      <p:grpSp>
        <p:nvGrpSpPr>
          <p:cNvPr id="29" name="群組 28">
            <a:extLst>
              <a:ext uri="{FF2B5EF4-FFF2-40B4-BE49-F238E27FC236}">
                <a16:creationId xmlns:a16="http://schemas.microsoft.com/office/drawing/2014/main" id="{02EE0EA4-926D-40AE-9DC1-CEB91E92DCF2}"/>
              </a:ext>
            </a:extLst>
          </p:cNvPr>
          <p:cNvGrpSpPr/>
          <p:nvPr/>
        </p:nvGrpSpPr>
        <p:grpSpPr>
          <a:xfrm>
            <a:off x="9003653" y="1248107"/>
            <a:ext cx="2052000" cy="2013284"/>
            <a:chOff x="8825853" y="1248107"/>
            <a:chExt cx="2052000" cy="2013284"/>
          </a:xfrm>
        </p:grpSpPr>
        <p:sp>
          <p:nvSpPr>
            <p:cNvPr id="9" name="橢圓 8">
              <a:extLst>
                <a:ext uri="{FF2B5EF4-FFF2-40B4-BE49-F238E27FC236}">
                  <a16:creationId xmlns:a16="http://schemas.microsoft.com/office/drawing/2014/main" id="{5351F29B-F55E-4AF0-870A-C6A3719BD45C}"/>
                </a:ext>
              </a:extLst>
            </p:cNvPr>
            <p:cNvSpPr>
              <a:spLocks noChangeAspect="1"/>
            </p:cNvSpPr>
            <p:nvPr/>
          </p:nvSpPr>
          <p:spPr>
            <a:xfrm>
              <a:off x="8825853" y="1248107"/>
              <a:ext cx="2052000" cy="2013284"/>
            </a:xfrm>
            <a:prstGeom prst="ellipse">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圖片 4">
              <a:extLst>
                <a:ext uri="{FF2B5EF4-FFF2-40B4-BE49-F238E27FC236}">
                  <a16:creationId xmlns:a16="http://schemas.microsoft.com/office/drawing/2014/main" id="{7BFE5483-E88F-41A7-BC03-2CD3D412BBC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583" b="94834" l="5435" r="93116">
                          <a14:foregroundMark x1="39493" y1="7749" x2="61957" y2="7749"/>
                          <a14:foregroundMark x1="47101" y1="4059" x2="47101" y2="4059"/>
                          <a14:foregroundMark x1="93478" y1="40221" x2="93478" y2="40221"/>
                          <a14:foregroundMark x1="14130" y1="70480" x2="29348" y2="75277"/>
                          <a14:foregroundMark x1="13043" y1="87454" x2="27899" y2="87823"/>
                          <a14:foregroundMark x1="7609" y1="70111" x2="7609" y2="89668"/>
                          <a14:foregroundMark x1="7609" y1="89668" x2="16304" y2="94465"/>
                          <a14:foregroundMark x1="12319" y1="66421" x2="17029" y2="66790"/>
                          <a14:foregroundMark x1="5797" y1="64945" x2="5797" y2="70111"/>
                          <a14:foregroundMark x1="7609" y1="94834" x2="14855" y2="94834"/>
                          <a14:foregroundMark x1="40580" y1="68266" x2="42754" y2="82657"/>
                          <a14:foregroundMark x1="51087" y1="74539" x2="67754" y2="81919"/>
                          <a14:foregroundMark x1="64855" y1="85609" x2="89855" y2="72325"/>
                          <a14:foregroundMark x1="33333" y1="70480" x2="36594" y2="81181"/>
                        </a14:backgroundRemoval>
                      </a14:imgEffect>
                    </a14:imgLayer>
                  </a14:imgProps>
                </a:ext>
                <a:ext uri="{28A0092B-C50C-407E-A947-70E740481C1C}">
                  <a14:useLocalDpi xmlns:a14="http://schemas.microsoft.com/office/drawing/2010/main" val="0"/>
                </a:ext>
              </a:extLst>
            </a:blip>
            <a:stretch>
              <a:fillRect/>
            </a:stretch>
          </p:blipFill>
          <p:spPr>
            <a:xfrm>
              <a:off x="9202602" y="1518769"/>
              <a:ext cx="1417760" cy="1392076"/>
            </a:xfrm>
            <a:prstGeom prst="rect">
              <a:avLst/>
            </a:prstGeom>
          </p:spPr>
        </p:pic>
      </p:grpSp>
      <p:pic>
        <p:nvPicPr>
          <p:cNvPr id="25" name="圖片 24">
            <a:extLst>
              <a:ext uri="{FF2B5EF4-FFF2-40B4-BE49-F238E27FC236}">
                <a16:creationId xmlns:a16="http://schemas.microsoft.com/office/drawing/2014/main" id="{BBFF06ED-6EDF-4713-8EE7-8390D93A21A8}"/>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221" b="93173" l="5200" r="95200">
                        <a14:foregroundMark x1="11200" y1="18876" x2="11200" y2="20884"/>
                        <a14:foregroundMark x1="8400" y1="20482" x2="10000" y2="22892"/>
                        <a14:foregroundMark x1="9200" y1="35743" x2="9200" y2="38956"/>
                        <a14:foregroundMark x1="5200" y1="37751" x2="5200" y2="37751"/>
                        <a14:foregroundMark x1="5200" y1="73494" x2="5200" y2="73494"/>
                        <a14:foregroundMark x1="9600" y1="90361" x2="9600" y2="90361"/>
                        <a14:foregroundMark x1="5200" y1="83133" x2="5200" y2="83133"/>
                        <a14:foregroundMark x1="18800" y1="90763" x2="21200" y2="93173"/>
                        <a14:foregroundMark x1="85200" y1="87952" x2="91200" y2="88353"/>
                        <a14:foregroundMark x1="94400" y1="81526" x2="95200" y2="87550"/>
                        <a14:foregroundMark x1="86000" y1="81928" x2="72000" y2="83936"/>
                        <a14:foregroundMark x1="78000" y1="79116" x2="61600" y2="79518"/>
                        <a14:foregroundMark x1="59600" y1="10843" x2="64800" y2="14859"/>
                        <a14:foregroundMark x1="62400" y1="5221" x2="61600" y2="6827"/>
                        <a14:foregroundMark x1="69600" y1="5221" x2="69600" y2="5221"/>
                        <a14:foregroundMark x1="23200" y1="74699" x2="22800" y2="77912"/>
                        <a14:foregroundMark x1="26000" y1="75502" x2="18400" y2="81124"/>
                      </a14:backgroundRemoval>
                    </a14:imgEffect>
                  </a14:imgLayer>
                </a14:imgProps>
              </a:ext>
              <a:ext uri="{28A0092B-C50C-407E-A947-70E740481C1C}">
                <a14:useLocalDpi xmlns:a14="http://schemas.microsoft.com/office/drawing/2010/main" val="0"/>
              </a:ext>
            </a:extLst>
          </a:blip>
          <a:stretch>
            <a:fillRect/>
          </a:stretch>
        </p:blipFill>
        <p:spPr>
          <a:xfrm>
            <a:off x="1785484" y="1518769"/>
            <a:ext cx="1442670" cy="1436899"/>
          </a:xfrm>
          <a:prstGeom prst="rect">
            <a:avLst/>
          </a:prstGeom>
        </p:spPr>
      </p:pic>
      <p:pic>
        <p:nvPicPr>
          <p:cNvPr id="37" name="圖片 36">
            <a:extLst>
              <a:ext uri="{FF2B5EF4-FFF2-40B4-BE49-F238E27FC236}">
                <a16:creationId xmlns:a16="http://schemas.microsoft.com/office/drawing/2014/main" id="{7888DA79-F056-40AA-821E-ACEFB03CC5E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3346" b="94796" l="6522" r="95652">
                        <a14:foregroundMark x1="62681" y1="10409" x2="43116" y2="11524"/>
                        <a14:foregroundMark x1="43116" y1="11524" x2="25725" y2="18587"/>
                        <a14:foregroundMark x1="25725" y1="18587" x2="25000" y2="18959"/>
                        <a14:foregroundMark x1="23551" y1="27138" x2="14130" y2="45725"/>
                        <a14:foregroundMark x1="14130" y1="45725" x2="13768" y2="47212"/>
                        <a14:foregroundMark x1="17754" y1="30112" x2="11594" y2="52416"/>
                        <a14:foregroundMark x1="11957" y1="35316" x2="11232" y2="52788"/>
                        <a14:foregroundMark x1="7971" y1="41264" x2="6884" y2="57993"/>
                        <a14:foregroundMark x1="11232" y1="62825" x2="19928" y2="69888"/>
                        <a14:foregroundMark x1="43116" y1="92565" x2="54348" y2="95167"/>
                        <a14:foregroundMark x1="41667" y1="6320" x2="61232" y2="9294"/>
                        <a14:foregroundMark x1="61232" y1="9294" x2="67391" y2="18587"/>
                        <a14:foregroundMark x1="81884" y1="5204" x2="81884" y2="7063"/>
                        <a14:foregroundMark x1="92029" y1="17844" x2="89855" y2="19703"/>
                        <a14:foregroundMark x1="93841" y1="45725" x2="93478" y2="50558"/>
                        <a14:foregroundMark x1="95290" y1="17472" x2="95290" y2="17472"/>
                        <a14:foregroundMark x1="52174" y1="3717" x2="49275" y2="4461"/>
                        <a14:foregroundMark x1="95652" y1="50186" x2="95652" y2="50186"/>
                        <a14:foregroundMark x1="82246" y1="3346" x2="82246" y2="3346"/>
                      </a14:backgroundRemoval>
                    </a14:imgEffect>
                  </a14:imgLayer>
                </a14:imgProps>
              </a:ext>
              <a:ext uri="{28A0092B-C50C-407E-A947-70E740481C1C}">
                <a14:useLocalDpi xmlns:a14="http://schemas.microsoft.com/office/drawing/2010/main" val="0"/>
              </a:ext>
            </a:extLst>
          </a:blip>
          <a:stretch>
            <a:fillRect/>
          </a:stretch>
        </p:blipFill>
        <p:spPr>
          <a:xfrm>
            <a:off x="5297305" y="1518769"/>
            <a:ext cx="1551347" cy="1512000"/>
          </a:xfrm>
          <a:prstGeom prst="rect">
            <a:avLst/>
          </a:prstGeom>
        </p:spPr>
      </p:pic>
      <p:grpSp>
        <p:nvGrpSpPr>
          <p:cNvPr id="2" name="群組 1">
            <a:extLst>
              <a:ext uri="{FF2B5EF4-FFF2-40B4-BE49-F238E27FC236}">
                <a16:creationId xmlns:a16="http://schemas.microsoft.com/office/drawing/2014/main" id="{5E97C6B1-A073-478F-98BF-E030DD2012BC}"/>
              </a:ext>
            </a:extLst>
          </p:cNvPr>
          <p:cNvGrpSpPr/>
          <p:nvPr/>
        </p:nvGrpSpPr>
        <p:grpSpPr>
          <a:xfrm>
            <a:off x="8129347" y="3414311"/>
            <a:ext cx="3551127" cy="1850891"/>
            <a:chOff x="8116647" y="3300011"/>
            <a:chExt cx="3637124" cy="1850891"/>
          </a:xfrm>
        </p:grpSpPr>
        <p:sp>
          <p:nvSpPr>
            <p:cNvPr id="39" name="矩形 38">
              <a:extLst>
                <a:ext uri="{FF2B5EF4-FFF2-40B4-BE49-F238E27FC236}">
                  <a16:creationId xmlns:a16="http://schemas.microsoft.com/office/drawing/2014/main" id="{D8F97E0C-2452-416B-B8B6-470FDD9F504D}"/>
                </a:ext>
              </a:extLst>
            </p:cNvPr>
            <p:cNvSpPr/>
            <p:nvPr/>
          </p:nvSpPr>
          <p:spPr>
            <a:xfrm>
              <a:off x="8171529" y="4842642"/>
              <a:ext cx="995539" cy="21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矩形 35">
              <a:extLst>
                <a:ext uri="{FF2B5EF4-FFF2-40B4-BE49-F238E27FC236}">
                  <a16:creationId xmlns:a16="http://schemas.microsoft.com/office/drawing/2014/main" id="{7251FD77-9E54-4657-81EF-B25692EA38F5}"/>
                </a:ext>
              </a:extLst>
            </p:cNvPr>
            <p:cNvSpPr/>
            <p:nvPr/>
          </p:nvSpPr>
          <p:spPr>
            <a:xfrm>
              <a:off x="8893984" y="3781630"/>
              <a:ext cx="720000" cy="21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矩形 39">
              <a:extLst>
                <a:ext uri="{FF2B5EF4-FFF2-40B4-BE49-F238E27FC236}">
                  <a16:creationId xmlns:a16="http://schemas.microsoft.com/office/drawing/2014/main" id="{B8E5D3D8-9911-4B1E-B0C2-C38833CA875D}"/>
                </a:ext>
              </a:extLst>
            </p:cNvPr>
            <p:cNvSpPr/>
            <p:nvPr/>
          </p:nvSpPr>
          <p:spPr>
            <a:xfrm>
              <a:off x="8168145" y="4489860"/>
              <a:ext cx="3355334" cy="21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 name="矩形 48">
              <a:extLst>
                <a:ext uri="{FF2B5EF4-FFF2-40B4-BE49-F238E27FC236}">
                  <a16:creationId xmlns:a16="http://schemas.microsoft.com/office/drawing/2014/main" id="{2A49B640-56C3-4F00-9E24-4271720351CE}"/>
                </a:ext>
              </a:extLst>
            </p:cNvPr>
            <p:cNvSpPr/>
            <p:nvPr/>
          </p:nvSpPr>
          <p:spPr>
            <a:xfrm>
              <a:off x="9367060" y="4147051"/>
              <a:ext cx="737436" cy="21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矩形 37">
              <a:extLst>
                <a:ext uri="{FF2B5EF4-FFF2-40B4-BE49-F238E27FC236}">
                  <a16:creationId xmlns:a16="http://schemas.microsoft.com/office/drawing/2014/main" id="{1D8D5A27-8D55-4BEB-A95E-7B6FA3A7FC84}"/>
                </a:ext>
              </a:extLst>
            </p:cNvPr>
            <p:cNvSpPr/>
            <p:nvPr/>
          </p:nvSpPr>
          <p:spPr>
            <a:xfrm>
              <a:off x="10518137" y="4147051"/>
              <a:ext cx="995539" cy="21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a:extLst>
                <a:ext uri="{FF2B5EF4-FFF2-40B4-BE49-F238E27FC236}">
                  <a16:creationId xmlns:a16="http://schemas.microsoft.com/office/drawing/2014/main" id="{67DD8887-2AEB-4060-8D6D-5538D99A8580}"/>
                </a:ext>
              </a:extLst>
            </p:cNvPr>
            <p:cNvSpPr/>
            <p:nvPr/>
          </p:nvSpPr>
          <p:spPr>
            <a:xfrm>
              <a:off x="8116647" y="3300011"/>
              <a:ext cx="3637124" cy="1850891"/>
            </a:xfrm>
            <a:prstGeom prst="rect">
              <a:avLst/>
            </a:prstGeom>
          </p:spPr>
          <p:txBody>
            <a:bodyPr wrap="square">
              <a:spAutoFit/>
            </a:bodyPr>
            <a:lstStyle/>
            <a:p>
              <a:pPr>
                <a:lnSpc>
                  <a:spcPts val="2800"/>
                </a:lnSpc>
              </a:pPr>
              <a:r>
                <a:rPr lang="zh-TW" altLang="zh-TW"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本研究</a:t>
              </a:r>
              <a:r>
                <a:rPr lang="zh-TW" altLang="en-US"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提出的實務精進應用策略為，</a:t>
              </a:r>
              <a:r>
                <a:rPr lang="zh-TW" altLang="zh-TW" dirty="0">
                  <a:solidFill>
                    <a:schemeClr val="accent1">
                      <a:lumMod val="50000"/>
                    </a:schemeClr>
                  </a:solidFill>
                  <a:latin typeface="微軟正黑體" panose="020B0604030504040204" pitchFamily="34" charset="-120"/>
                  <a:ea typeface="微軟正黑體" panose="020B0604030504040204" pitchFamily="34" charset="-120"/>
                </a:rPr>
                <a:t>當</a:t>
              </a:r>
              <a:r>
                <a:rPr lang="zh-TW" altLang="zh-TW" b="1" dirty="0">
                  <a:solidFill>
                    <a:schemeClr val="accent1">
                      <a:lumMod val="50000"/>
                    </a:schemeClr>
                  </a:solidFill>
                  <a:latin typeface="微軟正黑體" panose="020B0604030504040204" pitchFamily="34" charset="-120"/>
                  <a:ea typeface="微軟正黑體" panose="020B0604030504040204" pitchFamily="34" charset="-120"/>
                </a:rPr>
                <a:t>預測為</a:t>
              </a:r>
              <a:r>
                <a:rPr lang="zh-TW" altLang="zh-TW" dirty="0">
                  <a:solidFill>
                    <a:schemeClr val="accent1">
                      <a:lumMod val="50000"/>
                    </a:schemeClr>
                  </a:solidFill>
                  <a:latin typeface="微軟正黑體" panose="020B0604030504040204" pitchFamily="34" charset="-120"/>
                  <a:ea typeface="微軟正黑體" panose="020B0604030504040204" pitchFamily="34" charset="-120"/>
                </a:rPr>
                <a:t>在逾當期保費寬限期後一年內</a:t>
              </a:r>
              <a:r>
                <a:rPr lang="zh-TW" altLang="zh-TW" b="1" dirty="0">
                  <a:solidFill>
                    <a:schemeClr val="accent1">
                      <a:lumMod val="50000"/>
                    </a:schemeClr>
                  </a:solidFill>
                  <a:latin typeface="微軟正黑體" panose="020B0604030504040204" pitchFamily="34" charset="-120"/>
                  <a:ea typeface="微軟正黑體" panose="020B0604030504040204" pitchFamily="34" charset="-120"/>
                </a:rPr>
                <a:t>不繳納</a:t>
              </a:r>
              <a:r>
                <a:rPr lang="zh-TW" altLang="zh-TW" dirty="0">
                  <a:solidFill>
                    <a:schemeClr val="accent1">
                      <a:lumMod val="50000"/>
                    </a:schemeClr>
                  </a:solidFill>
                  <a:latin typeface="微軟正黑體" panose="020B0604030504040204" pitchFamily="34" charset="-120"/>
                  <a:ea typeface="微軟正黑體" panose="020B0604030504040204" pitchFamily="34" charset="-120"/>
                </a:rPr>
                <a:t>者，</a:t>
              </a:r>
              <a:r>
                <a:rPr lang="zh-TW" altLang="en-US" b="1" dirty="0">
                  <a:solidFill>
                    <a:schemeClr val="accent1">
                      <a:lumMod val="50000"/>
                    </a:schemeClr>
                  </a:solidFill>
                  <a:latin typeface="微軟正黑體" panose="020B0604030504040204" pitchFamily="34" charset="-120"/>
                  <a:ea typeface="微軟正黑體" panose="020B0604030504040204" pitchFamily="34" charset="-120"/>
                </a:rPr>
                <a:t>建議以雙掛號取代平信催繳，期望能提早欠費收回</a:t>
              </a:r>
              <a:endParaRPr lang="zh-TW" altLang="en-US" b="1"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endParaRPr>
            </a:p>
          </p:txBody>
        </p:sp>
      </p:grpSp>
    </p:spTree>
    <p:extLst>
      <p:ext uri="{BB962C8B-B14F-4D97-AF65-F5344CB8AC3E}">
        <p14:creationId xmlns:p14="http://schemas.microsoft.com/office/powerpoint/2010/main" val="4074493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CCC627D-25C8-4544-9D5E-6BE4EFDC2C31}"/>
              </a:ext>
            </a:extLst>
          </p:cNvPr>
          <p:cNvSpPr>
            <a:spLocks noGrp="1"/>
          </p:cNvSpPr>
          <p:nvPr>
            <p:ph type="sldNum" sz="quarter" idx="12"/>
          </p:nvPr>
        </p:nvSpPr>
        <p:spPr/>
        <p:txBody>
          <a:bodyPr/>
          <a:lstStyle/>
          <a:p>
            <a:fld id="{FB3E9B49-1012-49AA-8081-ABB306612549}" type="slidenum">
              <a:rPr lang="zh-TW" altLang="en-US" smtClean="0"/>
              <a:pPr/>
              <a:t>29</a:t>
            </a:fld>
            <a:endParaRPr lang="zh-TW" altLang="en-US" dirty="0"/>
          </a:p>
        </p:txBody>
      </p:sp>
      <p:sp>
        <p:nvSpPr>
          <p:cNvPr id="6" name="矩形 5">
            <a:extLst>
              <a:ext uri="{FF2B5EF4-FFF2-40B4-BE49-F238E27FC236}">
                <a16:creationId xmlns:a16="http://schemas.microsoft.com/office/drawing/2014/main" id="{F83C1816-16F2-46A1-B938-FACFBBCFC00D}"/>
              </a:ext>
            </a:extLst>
          </p:cNvPr>
          <p:cNvSpPr/>
          <p:nvPr/>
        </p:nvSpPr>
        <p:spPr>
          <a:xfrm>
            <a:off x="-1" y="1"/>
            <a:ext cx="822957" cy="8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Ch1</a:t>
            </a:r>
          </a:p>
          <a:p>
            <a:pPr algn="ctr"/>
            <a:r>
              <a:rPr lang="zh-TW" altLang="en-US" sz="2000" dirty="0">
                <a:solidFill>
                  <a:schemeClr val="bg1"/>
                </a:solidFill>
                <a:latin typeface="微軟正黑體" panose="020B0604030504040204" pitchFamily="34" charset="-120"/>
                <a:ea typeface="微軟正黑體" panose="020B0604030504040204" pitchFamily="34" charset="-120"/>
              </a:rPr>
              <a:t>緒論</a:t>
            </a:r>
          </a:p>
        </p:txBody>
      </p:sp>
      <p:sp>
        <p:nvSpPr>
          <p:cNvPr id="42" name="矩形 41">
            <a:extLst>
              <a:ext uri="{FF2B5EF4-FFF2-40B4-BE49-F238E27FC236}">
                <a16:creationId xmlns:a16="http://schemas.microsoft.com/office/drawing/2014/main" id="{97A64C64-E08A-42A2-9F0A-E15F15DD05F4}"/>
              </a:ext>
            </a:extLst>
          </p:cNvPr>
          <p:cNvSpPr/>
          <p:nvPr/>
        </p:nvSpPr>
        <p:spPr>
          <a:xfrm>
            <a:off x="-1" y="931153"/>
            <a:ext cx="822957" cy="108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Ch2</a:t>
            </a:r>
          </a:p>
          <a:p>
            <a:pPr algn="ctr"/>
            <a:r>
              <a:rPr lang="zh-TW" altLang="en-US" sz="2000" dirty="0">
                <a:solidFill>
                  <a:schemeClr val="bg1"/>
                </a:solidFill>
                <a:latin typeface="微軟正黑體" panose="020B0604030504040204" pitchFamily="34" charset="-120"/>
                <a:ea typeface="微軟正黑體" panose="020B0604030504040204" pitchFamily="34" charset="-120"/>
              </a:rPr>
              <a:t>文獻探討</a:t>
            </a:r>
          </a:p>
        </p:txBody>
      </p:sp>
      <p:sp>
        <p:nvSpPr>
          <p:cNvPr id="43" name="矩形 42">
            <a:extLst>
              <a:ext uri="{FF2B5EF4-FFF2-40B4-BE49-F238E27FC236}">
                <a16:creationId xmlns:a16="http://schemas.microsoft.com/office/drawing/2014/main" id="{50E141D7-F9E3-4DEC-894A-2CB8760CB185}"/>
              </a:ext>
            </a:extLst>
          </p:cNvPr>
          <p:cNvSpPr/>
          <p:nvPr/>
        </p:nvSpPr>
        <p:spPr>
          <a:xfrm>
            <a:off x="-1" y="2114305"/>
            <a:ext cx="822957" cy="108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Ch3</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研究方法</a:t>
            </a:r>
          </a:p>
        </p:txBody>
      </p:sp>
      <p:sp>
        <p:nvSpPr>
          <p:cNvPr id="44" name="矩形 43">
            <a:extLst>
              <a:ext uri="{FF2B5EF4-FFF2-40B4-BE49-F238E27FC236}">
                <a16:creationId xmlns:a16="http://schemas.microsoft.com/office/drawing/2014/main" id="{BFC04A66-A772-4BFD-A7E2-BF950362F7A0}"/>
              </a:ext>
            </a:extLst>
          </p:cNvPr>
          <p:cNvSpPr/>
          <p:nvPr/>
        </p:nvSpPr>
        <p:spPr>
          <a:xfrm>
            <a:off x="-1" y="3297457"/>
            <a:ext cx="822957" cy="17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Ch4</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研究結果與分析</a:t>
            </a:r>
          </a:p>
        </p:txBody>
      </p:sp>
      <p:sp>
        <p:nvSpPr>
          <p:cNvPr id="45" name="矩形 44">
            <a:extLst>
              <a:ext uri="{FF2B5EF4-FFF2-40B4-BE49-F238E27FC236}">
                <a16:creationId xmlns:a16="http://schemas.microsoft.com/office/drawing/2014/main" id="{0F4F96A3-081C-4341-8537-21349E169160}"/>
              </a:ext>
            </a:extLst>
          </p:cNvPr>
          <p:cNvSpPr/>
          <p:nvPr/>
        </p:nvSpPr>
        <p:spPr>
          <a:xfrm>
            <a:off x="0" y="5128607"/>
            <a:ext cx="822957" cy="17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Ch5</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研究結論與建議</a:t>
            </a:r>
          </a:p>
        </p:txBody>
      </p:sp>
      <p:sp>
        <p:nvSpPr>
          <p:cNvPr id="47" name="文字方塊 46">
            <a:extLst>
              <a:ext uri="{FF2B5EF4-FFF2-40B4-BE49-F238E27FC236}">
                <a16:creationId xmlns:a16="http://schemas.microsoft.com/office/drawing/2014/main" id="{039D3ADA-2E6B-479A-9940-9E493FD671C8}"/>
              </a:ext>
            </a:extLst>
          </p:cNvPr>
          <p:cNvSpPr txBox="1"/>
          <p:nvPr/>
        </p:nvSpPr>
        <p:spPr>
          <a:xfrm>
            <a:off x="1086786" y="168958"/>
            <a:ext cx="5737759" cy="707886"/>
          </a:xfrm>
          <a:prstGeom prst="rect">
            <a:avLst/>
          </a:prstGeom>
          <a:noFill/>
        </p:spPr>
        <p:txBody>
          <a:bodyPr wrap="square" rtlCol="0">
            <a:spAutoFit/>
          </a:bodyPr>
          <a:lstStyle/>
          <a:p>
            <a:r>
              <a:rPr lang="en-US" altLang="zh-TW"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03</a:t>
            </a:r>
            <a:r>
              <a:rPr lang="zh-TW" altLang="en-US"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 未來研究方向與建議</a:t>
            </a:r>
          </a:p>
        </p:txBody>
      </p:sp>
      <p:sp>
        <p:nvSpPr>
          <p:cNvPr id="9" name="橢圓 8">
            <a:extLst>
              <a:ext uri="{FF2B5EF4-FFF2-40B4-BE49-F238E27FC236}">
                <a16:creationId xmlns:a16="http://schemas.microsoft.com/office/drawing/2014/main" id="{88532BBC-203F-47D7-B434-A34F72B456E9}"/>
              </a:ext>
            </a:extLst>
          </p:cNvPr>
          <p:cNvSpPr>
            <a:spLocks/>
          </p:cNvSpPr>
          <p:nvPr/>
        </p:nvSpPr>
        <p:spPr>
          <a:xfrm>
            <a:off x="6955942" y="1944896"/>
            <a:ext cx="1512000" cy="1512000"/>
          </a:xfrm>
          <a:prstGeom prst="ellipse">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a:extLst>
              <a:ext uri="{FF2B5EF4-FFF2-40B4-BE49-F238E27FC236}">
                <a16:creationId xmlns:a16="http://schemas.microsoft.com/office/drawing/2014/main" id="{F383A551-55CA-4B4B-9F06-9B6EE7C89B2D}"/>
              </a:ext>
            </a:extLst>
          </p:cNvPr>
          <p:cNvSpPr>
            <a:spLocks/>
          </p:cNvSpPr>
          <p:nvPr/>
        </p:nvSpPr>
        <p:spPr>
          <a:xfrm>
            <a:off x="4064273" y="1944896"/>
            <a:ext cx="1512000" cy="1512000"/>
          </a:xfrm>
          <a:prstGeom prst="ellipse">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8" name="群組 17">
            <a:extLst>
              <a:ext uri="{FF2B5EF4-FFF2-40B4-BE49-F238E27FC236}">
                <a16:creationId xmlns:a16="http://schemas.microsoft.com/office/drawing/2014/main" id="{9BAC32EF-458E-4EC4-94A0-31CF944139A3}"/>
              </a:ext>
            </a:extLst>
          </p:cNvPr>
          <p:cNvGrpSpPr/>
          <p:nvPr/>
        </p:nvGrpSpPr>
        <p:grpSpPr>
          <a:xfrm>
            <a:off x="6432667" y="3502523"/>
            <a:ext cx="2735997" cy="1132746"/>
            <a:chOff x="4309446" y="2771500"/>
            <a:chExt cx="2601236" cy="1132746"/>
          </a:xfrm>
        </p:grpSpPr>
        <p:sp>
          <p:nvSpPr>
            <p:cNvPr id="50" name="矩形 49">
              <a:extLst>
                <a:ext uri="{FF2B5EF4-FFF2-40B4-BE49-F238E27FC236}">
                  <a16:creationId xmlns:a16="http://schemas.microsoft.com/office/drawing/2014/main" id="{27BDAAA9-72F2-43D2-B893-BA03A4C9A06B}"/>
                </a:ext>
              </a:extLst>
            </p:cNvPr>
            <p:cNvSpPr/>
            <p:nvPr/>
          </p:nvSpPr>
          <p:spPr>
            <a:xfrm>
              <a:off x="4585376" y="3245656"/>
              <a:ext cx="2258970" cy="21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1">
                    <a:lumMod val="50000"/>
                  </a:schemeClr>
                </a:solidFill>
              </a:endParaRPr>
            </a:p>
          </p:txBody>
        </p:sp>
        <p:sp>
          <p:nvSpPr>
            <p:cNvPr id="21" name="矩形 20">
              <a:extLst>
                <a:ext uri="{FF2B5EF4-FFF2-40B4-BE49-F238E27FC236}">
                  <a16:creationId xmlns:a16="http://schemas.microsoft.com/office/drawing/2014/main" id="{6E6696A6-2834-45CF-BC20-AF2621BEA292}"/>
                </a:ext>
              </a:extLst>
            </p:cNvPr>
            <p:cNvSpPr/>
            <p:nvPr/>
          </p:nvSpPr>
          <p:spPr>
            <a:xfrm>
              <a:off x="4790644" y="2891536"/>
              <a:ext cx="1505980" cy="21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1">
                    <a:lumMod val="50000"/>
                  </a:schemeClr>
                </a:solidFill>
              </a:endParaRPr>
            </a:p>
          </p:txBody>
        </p:sp>
        <p:sp>
          <p:nvSpPr>
            <p:cNvPr id="22" name="矩形 21">
              <a:extLst>
                <a:ext uri="{FF2B5EF4-FFF2-40B4-BE49-F238E27FC236}">
                  <a16:creationId xmlns:a16="http://schemas.microsoft.com/office/drawing/2014/main" id="{8430554E-3892-4D9E-9603-4A7023ABAB13}"/>
                </a:ext>
              </a:extLst>
            </p:cNvPr>
            <p:cNvSpPr/>
            <p:nvPr/>
          </p:nvSpPr>
          <p:spPr>
            <a:xfrm>
              <a:off x="4309446" y="2771500"/>
              <a:ext cx="2601236" cy="1132746"/>
            </a:xfrm>
            <a:prstGeom prst="rect">
              <a:avLst/>
            </a:prstGeom>
          </p:spPr>
          <p:txBody>
            <a:bodyPr wrap="square">
              <a:spAutoFit/>
            </a:bodyPr>
            <a:lstStyle/>
            <a:p>
              <a:pPr marL="0" lvl="6">
                <a:lnSpc>
                  <a:spcPts val="2800"/>
                </a:lnSpc>
                <a:spcAft>
                  <a:spcPts val="0"/>
                </a:spcAft>
              </a:pPr>
              <a:r>
                <a:rPr lang="zh-TW" altLang="zh-TW" kern="1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探討</a:t>
              </a:r>
              <a:r>
                <a:rPr lang="en-US" altLang="zh-TW" kern="1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COVID-19</a:t>
              </a:r>
              <a:r>
                <a:rPr lang="zh-TW" altLang="zh-TW" kern="1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疫情是否對各產業單位之欠費行為有所影響</a:t>
              </a:r>
            </a:p>
          </p:txBody>
        </p:sp>
      </p:grpSp>
      <p:grpSp>
        <p:nvGrpSpPr>
          <p:cNvPr id="23" name="群組 22">
            <a:extLst>
              <a:ext uri="{FF2B5EF4-FFF2-40B4-BE49-F238E27FC236}">
                <a16:creationId xmlns:a16="http://schemas.microsoft.com/office/drawing/2014/main" id="{E7E2F3D3-4E17-40D4-AFBB-736941FE1B2D}"/>
              </a:ext>
            </a:extLst>
          </p:cNvPr>
          <p:cNvGrpSpPr/>
          <p:nvPr/>
        </p:nvGrpSpPr>
        <p:grpSpPr>
          <a:xfrm>
            <a:off x="3775942" y="3502523"/>
            <a:ext cx="2600747" cy="773673"/>
            <a:chOff x="7092197" y="2771500"/>
            <a:chExt cx="2600747" cy="773673"/>
          </a:xfrm>
        </p:grpSpPr>
        <p:sp>
          <p:nvSpPr>
            <p:cNvPr id="26" name="矩形 25">
              <a:extLst>
                <a:ext uri="{FF2B5EF4-FFF2-40B4-BE49-F238E27FC236}">
                  <a16:creationId xmlns:a16="http://schemas.microsoft.com/office/drawing/2014/main" id="{A8D33A44-1FDE-4980-87E7-9D36846FD91F}"/>
                </a:ext>
              </a:extLst>
            </p:cNvPr>
            <p:cNvSpPr/>
            <p:nvPr/>
          </p:nvSpPr>
          <p:spPr>
            <a:xfrm>
              <a:off x="7391462" y="2901768"/>
              <a:ext cx="1404000" cy="21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1">
                    <a:lumMod val="50000"/>
                  </a:schemeClr>
                </a:solidFill>
              </a:endParaRPr>
            </a:p>
          </p:txBody>
        </p:sp>
        <p:sp>
          <p:nvSpPr>
            <p:cNvPr id="51" name="矩形 50">
              <a:extLst>
                <a:ext uri="{FF2B5EF4-FFF2-40B4-BE49-F238E27FC236}">
                  <a16:creationId xmlns:a16="http://schemas.microsoft.com/office/drawing/2014/main" id="{8F96B9D8-0E63-4E8E-B27B-EC0B40DBC634}"/>
                </a:ext>
              </a:extLst>
            </p:cNvPr>
            <p:cNvSpPr/>
            <p:nvPr/>
          </p:nvSpPr>
          <p:spPr>
            <a:xfrm>
              <a:off x="7179934" y="3259251"/>
              <a:ext cx="900000" cy="21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1">
                    <a:lumMod val="50000"/>
                  </a:schemeClr>
                </a:solidFill>
              </a:endParaRPr>
            </a:p>
          </p:txBody>
        </p:sp>
        <p:sp>
          <p:nvSpPr>
            <p:cNvPr id="25" name="矩形 24">
              <a:extLst>
                <a:ext uri="{FF2B5EF4-FFF2-40B4-BE49-F238E27FC236}">
                  <a16:creationId xmlns:a16="http://schemas.microsoft.com/office/drawing/2014/main" id="{9125DFED-402F-435C-8AA7-38FAE56B023D}"/>
                </a:ext>
              </a:extLst>
            </p:cNvPr>
            <p:cNvSpPr/>
            <p:nvPr/>
          </p:nvSpPr>
          <p:spPr>
            <a:xfrm>
              <a:off x="7092197" y="2771500"/>
              <a:ext cx="2600747" cy="773673"/>
            </a:xfrm>
            <a:prstGeom prst="rect">
              <a:avLst/>
            </a:prstGeom>
          </p:spPr>
          <p:txBody>
            <a:bodyPr wrap="square">
              <a:spAutoFit/>
            </a:bodyPr>
            <a:lstStyle/>
            <a:p>
              <a:pPr marL="0" lvl="6">
                <a:lnSpc>
                  <a:spcPts val="2800"/>
                </a:lnSpc>
                <a:spcAft>
                  <a:spcPts val="0"/>
                </a:spcAft>
              </a:pPr>
              <a:r>
                <a:rPr lang="zh-TW" altLang="zh-TW" kern="1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以其他特徵選取方法及其他</a:t>
              </a:r>
              <a:r>
                <a:rPr lang="zh-TW" altLang="en-US" kern="1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模型</a:t>
              </a:r>
              <a:r>
                <a:rPr lang="zh-TW" altLang="zh-TW" kern="1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進行分析預測</a:t>
              </a:r>
            </a:p>
          </p:txBody>
        </p:sp>
      </p:grpSp>
      <p:cxnSp>
        <p:nvCxnSpPr>
          <p:cNvPr id="36" name="直線接點 35">
            <a:extLst>
              <a:ext uri="{FF2B5EF4-FFF2-40B4-BE49-F238E27FC236}">
                <a16:creationId xmlns:a16="http://schemas.microsoft.com/office/drawing/2014/main" id="{041EBE94-FA67-47A5-B220-AF86AC4DD002}"/>
              </a:ext>
            </a:extLst>
          </p:cNvPr>
          <p:cNvCxnSpPr/>
          <p:nvPr/>
        </p:nvCxnSpPr>
        <p:spPr>
          <a:xfrm>
            <a:off x="9227814" y="1856926"/>
            <a:ext cx="0" cy="3096000"/>
          </a:xfrm>
          <a:prstGeom prst="line">
            <a:avLst/>
          </a:prstGeom>
          <a:ln w="19050">
            <a:solidFill>
              <a:srgbClr val="ADB0CF"/>
            </a:solidFill>
            <a:prstDash val="sysDot"/>
          </a:ln>
        </p:spPr>
        <p:style>
          <a:lnRef idx="1">
            <a:schemeClr val="accent1"/>
          </a:lnRef>
          <a:fillRef idx="0">
            <a:schemeClr val="accent1"/>
          </a:fillRef>
          <a:effectRef idx="0">
            <a:schemeClr val="accent1"/>
          </a:effectRef>
          <a:fontRef idx="minor">
            <a:schemeClr val="tx1"/>
          </a:fontRef>
        </p:style>
      </p:cxnSp>
      <p:cxnSp>
        <p:nvCxnSpPr>
          <p:cNvPr id="37" name="直線接點 36">
            <a:extLst>
              <a:ext uri="{FF2B5EF4-FFF2-40B4-BE49-F238E27FC236}">
                <a16:creationId xmlns:a16="http://schemas.microsoft.com/office/drawing/2014/main" id="{664DF840-51B7-4234-A204-F04EF97A888F}"/>
              </a:ext>
            </a:extLst>
          </p:cNvPr>
          <p:cNvCxnSpPr/>
          <p:nvPr/>
        </p:nvCxnSpPr>
        <p:spPr>
          <a:xfrm>
            <a:off x="6355046" y="1856926"/>
            <a:ext cx="0" cy="3096000"/>
          </a:xfrm>
          <a:prstGeom prst="line">
            <a:avLst/>
          </a:prstGeom>
          <a:ln w="19050">
            <a:solidFill>
              <a:srgbClr val="ADB0CF"/>
            </a:solidFill>
            <a:prstDash val="sysDot"/>
          </a:ln>
        </p:spPr>
        <p:style>
          <a:lnRef idx="1">
            <a:schemeClr val="accent1"/>
          </a:lnRef>
          <a:fillRef idx="0">
            <a:schemeClr val="accent1"/>
          </a:fillRef>
          <a:effectRef idx="0">
            <a:schemeClr val="accent1"/>
          </a:effectRef>
          <a:fontRef idx="minor">
            <a:schemeClr val="tx1"/>
          </a:fontRef>
        </p:style>
      </p:cxnSp>
      <p:grpSp>
        <p:nvGrpSpPr>
          <p:cNvPr id="2" name="群組 1">
            <a:extLst>
              <a:ext uri="{FF2B5EF4-FFF2-40B4-BE49-F238E27FC236}">
                <a16:creationId xmlns:a16="http://schemas.microsoft.com/office/drawing/2014/main" id="{F79035E9-1781-4385-B6E0-D1DEA7488B89}"/>
              </a:ext>
            </a:extLst>
          </p:cNvPr>
          <p:cNvGrpSpPr/>
          <p:nvPr/>
        </p:nvGrpSpPr>
        <p:grpSpPr>
          <a:xfrm>
            <a:off x="1200120" y="1856926"/>
            <a:ext cx="2521368" cy="3096000"/>
            <a:chOff x="1200120" y="1856926"/>
            <a:chExt cx="2521368" cy="3096000"/>
          </a:xfrm>
        </p:grpSpPr>
        <p:sp>
          <p:nvSpPr>
            <p:cNvPr id="12" name="橢圓 11">
              <a:extLst>
                <a:ext uri="{FF2B5EF4-FFF2-40B4-BE49-F238E27FC236}">
                  <a16:creationId xmlns:a16="http://schemas.microsoft.com/office/drawing/2014/main" id="{C08DE190-F2A6-46D9-A1FD-70D068B6BD7B}"/>
                </a:ext>
              </a:extLst>
            </p:cNvPr>
            <p:cNvSpPr>
              <a:spLocks/>
            </p:cNvSpPr>
            <p:nvPr/>
          </p:nvSpPr>
          <p:spPr>
            <a:xfrm>
              <a:off x="1613813" y="1944896"/>
              <a:ext cx="1512000" cy="1512000"/>
            </a:xfrm>
            <a:prstGeom prst="ellipse">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3" name="群組 12">
              <a:extLst>
                <a:ext uri="{FF2B5EF4-FFF2-40B4-BE49-F238E27FC236}">
                  <a16:creationId xmlns:a16="http://schemas.microsoft.com/office/drawing/2014/main" id="{BBB36CC1-9E5D-4D7D-8BD2-F7695B006CB2}"/>
                </a:ext>
              </a:extLst>
            </p:cNvPr>
            <p:cNvGrpSpPr/>
            <p:nvPr/>
          </p:nvGrpSpPr>
          <p:grpSpPr>
            <a:xfrm>
              <a:off x="1200120" y="3502523"/>
              <a:ext cx="2521368" cy="773673"/>
              <a:chOff x="1437700" y="2771500"/>
              <a:chExt cx="2521368" cy="773673"/>
            </a:xfrm>
          </p:grpSpPr>
          <p:sp>
            <p:nvSpPr>
              <p:cNvPr id="15" name="矩形 14">
                <a:extLst>
                  <a:ext uri="{FF2B5EF4-FFF2-40B4-BE49-F238E27FC236}">
                    <a16:creationId xmlns:a16="http://schemas.microsoft.com/office/drawing/2014/main" id="{05BA4E77-FF72-4F36-BD08-A77408F49A1D}"/>
                  </a:ext>
                </a:extLst>
              </p:cNvPr>
              <p:cNvSpPr/>
              <p:nvPr/>
            </p:nvSpPr>
            <p:spPr>
              <a:xfrm>
                <a:off x="1745065" y="3280456"/>
                <a:ext cx="936000" cy="180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1">
                      <a:lumMod val="50000"/>
                    </a:schemeClr>
                  </a:solidFill>
                </a:endParaRPr>
              </a:p>
            </p:txBody>
          </p:sp>
          <p:sp>
            <p:nvSpPr>
              <p:cNvPr id="16" name="矩形 15">
                <a:extLst>
                  <a:ext uri="{FF2B5EF4-FFF2-40B4-BE49-F238E27FC236}">
                    <a16:creationId xmlns:a16="http://schemas.microsoft.com/office/drawing/2014/main" id="{3DB2A29A-0530-418D-B502-45D3BCB4B6BD}"/>
                  </a:ext>
                </a:extLst>
              </p:cNvPr>
              <p:cNvSpPr/>
              <p:nvPr/>
            </p:nvSpPr>
            <p:spPr>
              <a:xfrm>
                <a:off x="1733617" y="2932468"/>
                <a:ext cx="972000" cy="180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1">
                      <a:lumMod val="50000"/>
                    </a:schemeClr>
                  </a:solidFill>
                </a:endParaRPr>
              </a:p>
            </p:txBody>
          </p:sp>
          <p:sp>
            <p:nvSpPr>
              <p:cNvPr id="17" name="矩形 16">
                <a:extLst>
                  <a:ext uri="{FF2B5EF4-FFF2-40B4-BE49-F238E27FC236}">
                    <a16:creationId xmlns:a16="http://schemas.microsoft.com/office/drawing/2014/main" id="{EDDAB2F3-8C7A-409F-A6FF-1DECB15710CF}"/>
                  </a:ext>
                </a:extLst>
              </p:cNvPr>
              <p:cNvSpPr/>
              <p:nvPr/>
            </p:nvSpPr>
            <p:spPr>
              <a:xfrm>
                <a:off x="1437700" y="2771500"/>
                <a:ext cx="2521368" cy="773673"/>
              </a:xfrm>
              <a:prstGeom prst="rect">
                <a:avLst/>
              </a:prstGeom>
            </p:spPr>
            <p:txBody>
              <a:bodyPr wrap="square">
                <a:spAutoFit/>
              </a:bodyPr>
              <a:lstStyle/>
              <a:p>
                <a:pPr marL="0" lvl="6">
                  <a:lnSpc>
                    <a:spcPts val="2800"/>
                  </a:lnSpc>
                  <a:spcAft>
                    <a:spcPts val="0"/>
                  </a:spcAft>
                </a:pPr>
                <a:r>
                  <a:rPr lang="zh-TW" altLang="en-US" kern="1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以</a:t>
                </a:r>
                <a:r>
                  <a:rPr lang="zh-TW" altLang="zh-TW" kern="1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更多年度資料或再加</a:t>
                </a:r>
                <a:r>
                  <a:rPr lang="zh-TW" altLang="en-US" kern="1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入</a:t>
                </a:r>
                <a:r>
                  <a:rPr lang="zh-TW" altLang="zh-TW" kern="1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其他維度進行研究</a:t>
                </a:r>
              </a:p>
            </p:txBody>
          </p:sp>
        </p:grpSp>
        <p:cxnSp>
          <p:nvCxnSpPr>
            <p:cNvPr id="35" name="直線接點 34">
              <a:extLst>
                <a:ext uri="{FF2B5EF4-FFF2-40B4-BE49-F238E27FC236}">
                  <a16:creationId xmlns:a16="http://schemas.microsoft.com/office/drawing/2014/main" id="{E8446CBB-7C9C-4C5B-B8E2-05BC057F3F30}"/>
                </a:ext>
              </a:extLst>
            </p:cNvPr>
            <p:cNvCxnSpPr/>
            <p:nvPr/>
          </p:nvCxnSpPr>
          <p:spPr>
            <a:xfrm>
              <a:off x="3714805" y="1856926"/>
              <a:ext cx="0" cy="3096000"/>
            </a:xfrm>
            <a:prstGeom prst="line">
              <a:avLst/>
            </a:prstGeom>
            <a:ln w="19050">
              <a:solidFill>
                <a:srgbClr val="ADB0CF"/>
              </a:solidFill>
              <a:prstDash val="sysDot"/>
            </a:ln>
          </p:spPr>
          <p:style>
            <a:lnRef idx="1">
              <a:schemeClr val="accent1"/>
            </a:lnRef>
            <a:fillRef idx="0">
              <a:schemeClr val="accent1"/>
            </a:fillRef>
            <a:effectRef idx="0">
              <a:schemeClr val="accent1"/>
            </a:effectRef>
            <a:fontRef idx="minor">
              <a:schemeClr val="tx1"/>
            </a:fontRef>
          </p:style>
        </p:cxnSp>
        <p:pic>
          <p:nvPicPr>
            <p:cNvPr id="38" name="圖片 37">
              <a:extLst>
                <a:ext uri="{FF2B5EF4-FFF2-40B4-BE49-F238E27FC236}">
                  <a16:creationId xmlns:a16="http://schemas.microsoft.com/office/drawing/2014/main" id="{D5B7E68D-BA6F-459E-AF28-7E8A4FE00BD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883" b="95547" l="5668" r="92713">
                          <a14:foregroundMark x1="28340" y1="9312" x2="28340" y2="9312"/>
                          <a14:foregroundMark x1="50202" y1="9312" x2="50202" y2="9312"/>
                          <a14:foregroundMark x1="76518" y1="12551" x2="76518" y2="12551"/>
                          <a14:foregroundMark x1="84211" y1="12551" x2="84211" y2="12551"/>
                          <a14:foregroundMark x1="92713" y1="40486" x2="81781" y2="44534"/>
                          <a14:foregroundMark x1="93117" y1="93927" x2="77733" y2="93522"/>
                          <a14:foregroundMark x1="14575" y1="91903" x2="26721" y2="91903"/>
                          <a14:foregroundMark x1="7287" y1="68826" x2="8097" y2="72065"/>
                          <a14:foregroundMark x1="6073" y1="45749" x2="6073" y2="45749"/>
                          <a14:foregroundMark x1="15385" y1="10526" x2="14980" y2="13360"/>
                          <a14:foregroundMark x1="34818" y1="7692" x2="38462" y2="12955"/>
                          <a14:foregroundMark x1="83806" y1="73279" x2="80162" y2="76923"/>
                          <a14:foregroundMark x1="8907" y1="95547" x2="8907" y2="95547"/>
                          <a14:foregroundMark x1="5668" y1="65992" x2="5668" y2="65992"/>
                        </a14:backgroundRemoval>
                      </a14:imgEffect>
                    </a14:imgLayer>
                  </a14:imgProps>
                </a:ext>
                <a:ext uri="{28A0092B-C50C-407E-A947-70E740481C1C}">
                  <a14:useLocalDpi xmlns:a14="http://schemas.microsoft.com/office/drawing/2010/main" val="0"/>
                </a:ext>
              </a:extLst>
            </a:blip>
            <a:stretch>
              <a:fillRect/>
            </a:stretch>
          </p:blipFill>
          <p:spPr>
            <a:xfrm>
              <a:off x="1824808" y="2114201"/>
              <a:ext cx="1188000" cy="1188000"/>
            </a:xfrm>
            <a:prstGeom prst="rect">
              <a:avLst/>
            </a:prstGeom>
          </p:spPr>
        </p:pic>
      </p:grpSp>
      <p:pic>
        <p:nvPicPr>
          <p:cNvPr id="39" name="圖片 38">
            <a:extLst>
              <a:ext uri="{FF2B5EF4-FFF2-40B4-BE49-F238E27FC236}">
                <a16:creationId xmlns:a16="http://schemas.microsoft.com/office/drawing/2014/main" id="{EA384048-428C-48C5-876F-F81C27FA7883}"/>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306" b="92149" l="5439" r="94561">
                        <a14:foregroundMark x1="49372" y1="4132" x2="49372" y2="4132"/>
                        <a14:foregroundMark x1="73640" y1="12810" x2="73640" y2="12810"/>
                        <a14:foregroundMark x1="22594" y1="92149" x2="22594" y2="92149"/>
                        <a14:foregroundMark x1="41004" y1="90909" x2="41004" y2="90909"/>
                        <a14:foregroundMark x1="7950" y1="82231" x2="7950" y2="82231"/>
                        <a14:foregroundMark x1="53138" y1="84298" x2="53138" y2="84298"/>
                        <a14:foregroundMark x1="61088" y1="82231" x2="61088" y2="82231"/>
                        <a14:foregroundMark x1="78661" y1="83471" x2="78661" y2="83471"/>
                        <a14:foregroundMark x1="87448" y1="84298" x2="87448" y2="84298"/>
                        <a14:foregroundMark x1="94561" y1="85124" x2="94561" y2="85124"/>
                        <a14:foregroundMark x1="5439" y1="90909" x2="5439" y2="90909"/>
                      </a14:backgroundRemoval>
                    </a14:imgEffect>
                  </a14:imgLayer>
                </a14:imgProps>
              </a:ext>
              <a:ext uri="{28A0092B-C50C-407E-A947-70E740481C1C}">
                <a14:useLocalDpi xmlns:a14="http://schemas.microsoft.com/office/drawing/2010/main" val="0"/>
              </a:ext>
            </a:extLst>
          </a:blip>
          <a:stretch>
            <a:fillRect/>
          </a:stretch>
        </p:blipFill>
        <p:spPr>
          <a:xfrm>
            <a:off x="7124285" y="2074091"/>
            <a:ext cx="1208826" cy="1224000"/>
          </a:xfrm>
          <a:prstGeom prst="rect">
            <a:avLst/>
          </a:prstGeom>
        </p:spPr>
      </p:pic>
      <p:pic>
        <p:nvPicPr>
          <p:cNvPr id="40" name="圖片 39">
            <a:extLst>
              <a:ext uri="{FF2B5EF4-FFF2-40B4-BE49-F238E27FC236}">
                <a16:creationId xmlns:a16="http://schemas.microsoft.com/office/drawing/2014/main" id="{55662491-03A4-4548-BF7E-252378B0826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7143" b="94643" l="4505" r="94144">
                        <a14:foregroundMark x1="24775" y1="7589" x2="24775" y2="7589"/>
                        <a14:foregroundMark x1="4505" y1="91518" x2="4505" y2="91518"/>
                        <a14:foregroundMark x1="17117" y1="91518" x2="39189" y2="91518"/>
                        <a14:foregroundMark x1="63964" y1="94643" x2="70270" y2="95089"/>
                        <a14:foregroundMark x1="91892" y1="94643" x2="94144" y2="94643"/>
                        <a14:foregroundMark x1="47748" y1="94196" x2="50450" y2="94196"/>
                        <a14:foregroundMark x1="46847" y1="89286" x2="48649" y2="91071"/>
                      </a14:backgroundRemoval>
                    </a14:imgEffect>
                  </a14:imgLayer>
                </a14:imgProps>
              </a:ext>
              <a:ext uri="{28A0092B-C50C-407E-A947-70E740481C1C}">
                <a14:useLocalDpi xmlns:a14="http://schemas.microsoft.com/office/drawing/2010/main" val="0"/>
              </a:ext>
            </a:extLst>
          </a:blip>
          <a:stretch>
            <a:fillRect/>
          </a:stretch>
        </p:blipFill>
        <p:spPr>
          <a:xfrm>
            <a:off x="4274431" y="2145867"/>
            <a:ext cx="1106036" cy="1116000"/>
          </a:xfrm>
          <a:prstGeom prst="rect">
            <a:avLst/>
          </a:prstGeom>
        </p:spPr>
      </p:pic>
      <p:grpSp>
        <p:nvGrpSpPr>
          <p:cNvPr id="5" name="群組 4">
            <a:extLst>
              <a:ext uri="{FF2B5EF4-FFF2-40B4-BE49-F238E27FC236}">
                <a16:creationId xmlns:a16="http://schemas.microsoft.com/office/drawing/2014/main" id="{81E60AD2-E2A7-40CC-80B0-7EFA77CCC79A}"/>
              </a:ext>
            </a:extLst>
          </p:cNvPr>
          <p:cNvGrpSpPr/>
          <p:nvPr/>
        </p:nvGrpSpPr>
        <p:grpSpPr>
          <a:xfrm>
            <a:off x="9313631" y="1944896"/>
            <a:ext cx="2337440" cy="3408518"/>
            <a:chOff x="9313631" y="1944896"/>
            <a:chExt cx="2337440" cy="3408518"/>
          </a:xfrm>
        </p:grpSpPr>
        <p:sp>
          <p:nvSpPr>
            <p:cNvPr id="11" name="橢圓 10">
              <a:extLst>
                <a:ext uri="{FF2B5EF4-FFF2-40B4-BE49-F238E27FC236}">
                  <a16:creationId xmlns:a16="http://schemas.microsoft.com/office/drawing/2014/main" id="{3529D06D-9E02-4844-B536-1F6345907137}"/>
                </a:ext>
              </a:extLst>
            </p:cNvPr>
            <p:cNvSpPr>
              <a:spLocks/>
            </p:cNvSpPr>
            <p:nvPr/>
          </p:nvSpPr>
          <p:spPr>
            <a:xfrm>
              <a:off x="9578701" y="1944896"/>
              <a:ext cx="1512000" cy="1512000"/>
            </a:xfrm>
            <a:prstGeom prst="ellipse">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0" name="群組 29">
              <a:extLst>
                <a:ext uri="{FF2B5EF4-FFF2-40B4-BE49-F238E27FC236}">
                  <a16:creationId xmlns:a16="http://schemas.microsoft.com/office/drawing/2014/main" id="{29158014-98B8-43FD-BCCA-A7F301064A4F}"/>
                </a:ext>
              </a:extLst>
            </p:cNvPr>
            <p:cNvGrpSpPr/>
            <p:nvPr/>
          </p:nvGrpSpPr>
          <p:grpSpPr>
            <a:xfrm>
              <a:off x="9313631" y="3502523"/>
              <a:ext cx="2337440" cy="1850891"/>
              <a:chOff x="9602011" y="2771500"/>
              <a:chExt cx="2337440" cy="1850891"/>
            </a:xfrm>
          </p:grpSpPr>
          <p:sp>
            <p:nvSpPr>
              <p:cNvPr id="32" name="矩形 31">
                <a:extLst>
                  <a:ext uri="{FF2B5EF4-FFF2-40B4-BE49-F238E27FC236}">
                    <a16:creationId xmlns:a16="http://schemas.microsoft.com/office/drawing/2014/main" id="{E951E82D-5E1C-4AC5-B69E-492980012D33}"/>
                  </a:ext>
                </a:extLst>
              </p:cNvPr>
              <p:cNvSpPr/>
              <p:nvPr/>
            </p:nvSpPr>
            <p:spPr>
              <a:xfrm>
                <a:off x="9702517" y="3258432"/>
                <a:ext cx="2088000" cy="21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1">
                      <a:lumMod val="50000"/>
                    </a:schemeClr>
                  </a:solidFill>
                </a:endParaRPr>
              </a:p>
            </p:txBody>
          </p:sp>
          <p:sp>
            <p:nvSpPr>
              <p:cNvPr id="33" name="矩形 32">
                <a:extLst>
                  <a:ext uri="{FF2B5EF4-FFF2-40B4-BE49-F238E27FC236}">
                    <a16:creationId xmlns:a16="http://schemas.microsoft.com/office/drawing/2014/main" id="{DDC5ABF9-E114-4B16-9C03-6CB3620C467C}"/>
                  </a:ext>
                </a:extLst>
              </p:cNvPr>
              <p:cNvSpPr/>
              <p:nvPr/>
            </p:nvSpPr>
            <p:spPr>
              <a:xfrm>
                <a:off x="9920617" y="3605621"/>
                <a:ext cx="1404000" cy="216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1">
                      <a:lumMod val="50000"/>
                    </a:schemeClr>
                  </a:solidFill>
                </a:endParaRPr>
              </a:p>
            </p:txBody>
          </p:sp>
          <p:sp>
            <p:nvSpPr>
              <p:cNvPr id="34" name="矩形 33">
                <a:extLst>
                  <a:ext uri="{FF2B5EF4-FFF2-40B4-BE49-F238E27FC236}">
                    <a16:creationId xmlns:a16="http://schemas.microsoft.com/office/drawing/2014/main" id="{71274210-D44C-47CE-A5AE-138928D8DCBB}"/>
                  </a:ext>
                </a:extLst>
              </p:cNvPr>
              <p:cNvSpPr/>
              <p:nvPr/>
            </p:nvSpPr>
            <p:spPr>
              <a:xfrm>
                <a:off x="9602011" y="2771500"/>
                <a:ext cx="2337440" cy="1850891"/>
              </a:xfrm>
              <a:prstGeom prst="rect">
                <a:avLst/>
              </a:prstGeom>
            </p:spPr>
            <p:txBody>
              <a:bodyPr wrap="square">
                <a:spAutoFit/>
              </a:bodyPr>
              <a:lstStyle/>
              <a:p>
                <a:pPr marL="0" lvl="6">
                  <a:lnSpc>
                    <a:spcPts val="2800"/>
                  </a:lnSpc>
                  <a:spcAft>
                    <a:spcPts val="0"/>
                  </a:spcAft>
                </a:pPr>
                <a:r>
                  <a:rPr lang="zh-TW" altLang="zh-TW" kern="1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以機器學習方法分析保險對象</a:t>
                </a:r>
                <a:r>
                  <a:rPr lang="zh-TW" altLang="en-US" kern="1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之</a:t>
                </a:r>
                <a:r>
                  <a:rPr lang="zh-TW" altLang="zh-TW" kern="1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欠費行為</a:t>
                </a:r>
                <a:r>
                  <a:rPr lang="zh-TW" altLang="en-US" kern="1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或</a:t>
                </a:r>
                <a:r>
                  <a:rPr lang="zh-TW" altLang="zh-TW" kern="1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其他健保議題</a:t>
                </a:r>
                <a:r>
                  <a:rPr lang="zh-TW" altLang="en-US" kern="1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rPr>
                  <a:t>，發揮精準預測的特性，提升健保行政效率</a:t>
                </a:r>
                <a:endParaRPr lang="zh-TW" altLang="zh-TW" kern="100" dirty="0">
                  <a:solidFill>
                    <a:schemeClr val="accent1">
                      <a:lumMod val="50000"/>
                    </a:schemeClr>
                  </a:solidFill>
                  <a:latin typeface="微軟正黑體" panose="020B0604030504040204" pitchFamily="34" charset="-120"/>
                  <a:ea typeface="微軟正黑體" panose="020B0604030504040204" pitchFamily="34" charset="-120"/>
                  <a:cs typeface="標楷體" panose="03000509000000000000" pitchFamily="65" charset="-120"/>
                </a:endParaRPr>
              </a:p>
            </p:txBody>
          </p:sp>
        </p:grpSp>
        <p:pic>
          <p:nvPicPr>
            <p:cNvPr id="41" name="圖片 40">
              <a:extLst>
                <a:ext uri="{FF2B5EF4-FFF2-40B4-BE49-F238E27FC236}">
                  <a16:creationId xmlns:a16="http://schemas.microsoft.com/office/drawing/2014/main" id="{5D7EF719-C846-46F7-BE30-9EBEE931F22F}"/>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2667" b="97000" l="3667" r="97333">
                          <a14:foregroundMark x1="38333" y1="6333" x2="38333" y2="6333"/>
                          <a14:foregroundMark x1="45333" y1="7000" x2="20000" y2="14667"/>
                          <a14:foregroundMark x1="20000" y1="14667" x2="15333" y2="28333"/>
                          <a14:foregroundMark x1="14333" y1="32333" x2="12333" y2="54333"/>
                          <a14:foregroundMark x1="11333" y1="32000" x2="3667" y2="65333"/>
                          <a14:foregroundMark x1="10667" y1="42667" x2="10667" y2="75000"/>
                          <a14:foregroundMark x1="8667" y1="61333" x2="27667" y2="85333"/>
                          <a14:foregroundMark x1="8667" y1="65333" x2="22333" y2="87000"/>
                          <a14:foregroundMark x1="22333" y1="87000" x2="43667" y2="92667"/>
                          <a14:foregroundMark x1="34000" y1="88000" x2="63333" y2="92000"/>
                          <a14:foregroundMark x1="7333" y1="51667" x2="10667" y2="68000"/>
                          <a14:foregroundMark x1="12333" y1="27000" x2="61333" y2="3333"/>
                          <a14:foregroundMark x1="60000" y1="7333" x2="81000" y2="22667"/>
                          <a14:foregroundMark x1="81000" y1="22667" x2="87333" y2="30333"/>
                          <a14:foregroundMark x1="88000" y1="35000" x2="95333" y2="64000"/>
                          <a14:foregroundMark x1="94333" y1="60667" x2="64333" y2="91000"/>
                          <a14:foregroundMark x1="41000" y1="95333" x2="56333" y2="94333"/>
                          <a14:foregroundMark x1="72000" y1="89333" x2="90667" y2="71667"/>
                          <a14:foregroundMark x1="90667" y1="71667" x2="94333" y2="46667"/>
                          <a14:foregroundMark x1="94333" y1="46667" x2="85667" y2="24000"/>
                          <a14:foregroundMark x1="85667" y1="24000" x2="39333" y2="4667"/>
                          <a14:foregroundMark x1="47333" y1="2667" x2="77667" y2="15333"/>
                          <a14:foregroundMark x1="77333" y1="13333" x2="94333" y2="32667"/>
                          <a14:foregroundMark x1="94333" y1="32667" x2="95333" y2="33000"/>
                          <a14:foregroundMark x1="43667" y1="4333" x2="47000" y2="4667"/>
                          <a14:foregroundMark x1="28333" y1="10000" x2="31333" y2="11667"/>
                          <a14:foregroundMark x1="31000" y1="7333" x2="11667" y2="22667"/>
                          <a14:foregroundMark x1="11667" y1="22667" x2="10000" y2="26000"/>
                          <a14:foregroundMark x1="33000" y1="12333" x2="19667" y2="20667"/>
                          <a14:foregroundMark x1="26667" y1="9000" x2="19000" y2="14333"/>
                          <a14:foregroundMark x1="20667" y1="23333" x2="16000" y2="27000"/>
                          <a14:foregroundMark x1="33000" y1="92667" x2="48000" y2="97000"/>
                          <a14:foregroundMark x1="97333" y1="43667" x2="95333" y2="53333"/>
                          <a14:foregroundMark x1="56333" y1="29333" x2="55333" y2="60000"/>
                          <a14:foregroundMark x1="39333" y1="31000" x2="36667" y2="63333"/>
                          <a14:foregroundMark x1="31333" y1="29667" x2="31333" y2="67667"/>
                          <a14:foregroundMark x1="18667" y1="32333" x2="18667" y2="75000"/>
                          <a14:foregroundMark x1="33000" y1="28667" x2="25000" y2="68000"/>
                          <a14:foregroundMark x1="23333" y1="35667" x2="62333" y2="80333"/>
                          <a14:foregroundMark x1="42667" y1="24333" x2="74667" y2="68667"/>
                          <a14:foregroundMark x1="67000" y1="23333" x2="88333" y2="51000"/>
                          <a14:foregroundMark x1="66000" y1="30333" x2="66000" y2="30333"/>
                          <a14:foregroundMark x1="62667" y1="28333" x2="64000" y2="31333"/>
                          <a14:foregroundMark x1="81333" y1="57000" x2="67333" y2="76667"/>
                          <a14:foregroundMark x1="67333" y1="76667" x2="50667" y2="83000"/>
                        </a14:backgroundRemoval>
                      </a14:imgEffect>
                    </a14:imgLayer>
                  </a14:imgProps>
                </a:ext>
              </a:extLst>
            </a:blip>
            <a:stretch>
              <a:fillRect/>
            </a:stretch>
          </p:blipFill>
          <p:spPr>
            <a:xfrm>
              <a:off x="9771408" y="2121873"/>
              <a:ext cx="1152000" cy="1152000"/>
            </a:xfrm>
            <a:prstGeom prst="rect">
              <a:avLst/>
            </a:prstGeom>
          </p:spPr>
        </p:pic>
      </p:grpSp>
    </p:spTree>
    <p:extLst>
      <p:ext uri="{BB962C8B-B14F-4D97-AF65-F5344CB8AC3E}">
        <p14:creationId xmlns:p14="http://schemas.microsoft.com/office/powerpoint/2010/main" val="3006361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AB47CE1A-558D-4F43-8E30-6C66B0E3A1A0}"/>
              </a:ext>
            </a:extLst>
          </p:cNvPr>
          <p:cNvSpPr>
            <a:spLocks noGrp="1"/>
          </p:cNvSpPr>
          <p:nvPr>
            <p:ph type="sldNum" sz="quarter" idx="12"/>
          </p:nvPr>
        </p:nvSpPr>
        <p:spPr/>
        <p:txBody>
          <a:bodyPr/>
          <a:lstStyle/>
          <a:p>
            <a:fld id="{FB3E9B49-1012-49AA-8081-ABB306612549}" type="slidenum">
              <a:rPr lang="zh-TW" altLang="en-US" smtClean="0"/>
              <a:pPr/>
              <a:t>3</a:t>
            </a:fld>
            <a:endParaRPr lang="zh-TW" altLang="en-US" dirty="0"/>
          </a:p>
        </p:txBody>
      </p:sp>
      <p:sp>
        <p:nvSpPr>
          <p:cNvPr id="11" name="文字方塊 10">
            <a:extLst>
              <a:ext uri="{FF2B5EF4-FFF2-40B4-BE49-F238E27FC236}">
                <a16:creationId xmlns:a16="http://schemas.microsoft.com/office/drawing/2014/main" id="{4E16C1E2-B04D-489A-89F0-CCDA65068929}"/>
              </a:ext>
            </a:extLst>
          </p:cNvPr>
          <p:cNvSpPr txBox="1"/>
          <p:nvPr/>
        </p:nvSpPr>
        <p:spPr>
          <a:xfrm>
            <a:off x="1665270" y="2816066"/>
            <a:ext cx="4017319" cy="1225868"/>
          </a:xfrm>
          <a:prstGeom prst="roundRect">
            <a:avLst/>
          </a:prstGeom>
          <a:noFill/>
        </p:spPr>
        <p:txBody>
          <a:bodyPr wrap="square" rtlCol="0">
            <a:spAutoFit/>
          </a:bodyPr>
          <a:lstStyle/>
          <a:p>
            <a:r>
              <a:rPr lang="en-US" altLang="zh-TW" sz="66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Ch1 </a:t>
            </a:r>
            <a:r>
              <a:rPr lang="zh-TW" altLang="en-US" sz="66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緒論</a:t>
            </a:r>
          </a:p>
        </p:txBody>
      </p:sp>
      <p:pic>
        <p:nvPicPr>
          <p:cNvPr id="12" name="圖片 11">
            <a:extLst>
              <a:ext uri="{FF2B5EF4-FFF2-40B4-BE49-F238E27FC236}">
                <a16:creationId xmlns:a16="http://schemas.microsoft.com/office/drawing/2014/main" id="{8E74DCAD-EB34-46B3-80F0-24EC88A6751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054" b="95851" l="6373" r="94608">
                        <a14:foregroundMark x1="21569" y1="18257" x2="21569" y2="18257"/>
                        <a14:foregroundMark x1="95098" y1="25311" x2="95098" y2="25311"/>
                        <a14:foregroundMark x1="78922" y1="68465" x2="78922" y2="68465"/>
                        <a14:foregroundMark x1="46569" y1="95436" x2="46569" y2="95436"/>
                        <a14:foregroundMark x1="54412" y1="85892" x2="54412" y2="85892"/>
                        <a14:foregroundMark x1="50980" y1="77178" x2="50980" y2="77178"/>
                        <a14:foregroundMark x1="50490" y1="95851" x2="50490" y2="95851"/>
                        <a14:foregroundMark x1="43137" y1="76763" x2="43137" y2="76763"/>
                        <a14:foregroundMark x1="21569" y1="66805" x2="21569" y2="66805"/>
                        <a14:foregroundMark x1="6373" y1="42739" x2="6373" y2="42739"/>
                        <a14:foregroundMark x1="48529" y1="7054" x2="48529" y2="7054"/>
                        <a14:foregroundMark x1="43137" y1="95851" x2="43137" y2="95851"/>
                        <a14:foregroundMark x1="53431" y1="94606" x2="53431" y2="94606"/>
                        <a14:foregroundMark x1="55392" y1="94606" x2="55392" y2="94606"/>
                        <a14:foregroundMark x1="57843" y1="94606" x2="57843" y2="94606"/>
                        <a14:foregroundMark x1="39706" y1="89627" x2="39706" y2="89627"/>
                        <a14:foregroundMark x1="41176" y1="80083" x2="41176" y2="89627"/>
                        <a14:foregroundMark x1="85784" y1="28631" x2="80392" y2="30705"/>
                      </a14:backgroundRemoval>
                    </a14:imgEffect>
                  </a14:imgLayer>
                </a14:imgProps>
              </a:ext>
              <a:ext uri="{28A0092B-C50C-407E-A947-70E740481C1C}">
                <a14:useLocalDpi xmlns:a14="http://schemas.microsoft.com/office/drawing/2010/main" val="0"/>
              </a:ext>
            </a:extLst>
          </a:blip>
          <a:stretch>
            <a:fillRect/>
          </a:stretch>
        </p:blipFill>
        <p:spPr>
          <a:xfrm>
            <a:off x="10003440" y="898078"/>
            <a:ext cx="918710" cy="1085339"/>
          </a:xfrm>
          <a:prstGeom prst="rect">
            <a:avLst/>
          </a:prstGeom>
        </p:spPr>
      </p:pic>
      <p:sp>
        <p:nvSpPr>
          <p:cNvPr id="6" name="矩形 5">
            <a:extLst>
              <a:ext uri="{FF2B5EF4-FFF2-40B4-BE49-F238E27FC236}">
                <a16:creationId xmlns:a16="http://schemas.microsoft.com/office/drawing/2014/main" id="{DAF09E04-E3A2-4FA0-BF01-D2968BA6BAEE}"/>
              </a:ext>
            </a:extLst>
          </p:cNvPr>
          <p:cNvSpPr/>
          <p:nvPr/>
        </p:nvSpPr>
        <p:spPr>
          <a:xfrm>
            <a:off x="6846036" y="2313039"/>
            <a:ext cx="2419252" cy="584775"/>
          </a:xfrm>
          <a:prstGeom prst="rect">
            <a:avLst/>
          </a:prstGeom>
        </p:spPr>
        <p:txBody>
          <a:bodyPr wrap="none">
            <a:spAutoFit/>
          </a:bodyPr>
          <a:lstStyle/>
          <a:p>
            <a:r>
              <a:rPr lang="en-US" altLang="zh-TW"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01 </a:t>
            </a:r>
            <a:r>
              <a:rPr lang="zh-TW" altLang="en-US"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研究背景</a:t>
            </a:r>
            <a:endParaRPr lang="zh-TW" altLang="en-US" sz="3200" b="1" dirty="0">
              <a:effectLst>
                <a:glow rad="101600">
                  <a:schemeClr val="accent5">
                    <a:satMod val="175000"/>
                    <a:alpha val="40000"/>
                  </a:schemeClr>
                </a:glow>
                <a:outerShdw blurRad="50800" dist="38100" dir="2700000" algn="tl" rotWithShape="0">
                  <a:prstClr val="black">
                    <a:alpha val="40000"/>
                  </a:prstClr>
                </a:outerShdw>
              </a:effectLst>
            </a:endParaRPr>
          </a:p>
        </p:txBody>
      </p:sp>
      <p:sp>
        <p:nvSpPr>
          <p:cNvPr id="8" name="矩形 7">
            <a:extLst>
              <a:ext uri="{FF2B5EF4-FFF2-40B4-BE49-F238E27FC236}">
                <a16:creationId xmlns:a16="http://schemas.microsoft.com/office/drawing/2014/main" id="{1ECAC9FB-F93A-4EE1-8051-3C9B24FBEFA1}"/>
              </a:ext>
            </a:extLst>
          </p:cNvPr>
          <p:cNvSpPr/>
          <p:nvPr/>
        </p:nvSpPr>
        <p:spPr>
          <a:xfrm>
            <a:off x="6864911" y="3173429"/>
            <a:ext cx="2419252" cy="584775"/>
          </a:xfrm>
          <a:prstGeom prst="rect">
            <a:avLst/>
          </a:prstGeom>
        </p:spPr>
        <p:txBody>
          <a:bodyPr wrap="none">
            <a:spAutoFit/>
          </a:bodyPr>
          <a:lstStyle/>
          <a:p>
            <a:r>
              <a:rPr lang="en-US" altLang="zh-TW"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02 </a:t>
            </a:r>
            <a:r>
              <a:rPr lang="zh-TW" altLang="en-US"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研究動機</a:t>
            </a:r>
            <a:endParaRPr lang="zh-TW" altLang="en-US" sz="3200" b="1" dirty="0">
              <a:effectLst>
                <a:glow rad="101600">
                  <a:schemeClr val="accent5">
                    <a:satMod val="175000"/>
                    <a:alpha val="40000"/>
                  </a:schemeClr>
                </a:glow>
                <a:outerShdw blurRad="50800" dist="38100" dir="2700000" algn="tl" rotWithShape="0">
                  <a:prstClr val="black">
                    <a:alpha val="40000"/>
                  </a:prstClr>
                </a:outerShdw>
              </a:effectLst>
            </a:endParaRPr>
          </a:p>
        </p:txBody>
      </p:sp>
      <p:sp>
        <p:nvSpPr>
          <p:cNvPr id="9" name="矩形 8">
            <a:extLst>
              <a:ext uri="{FF2B5EF4-FFF2-40B4-BE49-F238E27FC236}">
                <a16:creationId xmlns:a16="http://schemas.microsoft.com/office/drawing/2014/main" id="{EBA2CFEC-CC6F-4D7C-A9E5-936AACCC54E0}"/>
              </a:ext>
            </a:extLst>
          </p:cNvPr>
          <p:cNvSpPr/>
          <p:nvPr/>
        </p:nvSpPr>
        <p:spPr>
          <a:xfrm>
            <a:off x="6864911" y="4033819"/>
            <a:ext cx="2419252" cy="584775"/>
          </a:xfrm>
          <a:prstGeom prst="rect">
            <a:avLst/>
          </a:prstGeom>
        </p:spPr>
        <p:txBody>
          <a:bodyPr wrap="none">
            <a:spAutoFit/>
          </a:bodyPr>
          <a:lstStyle/>
          <a:p>
            <a:r>
              <a:rPr lang="en-US" altLang="zh-TW"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03 </a:t>
            </a:r>
            <a:r>
              <a:rPr lang="zh-TW" altLang="en-US"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研究目的</a:t>
            </a:r>
            <a:endParaRPr lang="zh-TW" altLang="en-US" sz="3200" b="1" dirty="0">
              <a:effectLst>
                <a:glow rad="101600">
                  <a:schemeClr val="accent5">
                    <a:satMod val="175000"/>
                    <a:alpha val="40000"/>
                  </a:schemeClr>
                </a:glow>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313515213"/>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a:extLst>
              <a:ext uri="{FF2B5EF4-FFF2-40B4-BE49-F238E27FC236}">
                <a16:creationId xmlns:a16="http://schemas.microsoft.com/office/drawing/2014/main" id="{CC623C51-9A99-4C98-868E-31809D9CFACD}"/>
              </a:ext>
            </a:extLst>
          </p:cNvPr>
          <p:cNvSpPr>
            <a:spLocks noGrp="1"/>
          </p:cNvSpPr>
          <p:nvPr>
            <p:ph type="sldNum" sz="quarter" idx="12"/>
          </p:nvPr>
        </p:nvSpPr>
        <p:spPr/>
        <p:txBody>
          <a:bodyPr/>
          <a:lstStyle/>
          <a:p>
            <a:fld id="{FB3E9B49-1012-49AA-8081-ABB306612549}" type="slidenum">
              <a:rPr lang="zh-TW" altLang="en-US" smtClean="0"/>
              <a:pPr/>
              <a:t>30</a:t>
            </a:fld>
            <a:endParaRPr lang="zh-TW" altLang="en-US" dirty="0"/>
          </a:p>
        </p:txBody>
      </p:sp>
      <p:grpSp>
        <p:nvGrpSpPr>
          <p:cNvPr id="2" name="群組 1">
            <a:extLst>
              <a:ext uri="{FF2B5EF4-FFF2-40B4-BE49-F238E27FC236}">
                <a16:creationId xmlns:a16="http://schemas.microsoft.com/office/drawing/2014/main" id="{6062BA79-6D0E-4754-A217-0D5399ED5904}"/>
              </a:ext>
            </a:extLst>
          </p:cNvPr>
          <p:cNvGrpSpPr/>
          <p:nvPr/>
        </p:nvGrpSpPr>
        <p:grpSpPr>
          <a:xfrm>
            <a:off x="2042758" y="2137719"/>
            <a:ext cx="8106484" cy="2037661"/>
            <a:chOff x="2042758" y="2137719"/>
            <a:chExt cx="8106484" cy="2037661"/>
          </a:xfrm>
        </p:grpSpPr>
        <p:sp>
          <p:nvSpPr>
            <p:cNvPr id="6" name="文字方塊 5">
              <a:extLst>
                <a:ext uri="{FF2B5EF4-FFF2-40B4-BE49-F238E27FC236}">
                  <a16:creationId xmlns:a16="http://schemas.microsoft.com/office/drawing/2014/main" id="{B60B810B-3527-45FA-B183-C96C48BB22D9}"/>
                </a:ext>
              </a:extLst>
            </p:cNvPr>
            <p:cNvSpPr txBox="1"/>
            <p:nvPr/>
          </p:nvSpPr>
          <p:spPr>
            <a:xfrm>
              <a:off x="2194932" y="2137719"/>
              <a:ext cx="7802136" cy="1107996"/>
            </a:xfrm>
            <a:prstGeom prst="rect">
              <a:avLst/>
            </a:prstGeom>
            <a:noFill/>
          </p:spPr>
          <p:txBody>
            <a:bodyPr wrap="none" rtlCol="0">
              <a:spAutoFit/>
            </a:bodyPr>
            <a:lstStyle/>
            <a:p>
              <a:r>
                <a:rPr lang="zh-TW" altLang="en-US" sz="6600" b="1" dirty="0">
                  <a:solidFill>
                    <a:schemeClr val="bg1"/>
                  </a:solidFill>
                  <a:latin typeface="微軟正黑體" panose="020B0604030504040204" pitchFamily="34" charset="-120"/>
                  <a:ea typeface="微軟正黑體" panose="020B0604030504040204" pitchFamily="34" charset="-120"/>
                </a:rPr>
                <a:t>感謝聆聽　敬請指教</a:t>
              </a:r>
            </a:p>
          </p:txBody>
        </p:sp>
        <p:sp>
          <p:nvSpPr>
            <p:cNvPr id="7" name="文字方塊 6">
              <a:extLst>
                <a:ext uri="{FF2B5EF4-FFF2-40B4-BE49-F238E27FC236}">
                  <a16:creationId xmlns:a16="http://schemas.microsoft.com/office/drawing/2014/main" id="{2F75F91E-BB5F-4339-A8F4-F5831929DEB5}"/>
                </a:ext>
              </a:extLst>
            </p:cNvPr>
            <p:cNvSpPr txBox="1"/>
            <p:nvPr/>
          </p:nvSpPr>
          <p:spPr>
            <a:xfrm>
              <a:off x="3813667" y="3150621"/>
              <a:ext cx="4095993" cy="923330"/>
            </a:xfrm>
            <a:prstGeom prst="rect">
              <a:avLst/>
            </a:prstGeom>
            <a:noFill/>
          </p:spPr>
          <p:txBody>
            <a:bodyPr wrap="none" rtlCol="0">
              <a:spAutoFit/>
            </a:bodyPr>
            <a:lstStyle/>
            <a:p>
              <a:r>
                <a:rPr lang="en-US" altLang="zh-TW" sz="5400" dirty="0">
                  <a:solidFill>
                    <a:schemeClr val="bg1"/>
                  </a:solidFill>
                  <a:latin typeface="Yu Gothic UI Semibold" panose="020B0700000000000000" pitchFamily="34" charset="-128"/>
                  <a:ea typeface="Yu Gothic UI Semibold" panose="020B0700000000000000" pitchFamily="34" charset="-128"/>
                </a:rPr>
                <a:t>THANK</a:t>
              </a:r>
              <a:r>
                <a:rPr lang="zh-TW" altLang="en-US" sz="5400" dirty="0">
                  <a:solidFill>
                    <a:schemeClr val="bg1"/>
                  </a:solidFill>
                  <a:latin typeface="Yu Gothic UI Semibold" panose="020B0700000000000000" pitchFamily="34" charset="-128"/>
                  <a:ea typeface="Yu Gothic UI Semibold" panose="020B0700000000000000" pitchFamily="34" charset="-128"/>
                </a:rPr>
                <a:t> </a:t>
              </a:r>
              <a:r>
                <a:rPr lang="en-US" altLang="zh-TW" sz="5400" dirty="0">
                  <a:solidFill>
                    <a:schemeClr val="bg1"/>
                  </a:solidFill>
                  <a:latin typeface="Yu Gothic UI Semibold" panose="020B0700000000000000" pitchFamily="34" charset="-128"/>
                  <a:ea typeface="Yu Gothic UI Semibold" panose="020B0700000000000000" pitchFamily="34" charset="-128"/>
                </a:rPr>
                <a:t>YOU</a:t>
              </a:r>
              <a:endParaRPr lang="zh-TW" altLang="en-US" sz="5400" dirty="0">
                <a:solidFill>
                  <a:schemeClr val="bg1"/>
                </a:solidFill>
                <a:latin typeface="Yu Gothic UI Semibold" panose="020B0700000000000000" pitchFamily="34" charset="-128"/>
                <a:ea typeface="Yu Gothic UI Semibold" panose="020B0700000000000000" pitchFamily="34" charset="-128"/>
              </a:endParaRPr>
            </a:p>
          </p:txBody>
        </p:sp>
        <p:cxnSp>
          <p:nvCxnSpPr>
            <p:cNvPr id="9" name="直線接點 8">
              <a:extLst>
                <a:ext uri="{FF2B5EF4-FFF2-40B4-BE49-F238E27FC236}">
                  <a16:creationId xmlns:a16="http://schemas.microsoft.com/office/drawing/2014/main" id="{895CA06F-ACF4-4C9B-BDF8-8D02D5A64897}"/>
                </a:ext>
              </a:extLst>
            </p:cNvPr>
            <p:cNvCxnSpPr>
              <a:cxnSpLocks/>
            </p:cNvCxnSpPr>
            <p:nvPr/>
          </p:nvCxnSpPr>
          <p:spPr>
            <a:xfrm flipV="1">
              <a:off x="2042758" y="4161819"/>
              <a:ext cx="8106484" cy="13561"/>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5" name="群組 14">
            <a:extLst>
              <a:ext uri="{FF2B5EF4-FFF2-40B4-BE49-F238E27FC236}">
                <a16:creationId xmlns:a16="http://schemas.microsoft.com/office/drawing/2014/main" id="{61F2B6A1-7373-463E-9319-16AB9BDF3AF9}"/>
              </a:ext>
            </a:extLst>
          </p:cNvPr>
          <p:cNvGrpSpPr/>
          <p:nvPr/>
        </p:nvGrpSpPr>
        <p:grpSpPr>
          <a:xfrm>
            <a:off x="10339528" y="2653422"/>
            <a:ext cx="1184583" cy="1184583"/>
            <a:chOff x="10076770" y="2993570"/>
            <a:chExt cx="1184583" cy="1184583"/>
          </a:xfrm>
        </p:grpSpPr>
        <p:sp>
          <p:nvSpPr>
            <p:cNvPr id="14" name="橢圓 13">
              <a:extLst>
                <a:ext uri="{FF2B5EF4-FFF2-40B4-BE49-F238E27FC236}">
                  <a16:creationId xmlns:a16="http://schemas.microsoft.com/office/drawing/2014/main" id="{58C6D98E-D8E2-49D0-B66C-35D9F1B59113}"/>
                </a:ext>
              </a:extLst>
            </p:cNvPr>
            <p:cNvSpPr>
              <a:spLocks/>
            </p:cNvSpPr>
            <p:nvPr/>
          </p:nvSpPr>
          <p:spPr>
            <a:xfrm>
              <a:off x="10076770" y="2993570"/>
              <a:ext cx="1184583" cy="1184583"/>
            </a:xfrm>
            <a:prstGeom prst="ellipse">
              <a:avLst/>
            </a:prstGeom>
            <a:solidFill>
              <a:srgbClr val="FFC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圖片 9">
              <a:extLst>
                <a:ext uri="{FF2B5EF4-FFF2-40B4-BE49-F238E27FC236}">
                  <a16:creationId xmlns:a16="http://schemas.microsoft.com/office/drawing/2014/main" id="{302C82AD-DC84-433C-9102-CBF82B3C8B4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957" b="94245" l="5674" r="90071">
                          <a14:foregroundMark x1="78723" y1="7554" x2="80851" y2="8273"/>
                          <a14:foregroundMark x1="90071" y1="22302" x2="89716" y2="25180"/>
                          <a14:foregroundMark x1="9574" y1="77338" x2="14539" y2="88489"/>
                          <a14:foregroundMark x1="20567" y1="91007" x2="21631" y2="92086"/>
                          <a14:foregroundMark x1="20567" y1="94964" x2="20567" y2="94964"/>
                          <a14:foregroundMark x1="5674" y1="76259" x2="5674" y2="78417"/>
                          <a14:foregroundMark x1="77305" y1="3957" x2="77305" y2="3957"/>
                        </a14:backgroundRemoval>
                      </a14:imgEffect>
                    </a14:imgLayer>
                  </a14:imgProps>
                </a:ext>
                <a:ext uri="{28A0092B-C50C-407E-A947-70E740481C1C}">
                  <a14:useLocalDpi xmlns:a14="http://schemas.microsoft.com/office/drawing/2010/main" val="0"/>
                </a:ext>
              </a:extLst>
            </a:blip>
            <a:stretch>
              <a:fillRect/>
            </a:stretch>
          </p:blipFill>
          <p:spPr>
            <a:xfrm>
              <a:off x="10188837" y="3112448"/>
              <a:ext cx="960448" cy="946825"/>
            </a:xfrm>
            <a:prstGeom prst="rect">
              <a:avLst/>
            </a:prstGeom>
          </p:spPr>
        </p:pic>
      </p:grpSp>
      <p:grpSp>
        <p:nvGrpSpPr>
          <p:cNvPr id="16" name="群組 15">
            <a:extLst>
              <a:ext uri="{FF2B5EF4-FFF2-40B4-BE49-F238E27FC236}">
                <a16:creationId xmlns:a16="http://schemas.microsoft.com/office/drawing/2014/main" id="{68441ED9-5207-4B6E-93CD-8B4532046A5B}"/>
              </a:ext>
            </a:extLst>
          </p:cNvPr>
          <p:cNvGrpSpPr/>
          <p:nvPr/>
        </p:nvGrpSpPr>
        <p:grpSpPr>
          <a:xfrm>
            <a:off x="709929" y="2653422"/>
            <a:ext cx="1184583" cy="1184583"/>
            <a:chOff x="930647" y="2889367"/>
            <a:chExt cx="1184583" cy="1184583"/>
          </a:xfrm>
        </p:grpSpPr>
        <p:sp>
          <p:nvSpPr>
            <p:cNvPr id="13" name="橢圓 12">
              <a:extLst>
                <a:ext uri="{FF2B5EF4-FFF2-40B4-BE49-F238E27FC236}">
                  <a16:creationId xmlns:a16="http://schemas.microsoft.com/office/drawing/2014/main" id="{D2C941C2-F363-4295-BBB2-BF89D5657F63}"/>
                </a:ext>
              </a:extLst>
            </p:cNvPr>
            <p:cNvSpPr>
              <a:spLocks/>
            </p:cNvSpPr>
            <p:nvPr/>
          </p:nvSpPr>
          <p:spPr>
            <a:xfrm>
              <a:off x="930647" y="2889367"/>
              <a:ext cx="1184583" cy="1184583"/>
            </a:xfrm>
            <a:prstGeom prst="ellipse">
              <a:avLst/>
            </a:prstGeom>
            <a:solidFill>
              <a:srgbClr val="FFCA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2" name="圖片 11">
              <a:extLst>
                <a:ext uri="{FF2B5EF4-FFF2-40B4-BE49-F238E27FC236}">
                  <a16:creationId xmlns:a16="http://schemas.microsoft.com/office/drawing/2014/main" id="{ABF9FA17-7D2E-4D10-819D-D6DC788EA9B2}"/>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817" b="94656" l="3689" r="97541">
                          <a14:foregroundMark x1="48361" y1="4198" x2="48361" y2="4198"/>
                          <a14:foregroundMark x1="4918" y1="17176" x2="4918" y2="17176"/>
                          <a14:foregroundMark x1="93852" y1="28626" x2="93852" y2="30534"/>
                          <a14:foregroundMark x1="97541" y1="41221" x2="97541" y2="41221"/>
                          <a14:foregroundMark x1="15164" y1="92748" x2="20902" y2="92748"/>
                          <a14:foregroundMark x1="59016" y1="94656" x2="66393" y2="94275"/>
                          <a14:foregroundMark x1="59836" y1="80916" x2="36066" y2="80916"/>
                          <a14:foregroundMark x1="17623" y1="65649" x2="25000" y2="77481"/>
                          <a14:foregroundMark x1="10656" y1="45420" x2="23361" y2="51908"/>
                          <a14:foregroundMark x1="77049" y1="45038" x2="62705" y2="56489"/>
                          <a14:foregroundMark x1="73770" y1="57634" x2="59426" y2="57634"/>
                          <a14:foregroundMark x1="77049" y1="61069" x2="38115" y2="62595"/>
                          <a14:foregroundMark x1="37705" y1="74809" x2="61475" y2="75954"/>
                          <a14:foregroundMark x1="81148" y1="76718" x2="77049" y2="76718"/>
                          <a14:foregroundMark x1="11885" y1="82443" x2="9836" y2="87405"/>
                          <a14:foregroundMark x1="8607" y1="84733" x2="9426" y2="88931"/>
                          <a14:foregroundMark x1="10656" y1="91603" x2="15574" y2="93511"/>
                          <a14:foregroundMark x1="27869" y1="93511" x2="36885" y2="92366"/>
                          <a14:foregroundMark x1="78279" y1="94275" x2="65984" y2="94275"/>
                          <a14:foregroundMark x1="44672" y1="94656" x2="29918" y2="93511"/>
                          <a14:foregroundMark x1="18443" y1="80534" x2="27869" y2="80534"/>
                          <a14:foregroundMark x1="65164" y1="79008" x2="79098" y2="79771"/>
                          <a14:foregroundMark x1="82787" y1="93130" x2="79098" y2="94656"/>
                          <a14:foregroundMark x1="53279" y1="94275" x2="46311" y2="93511"/>
                          <a14:foregroundMark x1="59426" y1="92748" x2="69672" y2="92366"/>
                          <a14:foregroundMark x1="64344" y1="71756" x2="69672" y2="80916"/>
                          <a14:foregroundMark x1="88934" y1="74809" x2="79508" y2="75573"/>
                          <a14:foregroundMark x1="79098" y1="43511" x2="61066" y2="43893"/>
                          <a14:foregroundMark x1="10246" y1="45420" x2="9016" y2="53435"/>
                          <a14:foregroundMark x1="13934" y1="56489" x2="20902" y2="56489"/>
                          <a14:foregroundMark x1="36885" y1="57634" x2="59016" y2="57634"/>
                          <a14:foregroundMark x1="79098" y1="58015" x2="63934" y2="58397"/>
                          <a14:foregroundMark x1="28689" y1="58015" x2="37295" y2="58015"/>
                          <a14:foregroundMark x1="13934" y1="44275" x2="28279" y2="44275"/>
                          <a14:foregroundMark x1="24590" y1="57252" x2="49590" y2="56107"/>
                          <a14:foregroundMark x1="49590" y1="56107" x2="60246" y2="56107"/>
                          <a14:foregroundMark x1="81148" y1="56489" x2="78279" y2="61069"/>
                          <a14:foregroundMark x1="87295" y1="61832" x2="77459" y2="63359"/>
                          <a14:foregroundMark x1="73361" y1="62977" x2="52869" y2="67176"/>
                          <a14:foregroundMark x1="68033" y1="69466" x2="61475" y2="77863"/>
                          <a14:foregroundMark x1="27049" y1="82443" x2="45082" y2="82443"/>
                          <a14:foregroundMark x1="77869" y1="82061" x2="54098" y2="82061"/>
                          <a14:foregroundMark x1="81148" y1="80534" x2="76230" y2="81679"/>
                          <a14:foregroundMark x1="51639" y1="63359" x2="51230" y2="67176"/>
                          <a14:foregroundMark x1="92623" y1="37405" x2="92623" y2="40840"/>
                          <a14:foregroundMark x1="82787" y1="44656" x2="82787" y2="44656"/>
                        </a14:backgroundRemoval>
                      </a14:imgEffect>
                    </a14:imgLayer>
                  </a14:imgProps>
                </a:ext>
                <a:ext uri="{28A0092B-C50C-407E-A947-70E740481C1C}">
                  <a14:useLocalDpi xmlns:a14="http://schemas.microsoft.com/office/drawing/2010/main" val="0"/>
                </a:ext>
              </a:extLst>
            </a:blip>
            <a:stretch>
              <a:fillRect/>
            </a:stretch>
          </p:blipFill>
          <p:spPr>
            <a:xfrm>
              <a:off x="1082309" y="2963917"/>
              <a:ext cx="915940" cy="983511"/>
            </a:xfrm>
            <a:prstGeom prst="rect">
              <a:avLst/>
            </a:prstGeom>
          </p:spPr>
        </p:pic>
      </p:grpSp>
    </p:spTree>
    <p:extLst>
      <p:ext uri="{BB962C8B-B14F-4D97-AF65-F5344CB8AC3E}">
        <p14:creationId xmlns:p14="http://schemas.microsoft.com/office/powerpoint/2010/main" val="269205994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CCC627D-25C8-4544-9D5E-6BE4EFDC2C31}"/>
              </a:ext>
            </a:extLst>
          </p:cNvPr>
          <p:cNvSpPr>
            <a:spLocks noGrp="1"/>
          </p:cNvSpPr>
          <p:nvPr>
            <p:ph type="sldNum" sz="quarter" idx="12"/>
          </p:nvPr>
        </p:nvSpPr>
        <p:spPr/>
        <p:txBody>
          <a:bodyPr/>
          <a:lstStyle/>
          <a:p>
            <a:fld id="{FB3E9B49-1012-49AA-8081-ABB306612549}" type="slidenum">
              <a:rPr lang="zh-TW" altLang="en-US" smtClean="0"/>
              <a:pPr/>
              <a:t>4</a:t>
            </a:fld>
            <a:endParaRPr lang="zh-TW" altLang="en-US" dirty="0"/>
          </a:p>
        </p:txBody>
      </p:sp>
      <p:sp>
        <p:nvSpPr>
          <p:cNvPr id="6" name="矩形 5">
            <a:extLst>
              <a:ext uri="{FF2B5EF4-FFF2-40B4-BE49-F238E27FC236}">
                <a16:creationId xmlns:a16="http://schemas.microsoft.com/office/drawing/2014/main" id="{F83C1816-16F2-46A1-B938-FACFBBCFC00D}"/>
              </a:ext>
            </a:extLst>
          </p:cNvPr>
          <p:cNvSpPr/>
          <p:nvPr/>
        </p:nvSpPr>
        <p:spPr>
          <a:xfrm>
            <a:off x="-1" y="1"/>
            <a:ext cx="822957" cy="8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Ch1</a:t>
            </a:r>
          </a:p>
          <a:p>
            <a:pPr algn="ctr"/>
            <a:r>
              <a:rPr lang="zh-TW" altLang="en-US" sz="2000" dirty="0">
                <a:solidFill>
                  <a:schemeClr val="bg1"/>
                </a:solidFill>
                <a:latin typeface="微軟正黑體" panose="020B0604030504040204" pitchFamily="34" charset="-120"/>
                <a:ea typeface="微軟正黑體" panose="020B0604030504040204" pitchFamily="34" charset="-120"/>
              </a:rPr>
              <a:t>緒論</a:t>
            </a:r>
          </a:p>
        </p:txBody>
      </p:sp>
      <p:grpSp>
        <p:nvGrpSpPr>
          <p:cNvPr id="7" name="群組 6">
            <a:extLst>
              <a:ext uri="{FF2B5EF4-FFF2-40B4-BE49-F238E27FC236}">
                <a16:creationId xmlns:a16="http://schemas.microsoft.com/office/drawing/2014/main" id="{786E0527-C492-4F49-88CB-E517F57E4C30}"/>
              </a:ext>
            </a:extLst>
          </p:cNvPr>
          <p:cNvGrpSpPr/>
          <p:nvPr/>
        </p:nvGrpSpPr>
        <p:grpSpPr>
          <a:xfrm>
            <a:off x="1400140" y="1583016"/>
            <a:ext cx="4698567" cy="3684833"/>
            <a:chOff x="1565723" y="461837"/>
            <a:chExt cx="4698567" cy="3684833"/>
          </a:xfrm>
        </p:grpSpPr>
        <p:grpSp>
          <p:nvGrpSpPr>
            <p:cNvPr id="8" name="群組 7">
              <a:extLst>
                <a:ext uri="{FF2B5EF4-FFF2-40B4-BE49-F238E27FC236}">
                  <a16:creationId xmlns:a16="http://schemas.microsoft.com/office/drawing/2014/main" id="{70D06A18-64B5-4E72-94E7-569071DA7CE8}"/>
                </a:ext>
              </a:extLst>
            </p:cNvPr>
            <p:cNvGrpSpPr/>
            <p:nvPr/>
          </p:nvGrpSpPr>
          <p:grpSpPr>
            <a:xfrm>
              <a:off x="1565723" y="461837"/>
              <a:ext cx="4698567" cy="3684833"/>
              <a:chOff x="1565723" y="461837"/>
              <a:chExt cx="4698567" cy="3684833"/>
            </a:xfrm>
          </p:grpSpPr>
          <p:pic>
            <p:nvPicPr>
              <p:cNvPr id="11" name="圖片 10">
                <a:extLst>
                  <a:ext uri="{FF2B5EF4-FFF2-40B4-BE49-F238E27FC236}">
                    <a16:creationId xmlns:a16="http://schemas.microsoft.com/office/drawing/2014/main" id="{CBBB4130-4FBA-4C0E-8774-FBF7610CF353}"/>
                  </a:ext>
                </a:extLst>
              </p:cNvPr>
              <p:cNvPicPr>
                <a:picLocks noChangeAspect="1"/>
              </p:cNvPicPr>
              <p:nvPr/>
            </p:nvPicPr>
            <p:blipFill>
              <a:blip r:embed="rId3"/>
              <a:stretch>
                <a:fillRect/>
              </a:stretch>
            </p:blipFill>
            <p:spPr>
              <a:xfrm>
                <a:off x="1565723" y="461837"/>
                <a:ext cx="4698567" cy="3049415"/>
              </a:xfrm>
              <a:prstGeom prst="rect">
                <a:avLst/>
              </a:prstGeom>
              <a:ln>
                <a:solidFill>
                  <a:schemeClr val="bg1">
                    <a:lumMod val="75000"/>
                  </a:schemeClr>
                </a:solidFill>
              </a:ln>
            </p:spPr>
          </p:pic>
          <p:sp>
            <p:nvSpPr>
              <p:cNvPr id="12" name="文字方塊 11">
                <a:extLst>
                  <a:ext uri="{FF2B5EF4-FFF2-40B4-BE49-F238E27FC236}">
                    <a16:creationId xmlns:a16="http://schemas.microsoft.com/office/drawing/2014/main" id="{78E449CF-0C29-4B1E-82D2-78F2BCA09BDE}"/>
                  </a:ext>
                </a:extLst>
              </p:cNvPr>
              <p:cNvSpPr txBox="1"/>
              <p:nvPr/>
            </p:nvSpPr>
            <p:spPr>
              <a:xfrm>
                <a:off x="2428210" y="3572802"/>
                <a:ext cx="3057247" cy="307777"/>
              </a:xfrm>
              <a:prstGeom prst="rect">
                <a:avLst/>
              </a:prstGeom>
              <a:noFill/>
            </p:spPr>
            <p:txBody>
              <a:bodyPr wrap="none" rtlCol="0">
                <a:spAutoFit/>
              </a:bodyPr>
              <a:lstStyle/>
              <a:p>
                <a:r>
                  <a:rPr lang="zh-TW" altLang="en-US" sz="1400" dirty="0">
                    <a:solidFill>
                      <a:schemeClr val="accent1">
                        <a:lumMod val="50000"/>
                      </a:schemeClr>
                    </a:solidFill>
                    <a:latin typeface="微軟正黑體" panose="020B0604030504040204" pitchFamily="34" charset="-120"/>
                    <a:ea typeface="微軟正黑體" panose="020B0604030504040204" pitchFamily="34" charset="-120"/>
                  </a:rPr>
                  <a:t>近六年</a:t>
                </a:r>
                <a:r>
                  <a:rPr lang="zh-TW" altLang="zh-TW" sz="1400" dirty="0">
                    <a:solidFill>
                      <a:schemeClr val="accent1">
                        <a:lumMod val="50000"/>
                      </a:schemeClr>
                    </a:solidFill>
                    <a:latin typeface="微軟正黑體" panose="020B0604030504040204" pitchFamily="34" charset="-120"/>
                    <a:ea typeface="微軟正黑體" panose="020B0604030504040204" pitchFamily="34" charset="-120"/>
                  </a:rPr>
                  <a:t>全民健保財務資金流量</a:t>
                </a:r>
                <a:r>
                  <a:rPr lang="zh-TW" altLang="en-US" sz="1400" dirty="0">
                    <a:solidFill>
                      <a:schemeClr val="accent1">
                        <a:lumMod val="50000"/>
                      </a:schemeClr>
                    </a:solidFill>
                    <a:latin typeface="微軟正黑體" panose="020B0604030504040204" pitchFamily="34" charset="-120"/>
                    <a:ea typeface="微軟正黑體" panose="020B0604030504040204" pitchFamily="34" charset="-120"/>
                  </a:rPr>
                  <a:t>折線圖</a:t>
                </a:r>
              </a:p>
            </p:txBody>
          </p:sp>
          <p:sp>
            <p:nvSpPr>
              <p:cNvPr id="13" name="矩形 12">
                <a:extLst>
                  <a:ext uri="{FF2B5EF4-FFF2-40B4-BE49-F238E27FC236}">
                    <a16:creationId xmlns:a16="http://schemas.microsoft.com/office/drawing/2014/main" id="{633247DB-93F4-46CF-8338-CE3321A0BF38}"/>
                  </a:ext>
                </a:extLst>
              </p:cNvPr>
              <p:cNvSpPr/>
              <p:nvPr/>
            </p:nvSpPr>
            <p:spPr>
              <a:xfrm>
                <a:off x="2851403" y="3838893"/>
                <a:ext cx="2634054" cy="307777"/>
              </a:xfrm>
              <a:prstGeom prst="rect">
                <a:avLst/>
              </a:prstGeom>
              <a:noFill/>
            </p:spPr>
            <p:txBody>
              <a:bodyPr wrap="none" rtlCol="0">
                <a:spAutoFit/>
              </a:bodyPr>
              <a:lstStyle/>
              <a:p>
                <a:r>
                  <a:rPr lang="en-US" altLang="zh-TW" sz="1400"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zh-TW" sz="1400" dirty="0">
                    <a:solidFill>
                      <a:schemeClr val="accent1">
                        <a:lumMod val="50000"/>
                      </a:schemeClr>
                    </a:solidFill>
                    <a:latin typeface="微軟正黑體" panose="020B0604030504040204" pitchFamily="34" charset="-120"/>
                    <a:ea typeface="微軟正黑體" panose="020B0604030504040204" pitchFamily="34" charset="-120"/>
                  </a:rPr>
                  <a:t>資料來源：健保業務執行報告</a:t>
                </a:r>
                <a:r>
                  <a:rPr lang="en-US" altLang="zh-TW" sz="1400"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accent1">
                      <a:lumMod val="50000"/>
                    </a:schemeClr>
                  </a:solidFill>
                  <a:latin typeface="微軟正黑體" panose="020B0604030504040204" pitchFamily="34" charset="-120"/>
                  <a:ea typeface="微軟正黑體" panose="020B0604030504040204" pitchFamily="34" charset="-120"/>
                </a:endParaRPr>
              </a:p>
            </p:txBody>
          </p:sp>
        </p:grpSp>
        <p:sp>
          <p:nvSpPr>
            <p:cNvPr id="9" name="文字方塊 4">
              <a:extLst>
                <a:ext uri="{FF2B5EF4-FFF2-40B4-BE49-F238E27FC236}">
                  <a16:creationId xmlns:a16="http://schemas.microsoft.com/office/drawing/2014/main" id="{1E3FA1E1-2C37-45BA-B202-16E9A0CF32B3}"/>
                </a:ext>
              </a:extLst>
            </p:cNvPr>
            <p:cNvSpPr txBox="1"/>
            <p:nvPr/>
          </p:nvSpPr>
          <p:spPr>
            <a:xfrm>
              <a:off x="5339801" y="893144"/>
              <a:ext cx="902811" cy="307777"/>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zh-TW" altLang="en-US" sz="1400" dirty="0">
                  <a:solidFill>
                    <a:schemeClr val="accent1"/>
                  </a:solidFill>
                  <a:latin typeface="微軟正黑體" panose="020B0604030504040204" pitchFamily="34" charset="-120"/>
                  <a:ea typeface="微軟正黑體" panose="020B0604030504040204" pitchFamily="34" charset="-120"/>
                </a:rPr>
                <a:t>醫療費用</a:t>
              </a:r>
            </a:p>
          </p:txBody>
        </p:sp>
        <p:sp>
          <p:nvSpPr>
            <p:cNvPr id="10" name="文字方塊 5">
              <a:extLst>
                <a:ext uri="{FF2B5EF4-FFF2-40B4-BE49-F238E27FC236}">
                  <a16:creationId xmlns:a16="http://schemas.microsoft.com/office/drawing/2014/main" id="{DE8AEC72-AFCB-4EAF-ADBD-76A876EBB69C}"/>
                </a:ext>
              </a:extLst>
            </p:cNvPr>
            <p:cNvSpPr txBox="1"/>
            <p:nvPr/>
          </p:nvSpPr>
          <p:spPr>
            <a:xfrm>
              <a:off x="5205149" y="1254578"/>
              <a:ext cx="1037463" cy="52322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zh-TW" altLang="en-US" sz="1400" dirty="0">
                  <a:solidFill>
                    <a:srgbClr val="FF6600"/>
                  </a:solidFill>
                  <a:latin typeface="微軟正黑體" panose="020B0604030504040204" pitchFamily="34" charset="-120"/>
                  <a:ea typeface="微軟正黑體" panose="020B0604030504040204" pitchFamily="34" charset="-120"/>
                </a:rPr>
                <a:t>   保費收入</a:t>
              </a:r>
              <a:endParaRPr lang="en-US" altLang="zh-TW" sz="1400" dirty="0">
                <a:solidFill>
                  <a:srgbClr val="FF6600"/>
                </a:solidFill>
                <a:latin typeface="微軟正黑體" panose="020B0604030504040204" pitchFamily="34" charset="-120"/>
                <a:ea typeface="微軟正黑體" panose="020B0604030504040204" pitchFamily="34" charset="-120"/>
              </a:endParaRPr>
            </a:p>
            <a:p>
              <a:r>
                <a:rPr lang="en-US" altLang="zh-TW" sz="1400" dirty="0">
                  <a:solidFill>
                    <a:srgbClr val="FF6600"/>
                  </a:solidFill>
                  <a:latin typeface="微軟正黑體" panose="020B0604030504040204" pitchFamily="34" charset="-120"/>
                  <a:ea typeface="微軟正黑體" panose="020B0604030504040204" pitchFamily="34" charset="-120"/>
                </a:rPr>
                <a:t>+</a:t>
              </a:r>
              <a:r>
                <a:rPr lang="zh-TW" altLang="en-US" sz="1400" dirty="0">
                  <a:solidFill>
                    <a:srgbClr val="FF6600"/>
                  </a:solidFill>
                  <a:latin typeface="微軟正黑體" panose="020B0604030504040204" pitchFamily="34" charset="-120"/>
                  <a:ea typeface="微軟正黑體" panose="020B0604030504040204" pitchFamily="34" charset="-120"/>
                </a:rPr>
                <a:t>其他收支</a:t>
              </a:r>
            </a:p>
          </p:txBody>
        </p:sp>
      </p:grpSp>
      <p:grpSp>
        <p:nvGrpSpPr>
          <p:cNvPr id="14" name="群組 13">
            <a:extLst>
              <a:ext uri="{FF2B5EF4-FFF2-40B4-BE49-F238E27FC236}">
                <a16:creationId xmlns:a16="http://schemas.microsoft.com/office/drawing/2014/main" id="{C8A2B0A3-95FA-45BB-B3E4-E0E07C8C88DD}"/>
              </a:ext>
            </a:extLst>
          </p:cNvPr>
          <p:cNvGrpSpPr/>
          <p:nvPr/>
        </p:nvGrpSpPr>
        <p:grpSpPr>
          <a:xfrm>
            <a:off x="4440650" y="2876124"/>
            <a:ext cx="2664865" cy="1567569"/>
            <a:chOff x="4606233" y="1754945"/>
            <a:chExt cx="2664865" cy="1567569"/>
          </a:xfrm>
        </p:grpSpPr>
        <p:sp>
          <p:nvSpPr>
            <p:cNvPr id="15" name="矩形 14">
              <a:extLst>
                <a:ext uri="{FF2B5EF4-FFF2-40B4-BE49-F238E27FC236}">
                  <a16:creationId xmlns:a16="http://schemas.microsoft.com/office/drawing/2014/main" id="{EA69EF82-DFA9-4CFF-94AF-9A017BB8EC97}"/>
                </a:ext>
              </a:extLst>
            </p:cNvPr>
            <p:cNvSpPr/>
            <p:nvPr/>
          </p:nvSpPr>
          <p:spPr>
            <a:xfrm>
              <a:off x="4723814" y="2353984"/>
              <a:ext cx="1523287" cy="416016"/>
            </a:xfrm>
            <a:prstGeom prst="rect">
              <a:avLst/>
            </a:prstGeom>
          </p:spPr>
          <p:txBody>
            <a:bodyPr wrap="none">
              <a:prstTxWarp prst="textInflate">
                <a:avLst/>
              </a:prstTxWarp>
              <a:spAutoFit/>
              <a:scene3d>
                <a:camera prst="orthographicFront"/>
                <a:lightRig rig="threePt" dir="t"/>
              </a:scene3d>
              <a:sp3d extrusionH="57150">
                <a:bevelT w="57150" h="38100" prst="artDeco"/>
              </a:sp3d>
            </a:bodyPr>
            <a:lstStyle/>
            <a:p>
              <a:pPr algn="ctr"/>
              <a:r>
                <a:rPr lang="zh-TW" altLang="en-US" sz="2400" b="1" dirty="0">
                  <a:solidFill>
                    <a:srgbClr val="CF4B57"/>
                  </a:solidFill>
                  <a:latin typeface="微軟正黑體" panose="020B0604030504040204" pitchFamily="34" charset="-120"/>
                  <a:ea typeface="微軟正黑體" panose="020B0604030504040204" pitchFamily="34" charset="-120"/>
                  <a:cs typeface="標楷體" panose="03000509000000000000" pitchFamily="65" charset="-120"/>
                </a:rPr>
                <a:t>收支缺口 </a:t>
              </a:r>
              <a:endParaRPr lang="en-US" altLang="zh-TW" b="1" dirty="0">
                <a:solidFill>
                  <a:schemeClr val="tx2">
                    <a:lumMod val="50000"/>
                  </a:schemeClr>
                </a:solidFill>
                <a:latin typeface="微軟正黑體" panose="020B0604030504040204" pitchFamily="34" charset="-120"/>
                <a:ea typeface="微軟正黑體" panose="020B0604030504040204" pitchFamily="34" charset="-120"/>
                <a:cs typeface="標楷體" panose="03000509000000000000" pitchFamily="65" charset="-120"/>
              </a:endParaRPr>
            </a:p>
          </p:txBody>
        </p:sp>
        <p:grpSp>
          <p:nvGrpSpPr>
            <p:cNvPr id="16" name="群組 15">
              <a:extLst>
                <a:ext uri="{FF2B5EF4-FFF2-40B4-BE49-F238E27FC236}">
                  <a16:creationId xmlns:a16="http://schemas.microsoft.com/office/drawing/2014/main" id="{49F10C82-F523-4E04-AC1C-95E9E64041B2}"/>
                </a:ext>
              </a:extLst>
            </p:cNvPr>
            <p:cNvGrpSpPr/>
            <p:nvPr/>
          </p:nvGrpSpPr>
          <p:grpSpPr>
            <a:xfrm flipH="1">
              <a:off x="4606233" y="1754945"/>
              <a:ext cx="2664865" cy="1567569"/>
              <a:chOff x="4505611" y="2106636"/>
              <a:chExt cx="2991804" cy="1800665"/>
            </a:xfrm>
          </p:grpSpPr>
          <p:sp>
            <p:nvSpPr>
              <p:cNvPr id="18" name="橢圓 17">
                <a:extLst>
                  <a:ext uri="{FF2B5EF4-FFF2-40B4-BE49-F238E27FC236}">
                    <a16:creationId xmlns:a16="http://schemas.microsoft.com/office/drawing/2014/main" id="{8712D9AE-B2E3-44EF-AF8A-82E6C1B8200B}"/>
                  </a:ext>
                </a:extLst>
              </p:cNvPr>
              <p:cNvSpPr/>
              <p:nvPr/>
            </p:nvSpPr>
            <p:spPr>
              <a:xfrm>
                <a:off x="5697415" y="2106636"/>
                <a:ext cx="1800000" cy="1800665"/>
              </a:xfrm>
              <a:prstGeom prst="ellipse">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 name="直線接點 18">
                <a:extLst>
                  <a:ext uri="{FF2B5EF4-FFF2-40B4-BE49-F238E27FC236}">
                    <a16:creationId xmlns:a16="http://schemas.microsoft.com/office/drawing/2014/main" id="{D5AD7EF5-0A97-4EE7-AF8E-711C9846F1C6}"/>
                  </a:ext>
                </a:extLst>
              </p:cNvPr>
              <p:cNvCxnSpPr>
                <a:cxnSpLocks/>
              </p:cNvCxnSpPr>
              <p:nvPr/>
            </p:nvCxnSpPr>
            <p:spPr>
              <a:xfrm flipH="1">
                <a:off x="5318229" y="3308342"/>
                <a:ext cx="450453" cy="189223"/>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矩形: 圓角 19">
                <a:extLst>
                  <a:ext uri="{FF2B5EF4-FFF2-40B4-BE49-F238E27FC236}">
                    <a16:creationId xmlns:a16="http://schemas.microsoft.com/office/drawing/2014/main" id="{436BA685-F03C-460B-9ED9-EC82FDA8F767}"/>
                  </a:ext>
                </a:extLst>
              </p:cNvPr>
              <p:cNvSpPr/>
              <p:nvPr/>
            </p:nvSpPr>
            <p:spPr>
              <a:xfrm rot="3965802">
                <a:off x="4881891" y="3117716"/>
                <a:ext cx="267797" cy="1020357"/>
              </a:xfrm>
              <a:prstGeom prst="roundRect">
                <a:avLst>
                  <a:gd name="adj" fmla="val 50000"/>
                </a:avLst>
              </a:prstGeom>
              <a:solidFill>
                <a:srgbClr val="CF4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弧形 20">
                <a:extLst>
                  <a:ext uri="{FF2B5EF4-FFF2-40B4-BE49-F238E27FC236}">
                    <a16:creationId xmlns:a16="http://schemas.microsoft.com/office/drawing/2014/main" id="{C180D152-D868-4D1B-8EAC-CD635A4297D7}"/>
                  </a:ext>
                </a:extLst>
              </p:cNvPr>
              <p:cNvSpPr/>
              <p:nvPr/>
            </p:nvSpPr>
            <p:spPr>
              <a:xfrm rot="2158055">
                <a:off x="5841415" y="2253929"/>
                <a:ext cx="1512000" cy="1512000"/>
              </a:xfrm>
              <a:prstGeom prst="arc">
                <a:avLst>
                  <a:gd name="adj1" fmla="val 16200000"/>
                  <a:gd name="adj2" fmla="val 18231982"/>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2" name="弧形 21">
                <a:extLst>
                  <a:ext uri="{FF2B5EF4-FFF2-40B4-BE49-F238E27FC236}">
                    <a16:creationId xmlns:a16="http://schemas.microsoft.com/office/drawing/2014/main" id="{BE1993E9-340A-4423-BB4E-A51AC32499FD}"/>
                  </a:ext>
                </a:extLst>
              </p:cNvPr>
              <p:cNvSpPr/>
              <p:nvPr/>
            </p:nvSpPr>
            <p:spPr>
              <a:xfrm rot="1378903">
                <a:off x="5810147" y="2242632"/>
                <a:ext cx="1512000" cy="1512000"/>
              </a:xfrm>
              <a:prstGeom prst="arc">
                <a:avLst>
                  <a:gd name="adj1" fmla="val 16309887"/>
                  <a:gd name="adj2" fmla="val 16681634"/>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7" name="矩形 16">
              <a:extLst>
                <a:ext uri="{FF2B5EF4-FFF2-40B4-BE49-F238E27FC236}">
                  <a16:creationId xmlns:a16="http://schemas.microsoft.com/office/drawing/2014/main" id="{80B08285-F2D3-4AE4-A631-9ABECDC560AD}"/>
                </a:ext>
              </a:extLst>
            </p:cNvPr>
            <p:cNvSpPr/>
            <p:nvPr/>
          </p:nvSpPr>
          <p:spPr>
            <a:xfrm>
              <a:off x="6163102" y="2425502"/>
              <a:ext cx="1107996" cy="369332"/>
            </a:xfrm>
            <a:prstGeom prst="rect">
              <a:avLst/>
            </a:prstGeom>
          </p:spPr>
          <p:txBody>
            <a:bodyPr wrap="none">
              <a:spAutoFit/>
            </a:bodyPr>
            <a:lstStyle/>
            <a:p>
              <a:r>
                <a:rPr lang="zh-TW" altLang="en-US" dirty="0">
                  <a:solidFill>
                    <a:srgbClr val="CF4B57"/>
                  </a:solidFill>
                  <a:latin typeface="微軟正黑體" panose="020B0604030504040204" pitchFamily="34" charset="-120"/>
                  <a:ea typeface="微軟正黑體" panose="020B0604030504040204" pitchFamily="34" charset="-120"/>
                  <a:cs typeface="標楷體" panose="03000509000000000000" pitchFamily="65" charset="-120"/>
                </a:rPr>
                <a:t>逐年擴大</a:t>
              </a:r>
              <a:endParaRPr lang="zh-TW" altLang="en-US" dirty="0">
                <a:solidFill>
                  <a:srgbClr val="CF4B57"/>
                </a:solidFill>
              </a:endParaRPr>
            </a:p>
          </p:txBody>
        </p:sp>
      </p:grpSp>
      <p:grpSp>
        <p:nvGrpSpPr>
          <p:cNvPr id="33" name="群組 32">
            <a:extLst>
              <a:ext uri="{FF2B5EF4-FFF2-40B4-BE49-F238E27FC236}">
                <a16:creationId xmlns:a16="http://schemas.microsoft.com/office/drawing/2014/main" id="{1D88CE14-E34B-4CD0-AE80-CD1E0530DB79}"/>
              </a:ext>
            </a:extLst>
          </p:cNvPr>
          <p:cNvGrpSpPr/>
          <p:nvPr/>
        </p:nvGrpSpPr>
        <p:grpSpPr>
          <a:xfrm>
            <a:off x="7443488" y="1180249"/>
            <a:ext cx="4534392" cy="5148000"/>
            <a:chOff x="7534929" y="403533"/>
            <a:chExt cx="4534392" cy="5148000"/>
          </a:xfrm>
        </p:grpSpPr>
        <p:sp>
          <p:nvSpPr>
            <p:cNvPr id="34" name="矩形 33">
              <a:extLst>
                <a:ext uri="{FF2B5EF4-FFF2-40B4-BE49-F238E27FC236}">
                  <a16:creationId xmlns:a16="http://schemas.microsoft.com/office/drawing/2014/main" id="{2892930C-A17F-4313-8168-B6BD294C4487}"/>
                </a:ext>
              </a:extLst>
            </p:cNvPr>
            <p:cNvSpPr/>
            <p:nvPr/>
          </p:nvSpPr>
          <p:spPr>
            <a:xfrm>
              <a:off x="7845792" y="2987945"/>
              <a:ext cx="2043304" cy="646331"/>
            </a:xfrm>
            <a:prstGeom prst="rect">
              <a:avLst/>
            </a:prstGeom>
          </p:spPr>
          <p:txBody>
            <a:bodyPr wrap="square">
              <a:spAutoFit/>
            </a:bodyPr>
            <a:lstStyle/>
            <a:p>
              <a:r>
                <a:rPr lang="en-US" altLang="zh-TW" sz="3600" dirty="0">
                  <a:solidFill>
                    <a:schemeClr val="tx2"/>
                  </a:solidFill>
                  <a:latin typeface="Segoe UI Black" panose="020B0A02040204020203" pitchFamily="34" charset="0"/>
                  <a:ea typeface="Segoe UI Black" panose="020B0A02040204020203" pitchFamily="34" charset="0"/>
                </a:rPr>
                <a:t>99.9</a:t>
              </a:r>
              <a:r>
                <a:rPr lang="zh-TW" altLang="zh-TW" sz="3600" dirty="0">
                  <a:solidFill>
                    <a:schemeClr val="tx2"/>
                  </a:solidFill>
                  <a:latin typeface="Segoe UI Black" panose="020B0A02040204020203" pitchFamily="34" charset="0"/>
                  <a:ea typeface="微軟正黑體" panose="020B0604030504040204" pitchFamily="34" charset="-120"/>
                </a:rPr>
                <a:t>％</a:t>
              </a:r>
              <a:endParaRPr lang="zh-TW" altLang="en-US" sz="3600" dirty="0">
                <a:solidFill>
                  <a:schemeClr val="tx2"/>
                </a:solidFill>
                <a:latin typeface="Segoe UI Black" panose="020B0A02040204020203" pitchFamily="34" charset="0"/>
                <a:ea typeface="微軟正黑體" panose="020B0604030504040204" pitchFamily="34" charset="-120"/>
              </a:endParaRPr>
            </a:p>
          </p:txBody>
        </p:sp>
        <p:sp>
          <p:nvSpPr>
            <p:cNvPr id="35" name="橢圓 34">
              <a:extLst>
                <a:ext uri="{FF2B5EF4-FFF2-40B4-BE49-F238E27FC236}">
                  <a16:creationId xmlns:a16="http://schemas.microsoft.com/office/drawing/2014/main" id="{2857ADC5-928E-439B-A659-7F94513A2B93}"/>
                </a:ext>
              </a:extLst>
            </p:cNvPr>
            <p:cNvSpPr/>
            <p:nvPr/>
          </p:nvSpPr>
          <p:spPr>
            <a:xfrm>
              <a:off x="10415132" y="1750032"/>
              <a:ext cx="1224000" cy="1224000"/>
            </a:xfrm>
            <a:prstGeom prst="ellipse">
              <a:avLst/>
            </a:prstGeom>
            <a:solidFill>
              <a:srgbClr val="CF4B57"/>
            </a:solidFill>
          </p:spPr>
          <p:txBody>
            <a:bodyPr wrap="square" lIns="36000" tIns="36000" rIns="36000" bIns="36000">
              <a:spAutoFit/>
            </a:bodyPr>
            <a:lstStyle/>
            <a:p>
              <a:pPr algn="ctr"/>
              <a:r>
                <a:rPr lang="zh-TW" altLang="en-US" sz="2800" dirty="0">
                  <a:solidFill>
                    <a:schemeClr val="bg1"/>
                  </a:solidFill>
                  <a:latin typeface="微軟正黑體" panose="020B0604030504040204" pitchFamily="34" charset="-120"/>
                  <a:ea typeface="微軟正黑體" panose="020B0604030504040204" pitchFamily="34" charset="-120"/>
                </a:rPr>
                <a:t>收繳</a:t>
              </a:r>
              <a:endParaRPr lang="en-US" altLang="zh-TW" sz="2800" dirty="0">
                <a:solidFill>
                  <a:schemeClr val="bg1"/>
                </a:solidFill>
                <a:latin typeface="微軟正黑體" panose="020B0604030504040204" pitchFamily="34" charset="-120"/>
                <a:ea typeface="微軟正黑體" panose="020B0604030504040204" pitchFamily="34" charset="-120"/>
              </a:endParaRPr>
            </a:p>
            <a:p>
              <a:pPr algn="ctr"/>
              <a:r>
                <a:rPr lang="zh-TW" altLang="en-US" sz="2800" dirty="0">
                  <a:solidFill>
                    <a:schemeClr val="bg1"/>
                  </a:solidFill>
                  <a:latin typeface="微軟正黑體" panose="020B0604030504040204" pitchFamily="34" charset="-120"/>
                  <a:ea typeface="微軟正黑體" panose="020B0604030504040204" pitchFamily="34" charset="-120"/>
                </a:rPr>
                <a:t>率</a:t>
              </a:r>
            </a:p>
          </p:txBody>
        </p:sp>
        <p:sp>
          <p:nvSpPr>
            <p:cNvPr id="36" name="橢圓 35">
              <a:extLst>
                <a:ext uri="{FF2B5EF4-FFF2-40B4-BE49-F238E27FC236}">
                  <a16:creationId xmlns:a16="http://schemas.microsoft.com/office/drawing/2014/main" id="{C2F71F77-F53A-41D3-951E-24AFFA94E263}"/>
                </a:ext>
              </a:extLst>
            </p:cNvPr>
            <p:cNvSpPr/>
            <p:nvPr/>
          </p:nvSpPr>
          <p:spPr>
            <a:xfrm>
              <a:off x="7781020" y="1622773"/>
              <a:ext cx="1440000" cy="1440000"/>
            </a:xfrm>
            <a:prstGeom prst="ellipse">
              <a:avLst/>
            </a:prstGeom>
            <a:solidFill>
              <a:schemeClr val="tx2"/>
            </a:solidFill>
          </p:spPr>
          <p:txBody>
            <a:bodyPr wrap="square">
              <a:spAutoFit/>
            </a:bodyPr>
            <a:lstStyle/>
            <a:p>
              <a:pPr algn="ctr"/>
              <a:r>
                <a:rPr lang="zh-TW" altLang="en-US" sz="3200" dirty="0">
                  <a:solidFill>
                    <a:schemeClr val="bg1"/>
                  </a:solidFill>
                  <a:latin typeface="微軟正黑體" panose="020B0604030504040204" pitchFamily="34" charset="-120"/>
                  <a:ea typeface="微軟正黑體" panose="020B0604030504040204" pitchFamily="34" charset="-120"/>
                </a:rPr>
                <a:t>納保率</a:t>
              </a:r>
            </a:p>
          </p:txBody>
        </p:sp>
        <p:sp>
          <p:nvSpPr>
            <p:cNvPr id="37" name="矩形 36">
              <a:extLst>
                <a:ext uri="{FF2B5EF4-FFF2-40B4-BE49-F238E27FC236}">
                  <a16:creationId xmlns:a16="http://schemas.microsoft.com/office/drawing/2014/main" id="{8FA71F3C-48AE-4B55-9129-1C4FD53CB170}"/>
                </a:ext>
              </a:extLst>
            </p:cNvPr>
            <p:cNvSpPr/>
            <p:nvPr/>
          </p:nvSpPr>
          <p:spPr>
            <a:xfrm>
              <a:off x="10373153" y="2998360"/>
              <a:ext cx="1696168" cy="523220"/>
            </a:xfrm>
            <a:prstGeom prst="rect">
              <a:avLst/>
            </a:prstGeom>
          </p:spPr>
          <p:txBody>
            <a:bodyPr wrap="square">
              <a:spAutoFit/>
            </a:bodyPr>
            <a:lstStyle/>
            <a:p>
              <a:r>
                <a:rPr lang="en-US" altLang="zh-TW" sz="2800" dirty="0">
                  <a:solidFill>
                    <a:srgbClr val="CF4B57"/>
                  </a:solidFill>
                  <a:latin typeface="Segoe UI Black" panose="020B0A02040204020203" pitchFamily="34" charset="0"/>
                  <a:ea typeface="Segoe UI Black" panose="020B0A02040204020203" pitchFamily="34" charset="0"/>
                </a:rPr>
                <a:t>98.47</a:t>
              </a:r>
              <a:r>
                <a:rPr lang="zh-TW" altLang="zh-TW" sz="2800" dirty="0">
                  <a:solidFill>
                    <a:srgbClr val="CF4B57"/>
                  </a:solidFill>
                  <a:latin typeface="Segoe UI Black" panose="020B0A02040204020203" pitchFamily="34" charset="0"/>
                  <a:ea typeface="微軟正黑體" panose="020B0604030504040204" pitchFamily="34" charset="-120"/>
                </a:rPr>
                <a:t>％</a:t>
              </a:r>
              <a:endParaRPr lang="zh-TW" altLang="en-US" sz="2800" dirty="0">
                <a:solidFill>
                  <a:srgbClr val="CF4B57"/>
                </a:solidFill>
                <a:latin typeface="Segoe UI Black" panose="020B0A02040204020203" pitchFamily="34" charset="0"/>
                <a:ea typeface="微軟正黑體" panose="020B0604030504040204" pitchFamily="34" charset="-120"/>
              </a:endParaRPr>
            </a:p>
          </p:txBody>
        </p:sp>
        <p:cxnSp>
          <p:nvCxnSpPr>
            <p:cNvPr id="38" name="直線接點 37">
              <a:extLst>
                <a:ext uri="{FF2B5EF4-FFF2-40B4-BE49-F238E27FC236}">
                  <a16:creationId xmlns:a16="http://schemas.microsoft.com/office/drawing/2014/main" id="{42A174E8-5DF7-494D-9645-2F13FDFF99B6}"/>
                </a:ext>
              </a:extLst>
            </p:cNvPr>
            <p:cNvCxnSpPr>
              <a:cxnSpLocks/>
            </p:cNvCxnSpPr>
            <p:nvPr/>
          </p:nvCxnSpPr>
          <p:spPr>
            <a:xfrm>
              <a:off x="7534929" y="403533"/>
              <a:ext cx="0" cy="5148000"/>
            </a:xfrm>
            <a:prstGeom prst="line">
              <a:avLst/>
            </a:prstGeom>
            <a:ln w="19050">
              <a:solidFill>
                <a:srgbClr val="ADB0CF"/>
              </a:solidFill>
              <a:prstDash val="lgDash"/>
            </a:ln>
          </p:spPr>
          <p:style>
            <a:lnRef idx="1">
              <a:schemeClr val="accent1"/>
            </a:lnRef>
            <a:fillRef idx="0">
              <a:schemeClr val="accent1"/>
            </a:fillRef>
            <a:effectRef idx="0">
              <a:schemeClr val="accent1"/>
            </a:effectRef>
            <a:fontRef idx="minor">
              <a:schemeClr val="tx1"/>
            </a:fontRef>
          </p:style>
        </p:cxnSp>
        <p:sp>
          <p:nvSpPr>
            <p:cNvPr id="39" name="文字方塊 38">
              <a:extLst>
                <a:ext uri="{FF2B5EF4-FFF2-40B4-BE49-F238E27FC236}">
                  <a16:creationId xmlns:a16="http://schemas.microsoft.com/office/drawing/2014/main" id="{5936BACD-F799-4129-9860-05626E81BAF0}"/>
                </a:ext>
              </a:extLst>
            </p:cNvPr>
            <p:cNvSpPr txBox="1"/>
            <p:nvPr/>
          </p:nvSpPr>
          <p:spPr>
            <a:xfrm>
              <a:off x="9591313" y="2396806"/>
              <a:ext cx="529312" cy="923330"/>
            </a:xfrm>
            <a:prstGeom prst="rect">
              <a:avLst/>
            </a:prstGeom>
            <a:noFill/>
          </p:spPr>
          <p:txBody>
            <a:bodyPr wrap="none" rtlCol="0">
              <a:spAutoFit/>
            </a:bodyPr>
            <a:lstStyle/>
            <a:p>
              <a:r>
                <a:rPr lang="en-US" altLang="zh-TW" sz="5400" b="1" dirty="0">
                  <a:solidFill>
                    <a:schemeClr val="tx2"/>
                  </a:solidFill>
                </a:rPr>
                <a:t>&gt;</a:t>
              </a:r>
              <a:endParaRPr lang="zh-TW" altLang="en-US" sz="5400" b="1" dirty="0">
                <a:solidFill>
                  <a:schemeClr val="tx2"/>
                </a:solidFill>
              </a:endParaRPr>
            </a:p>
          </p:txBody>
        </p:sp>
        <p:sp>
          <p:nvSpPr>
            <p:cNvPr id="40" name="矩形 39">
              <a:extLst>
                <a:ext uri="{FF2B5EF4-FFF2-40B4-BE49-F238E27FC236}">
                  <a16:creationId xmlns:a16="http://schemas.microsoft.com/office/drawing/2014/main" id="{F76B33A6-FAF6-409C-A837-AD84E17AB8F1}"/>
                </a:ext>
              </a:extLst>
            </p:cNvPr>
            <p:cNvSpPr/>
            <p:nvPr/>
          </p:nvSpPr>
          <p:spPr>
            <a:xfrm>
              <a:off x="7939062" y="3536399"/>
              <a:ext cx="1140056" cy="523220"/>
            </a:xfrm>
            <a:prstGeom prst="rect">
              <a:avLst/>
            </a:prstGeom>
            <a:noFill/>
          </p:spPr>
          <p:txBody>
            <a:bodyPr wrap="none" rtlCol="0">
              <a:spAutoFit/>
            </a:bodyPr>
            <a:lstStyle/>
            <a:p>
              <a:pPr algn="ctr"/>
              <a:r>
                <a:rPr lang="en-US" altLang="zh-TW" sz="1400"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zh-TW" sz="1400" dirty="0">
                  <a:solidFill>
                    <a:schemeClr val="accent1">
                      <a:lumMod val="50000"/>
                    </a:schemeClr>
                  </a:solidFill>
                  <a:latin typeface="微軟正黑體" panose="020B0604030504040204" pitchFamily="34" charset="-120"/>
                  <a:ea typeface="微軟正黑體" panose="020B0604030504040204" pitchFamily="34" charset="-120"/>
                </a:rPr>
                <a:t>資料來源：</a:t>
              </a:r>
              <a:endParaRPr lang="en-US" altLang="zh-TW" sz="1400" dirty="0">
                <a:solidFill>
                  <a:schemeClr val="accent1">
                    <a:lumMod val="50000"/>
                  </a:schemeClr>
                </a:solidFill>
                <a:latin typeface="微軟正黑體" panose="020B0604030504040204" pitchFamily="34" charset="-120"/>
                <a:ea typeface="微軟正黑體" panose="020B0604030504040204" pitchFamily="34" charset="-120"/>
              </a:endParaRPr>
            </a:p>
            <a:p>
              <a:pPr algn="ctr"/>
              <a:r>
                <a:rPr lang="zh-TW" altLang="zh-TW" sz="1400" dirty="0">
                  <a:solidFill>
                    <a:schemeClr val="accent1">
                      <a:lumMod val="50000"/>
                    </a:schemeClr>
                  </a:solidFill>
                  <a:latin typeface="微軟正黑體" panose="020B0604030504040204" pitchFamily="34" charset="-120"/>
                  <a:ea typeface="微軟正黑體" panose="020B0604030504040204" pitchFamily="34" charset="-120"/>
                </a:rPr>
                <a:t>健保</a:t>
              </a:r>
              <a:r>
                <a:rPr lang="zh-TW" altLang="en-US" sz="1400" dirty="0">
                  <a:solidFill>
                    <a:schemeClr val="accent1">
                      <a:lumMod val="50000"/>
                    </a:schemeClr>
                  </a:solidFill>
                  <a:latin typeface="微軟正黑體" panose="020B0604030504040204" pitchFamily="34" charset="-120"/>
                  <a:ea typeface="微軟正黑體" panose="020B0604030504040204" pitchFamily="34" charset="-120"/>
                </a:rPr>
                <a:t>署年報</a:t>
              </a:r>
              <a:r>
                <a:rPr lang="en-US" altLang="zh-TW" sz="1400"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41" name="矩形 40">
              <a:extLst>
                <a:ext uri="{FF2B5EF4-FFF2-40B4-BE49-F238E27FC236}">
                  <a16:creationId xmlns:a16="http://schemas.microsoft.com/office/drawing/2014/main" id="{B3F9164C-F909-4A01-A1B5-391D51F8ED39}"/>
                </a:ext>
              </a:extLst>
            </p:cNvPr>
            <p:cNvSpPr/>
            <p:nvPr/>
          </p:nvSpPr>
          <p:spPr>
            <a:xfrm>
              <a:off x="10268476" y="3517504"/>
              <a:ext cx="1678665" cy="523220"/>
            </a:xfrm>
            <a:prstGeom prst="rect">
              <a:avLst/>
            </a:prstGeom>
            <a:noFill/>
          </p:spPr>
          <p:txBody>
            <a:bodyPr wrap="none" rtlCol="0">
              <a:spAutoFit/>
            </a:bodyPr>
            <a:lstStyle/>
            <a:p>
              <a:pPr algn="ctr"/>
              <a:r>
                <a:rPr lang="en-US" altLang="zh-TW" sz="1400" dirty="0">
                  <a:solidFill>
                    <a:srgbClr val="C00000"/>
                  </a:solidFill>
                  <a:latin typeface="微軟正黑體" panose="020B0604030504040204" pitchFamily="34" charset="-120"/>
                  <a:ea typeface="微軟正黑體" panose="020B0604030504040204" pitchFamily="34" charset="-120"/>
                </a:rPr>
                <a:t>(</a:t>
              </a:r>
              <a:r>
                <a:rPr lang="zh-TW" altLang="zh-TW" sz="1400" dirty="0">
                  <a:solidFill>
                    <a:srgbClr val="C00000"/>
                  </a:solidFill>
                  <a:latin typeface="微軟正黑體" panose="020B0604030504040204" pitchFamily="34" charset="-120"/>
                  <a:ea typeface="微軟正黑體" panose="020B0604030504040204" pitchFamily="34" charset="-120"/>
                </a:rPr>
                <a:t>資料來源：</a:t>
              </a:r>
              <a:endParaRPr lang="en-US" altLang="zh-TW" sz="1400" dirty="0">
                <a:solidFill>
                  <a:srgbClr val="C00000"/>
                </a:solidFill>
                <a:latin typeface="微軟正黑體" panose="020B0604030504040204" pitchFamily="34" charset="-120"/>
                <a:ea typeface="微軟正黑體" panose="020B0604030504040204" pitchFamily="34" charset="-120"/>
              </a:endParaRPr>
            </a:p>
            <a:p>
              <a:pPr algn="ctr"/>
              <a:r>
                <a:rPr lang="zh-TW" altLang="zh-TW" sz="1400" dirty="0">
                  <a:solidFill>
                    <a:srgbClr val="C00000"/>
                  </a:solidFill>
                  <a:latin typeface="微軟正黑體" panose="020B0604030504040204" pitchFamily="34" charset="-120"/>
                  <a:ea typeface="微軟正黑體" panose="020B0604030504040204" pitchFamily="34" charset="-120"/>
                </a:rPr>
                <a:t>健保業務執行報告</a:t>
              </a:r>
              <a:r>
                <a:rPr lang="en-US" altLang="zh-TW" sz="1400" dirty="0">
                  <a:solidFill>
                    <a:srgbClr val="C00000"/>
                  </a:solidFill>
                  <a:latin typeface="微軟正黑體" panose="020B0604030504040204" pitchFamily="34" charset="-120"/>
                  <a:ea typeface="微軟正黑體" panose="020B0604030504040204" pitchFamily="34" charset="-120"/>
                </a:rPr>
                <a:t>)</a:t>
              </a:r>
              <a:endParaRPr lang="zh-TW" altLang="en-US" sz="1400" dirty="0">
                <a:solidFill>
                  <a:srgbClr val="C00000"/>
                </a:solidFill>
                <a:latin typeface="微軟正黑體" panose="020B0604030504040204" pitchFamily="34" charset="-120"/>
                <a:ea typeface="微軟正黑體" panose="020B0604030504040204" pitchFamily="34" charset="-120"/>
              </a:endParaRPr>
            </a:p>
          </p:txBody>
        </p:sp>
      </p:grpSp>
      <p:sp>
        <p:nvSpPr>
          <p:cNvPr id="42" name="矩形 41">
            <a:extLst>
              <a:ext uri="{FF2B5EF4-FFF2-40B4-BE49-F238E27FC236}">
                <a16:creationId xmlns:a16="http://schemas.microsoft.com/office/drawing/2014/main" id="{97A64C64-E08A-42A2-9F0A-E15F15DD05F4}"/>
              </a:ext>
            </a:extLst>
          </p:cNvPr>
          <p:cNvSpPr/>
          <p:nvPr/>
        </p:nvSpPr>
        <p:spPr>
          <a:xfrm>
            <a:off x="-1" y="931153"/>
            <a:ext cx="822957" cy="108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Ch2</a:t>
            </a:r>
          </a:p>
          <a:p>
            <a:pPr algn="ctr"/>
            <a:r>
              <a:rPr lang="zh-TW" altLang="en-US" sz="2000" dirty="0">
                <a:solidFill>
                  <a:schemeClr val="bg1"/>
                </a:solidFill>
                <a:latin typeface="微軟正黑體" panose="020B0604030504040204" pitchFamily="34" charset="-120"/>
                <a:ea typeface="微軟正黑體" panose="020B0604030504040204" pitchFamily="34" charset="-120"/>
              </a:rPr>
              <a:t>文獻探討</a:t>
            </a:r>
          </a:p>
        </p:txBody>
      </p:sp>
      <p:sp>
        <p:nvSpPr>
          <p:cNvPr id="43" name="矩形 42">
            <a:extLst>
              <a:ext uri="{FF2B5EF4-FFF2-40B4-BE49-F238E27FC236}">
                <a16:creationId xmlns:a16="http://schemas.microsoft.com/office/drawing/2014/main" id="{50E141D7-F9E3-4DEC-894A-2CB8760CB185}"/>
              </a:ext>
            </a:extLst>
          </p:cNvPr>
          <p:cNvSpPr/>
          <p:nvPr/>
        </p:nvSpPr>
        <p:spPr>
          <a:xfrm>
            <a:off x="-1" y="2114305"/>
            <a:ext cx="822957" cy="108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Ch3</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研究方法</a:t>
            </a:r>
          </a:p>
        </p:txBody>
      </p:sp>
      <p:sp>
        <p:nvSpPr>
          <p:cNvPr id="44" name="矩形 43">
            <a:extLst>
              <a:ext uri="{FF2B5EF4-FFF2-40B4-BE49-F238E27FC236}">
                <a16:creationId xmlns:a16="http://schemas.microsoft.com/office/drawing/2014/main" id="{BFC04A66-A772-4BFD-A7E2-BF950362F7A0}"/>
              </a:ext>
            </a:extLst>
          </p:cNvPr>
          <p:cNvSpPr/>
          <p:nvPr/>
        </p:nvSpPr>
        <p:spPr>
          <a:xfrm>
            <a:off x="-1" y="3297457"/>
            <a:ext cx="822957" cy="17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Ch4</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研究結果與分析</a:t>
            </a:r>
          </a:p>
        </p:txBody>
      </p:sp>
      <p:sp>
        <p:nvSpPr>
          <p:cNvPr id="45" name="矩形 44">
            <a:extLst>
              <a:ext uri="{FF2B5EF4-FFF2-40B4-BE49-F238E27FC236}">
                <a16:creationId xmlns:a16="http://schemas.microsoft.com/office/drawing/2014/main" id="{0F4F96A3-081C-4341-8537-21349E169160}"/>
              </a:ext>
            </a:extLst>
          </p:cNvPr>
          <p:cNvSpPr/>
          <p:nvPr/>
        </p:nvSpPr>
        <p:spPr>
          <a:xfrm>
            <a:off x="0" y="5128607"/>
            <a:ext cx="822957" cy="17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Ch5</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研究結論與建議</a:t>
            </a:r>
          </a:p>
        </p:txBody>
      </p:sp>
      <p:sp>
        <p:nvSpPr>
          <p:cNvPr id="47" name="文字方塊 46">
            <a:extLst>
              <a:ext uri="{FF2B5EF4-FFF2-40B4-BE49-F238E27FC236}">
                <a16:creationId xmlns:a16="http://schemas.microsoft.com/office/drawing/2014/main" id="{039D3ADA-2E6B-479A-9940-9E493FD671C8}"/>
              </a:ext>
            </a:extLst>
          </p:cNvPr>
          <p:cNvSpPr txBox="1"/>
          <p:nvPr/>
        </p:nvSpPr>
        <p:spPr>
          <a:xfrm>
            <a:off x="1086787" y="168958"/>
            <a:ext cx="3223967" cy="707886"/>
          </a:xfrm>
          <a:prstGeom prst="rect">
            <a:avLst/>
          </a:prstGeom>
          <a:noFill/>
        </p:spPr>
        <p:txBody>
          <a:bodyPr wrap="square" rtlCol="0">
            <a:spAutoFit/>
          </a:bodyPr>
          <a:lstStyle/>
          <a:p>
            <a:r>
              <a:rPr lang="en-US" altLang="zh-TW"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01 </a:t>
            </a:r>
            <a:r>
              <a:rPr lang="zh-TW" altLang="en-US"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研究背景</a:t>
            </a:r>
          </a:p>
        </p:txBody>
      </p:sp>
    </p:spTree>
    <p:extLst>
      <p:ext uri="{BB962C8B-B14F-4D97-AF65-F5344CB8AC3E}">
        <p14:creationId xmlns:p14="http://schemas.microsoft.com/office/powerpoint/2010/main" val="109750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fltVal val="0"/>
                                          </p:val>
                                        </p:tav>
                                        <p:tav tm="100000">
                                          <p:val>
                                            <p:strVal val="#ppt_w"/>
                                          </p:val>
                                        </p:tav>
                                      </p:tavLst>
                                    </p:anim>
                                    <p:anim calcmode="lin" valueType="num">
                                      <p:cBhvr>
                                        <p:cTn id="20" dur="500" fill="hold"/>
                                        <p:tgtEl>
                                          <p:spTgt spid="33"/>
                                        </p:tgtEl>
                                        <p:attrNameLst>
                                          <p:attrName>ppt_h</p:attrName>
                                        </p:attrNameLst>
                                      </p:cBhvr>
                                      <p:tavLst>
                                        <p:tav tm="0">
                                          <p:val>
                                            <p:fltVal val="0"/>
                                          </p:val>
                                        </p:tav>
                                        <p:tav tm="100000">
                                          <p:val>
                                            <p:strVal val="#ppt_h"/>
                                          </p:val>
                                        </p:tav>
                                      </p:tavLst>
                                    </p:anim>
                                    <p:animEffect transition="in" filter="fade">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38E6784-8E45-44F2-8646-C5FDA089364C}"/>
              </a:ext>
            </a:extLst>
          </p:cNvPr>
          <p:cNvSpPr/>
          <p:nvPr/>
        </p:nvSpPr>
        <p:spPr>
          <a:xfrm>
            <a:off x="7238758" y="2066908"/>
            <a:ext cx="3240000" cy="216000"/>
          </a:xfrm>
          <a:prstGeom prst="rect">
            <a:avLst/>
          </a:prstGeom>
          <a:solidFill>
            <a:srgbClr val="FFD6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圓角 27">
            <a:extLst>
              <a:ext uri="{FF2B5EF4-FFF2-40B4-BE49-F238E27FC236}">
                <a16:creationId xmlns:a16="http://schemas.microsoft.com/office/drawing/2014/main" id="{1A588EBB-68BA-4B7F-9783-5FBDD5E1725B}"/>
              </a:ext>
            </a:extLst>
          </p:cNvPr>
          <p:cNvSpPr/>
          <p:nvPr/>
        </p:nvSpPr>
        <p:spPr>
          <a:xfrm>
            <a:off x="7189167" y="1951635"/>
            <a:ext cx="3310297" cy="386904"/>
          </a:xfrm>
          <a:prstGeom prst="roundRect">
            <a:avLst/>
          </a:prstGeom>
          <a:ln w="19050">
            <a:noFill/>
          </a:ln>
        </p:spPr>
        <p:txBody>
          <a:bodyPr wrap="square" lIns="36000" tIns="36000" rIns="36000" bIns="36000">
            <a:spAutoFit/>
          </a:bodyPr>
          <a:lstStyle/>
          <a:p>
            <a:r>
              <a:rPr lang="zh-TW" altLang="zh-TW" dirty="0">
                <a:solidFill>
                  <a:srgbClr val="FF0000"/>
                </a:solidFill>
                <a:latin typeface="微軟正黑體" panose="020B0604030504040204" pitchFamily="34" charset="-120"/>
                <a:ea typeface="微軟正黑體" panose="020B0604030504040204" pitchFamily="34" charset="-120"/>
              </a:rPr>
              <a:t>能實際收回欠費金額的情形較佳</a:t>
            </a:r>
            <a:endParaRPr lang="zh-TW" altLang="en-US" dirty="0">
              <a:solidFill>
                <a:srgbClr val="FF0000"/>
              </a:solidFill>
              <a:latin typeface="微軟正黑體" panose="020B0604030504040204" pitchFamily="34" charset="-120"/>
              <a:ea typeface="微軟正黑體" panose="020B0604030504040204" pitchFamily="34" charset="-120"/>
            </a:endParaRPr>
          </a:p>
        </p:txBody>
      </p:sp>
      <p:sp>
        <p:nvSpPr>
          <p:cNvPr id="32" name="文字方塊 31">
            <a:extLst>
              <a:ext uri="{FF2B5EF4-FFF2-40B4-BE49-F238E27FC236}">
                <a16:creationId xmlns:a16="http://schemas.microsoft.com/office/drawing/2014/main" id="{E9E2DB35-4D91-42A1-A0BE-30FE7CA6E7F7}"/>
              </a:ext>
            </a:extLst>
          </p:cNvPr>
          <p:cNvSpPr txBox="1"/>
          <p:nvPr/>
        </p:nvSpPr>
        <p:spPr>
          <a:xfrm>
            <a:off x="1086787" y="168958"/>
            <a:ext cx="4053624" cy="707886"/>
          </a:xfrm>
          <a:prstGeom prst="rect">
            <a:avLst/>
          </a:prstGeom>
          <a:noFill/>
        </p:spPr>
        <p:txBody>
          <a:bodyPr wrap="square" rtlCol="0">
            <a:spAutoFit/>
          </a:bodyPr>
          <a:lstStyle/>
          <a:p>
            <a:r>
              <a:rPr lang="en-US" altLang="zh-TW"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02 </a:t>
            </a:r>
            <a:r>
              <a:rPr lang="zh-TW" altLang="en-US"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研究動機</a:t>
            </a:r>
          </a:p>
        </p:txBody>
      </p:sp>
      <p:sp>
        <p:nvSpPr>
          <p:cNvPr id="4" name="投影片編號版面配置區 3">
            <a:extLst>
              <a:ext uri="{FF2B5EF4-FFF2-40B4-BE49-F238E27FC236}">
                <a16:creationId xmlns:a16="http://schemas.microsoft.com/office/drawing/2014/main" id="{D767D6E2-2E13-4C3D-929D-0545833A47E8}"/>
              </a:ext>
            </a:extLst>
          </p:cNvPr>
          <p:cNvSpPr>
            <a:spLocks noGrp="1"/>
          </p:cNvSpPr>
          <p:nvPr>
            <p:ph type="sldNum" sz="quarter" idx="12"/>
          </p:nvPr>
        </p:nvSpPr>
        <p:spPr/>
        <p:txBody>
          <a:bodyPr/>
          <a:lstStyle/>
          <a:p>
            <a:fld id="{FB3E9B49-1012-49AA-8081-ABB306612549}" type="slidenum">
              <a:rPr lang="zh-TW" altLang="en-US" smtClean="0"/>
              <a:pPr/>
              <a:t>5</a:t>
            </a:fld>
            <a:endParaRPr lang="zh-TW" altLang="en-US" dirty="0"/>
          </a:p>
        </p:txBody>
      </p:sp>
      <p:sp>
        <p:nvSpPr>
          <p:cNvPr id="5" name="矩形 4">
            <a:extLst>
              <a:ext uri="{FF2B5EF4-FFF2-40B4-BE49-F238E27FC236}">
                <a16:creationId xmlns:a16="http://schemas.microsoft.com/office/drawing/2014/main" id="{328656BB-CCDE-4C90-9067-B60A4C4B5D8F}"/>
              </a:ext>
            </a:extLst>
          </p:cNvPr>
          <p:cNvSpPr/>
          <p:nvPr/>
        </p:nvSpPr>
        <p:spPr>
          <a:xfrm>
            <a:off x="-1" y="1"/>
            <a:ext cx="822957" cy="8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Ch1</a:t>
            </a:r>
          </a:p>
          <a:p>
            <a:pPr algn="ctr"/>
            <a:r>
              <a:rPr lang="zh-TW" altLang="en-US" sz="2000" dirty="0">
                <a:solidFill>
                  <a:schemeClr val="bg1"/>
                </a:solidFill>
                <a:latin typeface="微軟正黑體" panose="020B0604030504040204" pitchFamily="34" charset="-120"/>
                <a:ea typeface="微軟正黑體" panose="020B0604030504040204" pitchFamily="34" charset="-120"/>
              </a:rPr>
              <a:t>緒論</a:t>
            </a:r>
          </a:p>
        </p:txBody>
      </p:sp>
      <p:sp>
        <p:nvSpPr>
          <p:cNvPr id="6" name="矩形 5">
            <a:extLst>
              <a:ext uri="{FF2B5EF4-FFF2-40B4-BE49-F238E27FC236}">
                <a16:creationId xmlns:a16="http://schemas.microsoft.com/office/drawing/2014/main" id="{20E278CA-B9C6-496E-819E-79BA72A002D7}"/>
              </a:ext>
            </a:extLst>
          </p:cNvPr>
          <p:cNvSpPr/>
          <p:nvPr/>
        </p:nvSpPr>
        <p:spPr>
          <a:xfrm>
            <a:off x="-1" y="931153"/>
            <a:ext cx="822957" cy="108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Ch2</a:t>
            </a:r>
          </a:p>
          <a:p>
            <a:pPr algn="ctr"/>
            <a:r>
              <a:rPr lang="zh-TW" altLang="en-US" sz="2000" dirty="0">
                <a:solidFill>
                  <a:schemeClr val="bg1"/>
                </a:solidFill>
                <a:latin typeface="微軟正黑體" panose="020B0604030504040204" pitchFamily="34" charset="-120"/>
                <a:ea typeface="微軟正黑體" panose="020B0604030504040204" pitchFamily="34" charset="-120"/>
              </a:rPr>
              <a:t>文獻探討</a:t>
            </a:r>
          </a:p>
        </p:txBody>
      </p:sp>
      <p:sp>
        <p:nvSpPr>
          <p:cNvPr id="7" name="矩形 6">
            <a:extLst>
              <a:ext uri="{FF2B5EF4-FFF2-40B4-BE49-F238E27FC236}">
                <a16:creationId xmlns:a16="http://schemas.microsoft.com/office/drawing/2014/main" id="{AB671C38-DCD5-4A8A-9949-79A82B878A26}"/>
              </a:ext>
            </a:extLst>
          </p:cNvPr>
          <p:cNvSpPr/>
          <p:nvPr/>
        </p:nvSpPr>
        <p:spPr>
          <a:xfrm>
            <a:off x="-1" y="2114305"/>
            <a:ext cx="822957" cy="108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Ch3</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研究方法</a:t>
            </a:r>
          </a:p>
        </p:txBody>
      </p:sp>
      <p:sp>
        <p:nvSpPr>
          <p:cNvPr id="8" name="矩形 7">
            <a:extLst>
              <a:ext uri="{FF2B5EF4-FFF2-40B4-BE49-F238E27FC236}">
                <a16:creationId xmlns:a16="http://schemas.microsoft.com/office/drawing/2014/main" id="{10FC8184-3C9A-4933-B532-6B35BC8CCDA8}"/>
              </a:ext>
            </a:extLst>
          </p:cNvPr>
          <p:cNvSpPr/>
          <p:nvPr/>
        </p:nvSpPr>
        <p:spPr>
          <a:xfrm>
            <a:off x="-1" y="3297457"/>
            <a:ext cx="822957" cy="17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Ch4</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研究結果與分析</a:t>
            </a:r>
          </a:p>
        </p:txBody>
      </p:sp>
      <p:sp>
        <p:nvSpPr>
          <p:cNvPr id="9" name="矩形 8">
            <a:extLst>
              <a:ext uri="{FF2B5EF4-FFF2-40B4-BE49-F238E27FC236}">
                <a16:creationId xmlns:a16="http://schemas.microsoft.com/office/drawing/2014/main" id="{1F16175E-6A9C-4874-A7F3-831A6F04008F}"/>
              </a:ext>
            </a:extLst>
          </p:cNvPr>
          <p:cNvSpPr/>
          <p:nvPr/>
        </p:nvSpPr>
        <p:spPr>
          <a:xfrm>
            <a:off x="0" y="5128607"/>
            <a:ext cx="822957" cy="17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Ch5</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研究結論與建議</a:t>
            </a:r>
          </a:p>
        </p:txBody>
      </p:sp>
      <p:sp>
        <p:nvSpPr>
          <p:cNvPr id="12" name="文字方塊 11">
            <a:extLst>
              <a:ext uri="{FF2B5EF4-FFF2-40B4-BE49-F238E27FC236}">
                <a16:creationId xmlns:a16="http://schemas.microsoft.com/office/drawing/2014/main" id="{0BD73553-FD0B-4B57-9D3D-E2AC6968928D}"/>
              </a:ext>
            </a:extLst>
          </p:cNvPr>
          <p:cNvSpPr txBox="1"/>
          <p:nvPr/>
        </p:nvSpPr>
        <p:spPr>
          <a:xfrm>
            <a:off x="1071570" y="1815757"/>
            <a:ext cx="1107996" cy="369332"/>
          </a:xfrm>
          <a:prstGeom prst="rect">
            <a:avLst/>
          </a:prstGeom>
          <a:noFill/>
        </p:spPr>
        <p:txBody>
          <a:bodyPr wrap="none" rtlCol="0">
            <a:spAutoFit/>
          </a:bodyPr>
          <a:lstStyle/>
          <a:p>
            <a:r>
              <a:rPr lang="zh-TW" altLang="en-US" b="1" dirty="0">
                <a:solidFill>
                  <a:schemeClr val="tx2"/>
                </a:solidFill>
                <a:latin typeface="微軟正黑體" panose="020B0604030504040204" pitchFamily="34" charset="-120"/>
                <a:ea typeface="微軟正黑體" panose="020B0604030504040204" pitchFamily="34" charset="-120"/>
              </a:rPr>
              <a:t>投保單位</a:t>
            </a:r>
          </a:p>
        </p:txBody>
      </p:sp>
      <p:graphicFrame>
        <p:nvGraphicFramePr>
          <p:cNvPr id="14" name="圖表 13">
            <a:extLst>
              <a:ext uri="{FF2B5EF4-FFF2-40B4-BE49-F238E27FC236}">
                <a16:creationId xmlns:a16="http://schemas.microsoft.com/office/drawing/2014/main" id="{C6170A90-E001-4E4C-A73B-921BDE1C1F9F}"/>
              </a:ext>
            </a:extLst>
          </p:cNvPr>
          <p:cNvGraphicFramePr>
            <a:graphicFrameLocks/>
          </p:cNvGraphicFramePr>
          <p:nvPr>
            <p:extLst>
              <p:ext uri="{D42A27DB-BD31-4B8C-83A1-F6EECF244321}">
                <p14:modId xmlns:p14="http://schemas.microsoft.com/office/powerpoint/2010/main" val="3759635861"/>
              </p:ext>
            </p:extLst>
          </p:nvPr>
        </p:nvGraphicFramePr>
        <p:xfrm>
          <a:off x="1514057" y="903307"/>
          <a:ext cx="3240000" cy="225083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圖表 14">
            <a:extLst>
              <a:ext uri="{FF2B5EF4-FFF2-40B4-BE49-F238E27FC236}">
                <a16:creationId xmlns:a16="http://schemas.microsoft.com/office/drawing/2014/main" id="{3C6BF138-AE5B-401B-B393-D2155317801E}"/>
              </a:ext>
            </a:extLst>
          </p:cNvPr>
          <p:cNvGraphicFramePr>
            <a:graphicFrameLocks/>
          </p:cNvGraphicFramePr>
          <p:nvPr>
            <p:extLst>
              <p:ext uri="{D42A27DB-BD31-4B8C-83A1-F6EECF244321}">
                <p14:modId xmlns:p14="http://schemas.microsoft.com/office/powerpoint/2010/main" val="2370893888"/>
              </p:ext>
            </p:extLst>
          </p:nvPr>
        </p:nvGraphicFramePr>
        <p:xfrm>
          <a:off x="4076131" y="1100453"/>
          <a:ext cx="3096000" cy="19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圖表 15">
            <a:extLst>
              <a:ext uri="{FF2B5EF4-FFF2-40B4-BE49-F238E27FC236}">
                <a16:creationId xmlns:a16="http://schemas.microsoft.com/office/drawing/2014/main" id="{D38AA21A-D159-4E5A-A43D-25732CC4C931}"/>
              </a:ext>
            </a:extLst>
          </p:cNvPr>
          <p:cNvGraphicFramePr>
            <a:graphicFrameLocks/>
          </p:cNvGraphicFramePr>
          <p:nvPr>
            <p:extLst>
              <p:ext uri="{D42A27DB-BD31-4B8C-83A1-F6EECF244321}">
                <p14:modId xmlns:p14="http://schemas.microsoft.com/office/powerpoint/2010/main" val="378997983"/>
              </p:ext>
            </p:extLst>
          </p:nvPr>
        </p:nvGraphicFramePr>
        <p:xfrm>
          <a:off x="1561019" y="3177609"/>
          <a:ext cx="3240000" cy="22508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圖表 16">
            <a:extLst>
              <a:ext uri="{FF2B5EF4-FFF2-40B4-BE49-F238E27FC236}">
                <a16:creationId xmlns:a16="http://schemas.microsoft.com/office/drawing/2014/main" id="{9DC218C0-271E-4A6F-8BCB-57369D842270}"/>
              </a:ext>
            </a:extLst>
          </p:cNvPr>
          <p:cNvGraphicFramePr>
            <a:graphicFrameLocks/>
          </p:cNvGraphicFramePr>
          <p:nvPr>
            <p:extLst>
              <p:ext uri="{D42A27DB-BD31-4B8C-83A1-F6EECF244321}">
                <p14:modId xmlns:p14="http://schemas.microsoft.com/office/powerpoint/2010/main" val="4046415208"/>
              </p:ext>
            </p:extLst>
          </p:nvPr>
        </p:nvGraphicFramePr>
        <p:xfrm>
          <a:off x="4101954" y="3359345"/>
          <a:ext cx="3096000" cy="19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文字方塊 17">
            <a:extLst>
              <a:ext uri="{FF2B5EF4-FFF2-40B4-BE49-F238E27FC236}">
                <a16:creationId xmlns:a16="http://schemas.microsoft.com/office/drawing/2014/main" id="{742918F4-BE1E-4A1D-B18C-171E849DDDEB}"/>
              </a:ext>
            </a:extLst>
          </p:cNvPr>
          <p:cNvSpPr txBox="1"/>
          <p:nvPr/>
        </p:nvSpPr>
        <p:spPr>
          <a:xfrm>
            <a:off x="1071570" y="4137560"/>
            <a:ext cx="1107996" cy="369332"/>
          </a:xfrm>
          <a:prstGeom prst="rect">
            <a:avLst/>
          </a:prstGeom>
          <a:noFill/>
        </p:spPr>
        <p:txBody>
          <a:bodyPr wrap="none" rtlCol="0">
            <a:spAutoFit/>
          </a:bodyPr>
          <a:lstStyle>
            <a:defPPr>
              <a:defRPr lang="zh-TW"/>
            </a:defPPr>
            <a:lvl1pPr>
              <a:defRPr b="1">
                <a:solidFill>
                  <a:schemeClr val="tx2"/>
                </a:solidFill>
                <a:latin typeface="微軟正黑體" panose="020B0604030504040204" pitchFamily="34" charset="-120"/>
                <a:ea typeface="微軟正黑體" panose="020B0604030504040204" pitchFamily="34" charset="-120"/>
              </a:defRPr>
            </a:lvl1pPr>
          </a:lstStyle>
          <a:p>
            <a:r>
              <a:rPr lang="zh-TW" altLang="en-US" dirty="0"/>
              <a:t>保險對象</a:t>
            </a:r>
          </a:p>
        </p:txBody>
      </p:sp>
      <p:sp>
        <p:nvSpPr>
          <p:cNvPr id="19" name="矩形 18">
            <a:extLst>
              <a:ext uri="{FF2B5EF4-FFF2-40B4-BE49-F238E27FC236}">
                <a16:creationId xmlns:a16="http://schemas.microsoft.com/office/drawing/2014/main" id="{580F8BB5-8CF7-4D3A-90F5-79821E856B65}"/>
              </a:ext>
            </a:extLst>
          </p:cNvPr>
          <p:cNvSpPr/>
          <p:nvPr/>
        </p:nvSpPr>
        <p:spPr>
          <a:xfrm>
            <a:off x="1646260" y="5573321"/>
            <a:ext cx="4233851" cy="307777"/>
          </a:xfrm>
          <a:prstGeom prst="rect">
            <a:avLst/>
          </a:prstGeom>
          <a:noFill/>
        </p:spPr>
        <p:txBody>
          <a:bodyPr wrap="none" rtlCol="0">
            <a:spAutoFit/>
          </a:bodyPr>
          <a:lstStyle/>
          <a:p>
            <a:r>
              <a:rPr lang="en-US" altLang="zh-TW" sz="1400" dirty="0">
                <a:solidFill>
                  <a:schemeClr val="accent1">
                    <a:lumMod val="50000"/>
                  </a:schemeClr>
                </a:solidFill>
                <a:latin typeface="微軟正黑體" panose="020B0604030504040204" pitchFamily="34" charset="-120"/>
                <a:ea typeface="微軟正黑體" panose="020B0604030504040204" pitchFamily="34" charset="-120"/>
              </a:rPr>
              <a:t>104/1-110/1</a:t>
            </a:r>
            <a:r>
              <a:rPr lang="zh-TW" altLang="en-US" sz="1400" dirty="0">
                <a:solidFill>
                  <a:schemeClr val="accent1">
                    <a:lumMod val="50000"/>
                  </a:schemeClr>
                </a:solidFill>
                <a:latin typeface="微軟正黑體" panose="020B0604030504040204" pitchFamily="34" charset="-120"/>
                <a:ea typeface="微軟正黑體" panose="020B0604030504040204" pitchFamily="34" charset="-120"/>
              </a:rPr>
              <a:t>欠費</a:t>
            </a:r>
            <a:r>
              <a:rPr lang="zh-TW" altLang="zh-TW" sz="1400" dirty="0">
                <a:solidFill>
                  <a:schemeClr val="accent1">
                    <a:lumMod val="50000"/>
                  </a:schemeClr>
                </a:solidFill>
                <a:latin typeface="微軟正黑體" panose="020B0604030504040204" pitchFamily="34" charset="-120"/>
                <a:ea typeface="微軟正黑體" panose="020B0604030504040204" pitchFamily="34" charset="-120"/>
              </a:rPr>
              <a:t>移送行政執行</a:t>
            </a:r>
            <a:r>
              <a:rPr lang="zh-TW" altLang="en-US" sz="1400" dirty="0">
                <a:solidFill>
                  <a:schemeClr val="accent1">
                    <a:lumMod val="50000"/>
                  </a:schemeClr>
                </a:solidFill>
                <a:latin typeface="微軟正黑體" panose="020B0604030504040204" pitchFamily="34" charset="-120"/>
                <a:ea typeface="微軟正黑體" panose="020B0604030504040204" pitchFamily="34" charset="-120"/>
              </a:rPr>
              <a:t>結案率</a:t>
            </a:r>
            <a:r>
              <a:rPr lang="en-US" altLang="zh-TW" sz="1400"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1400" dirty="0">
                <a:solidFill>
                  <a:schemeClr val="accent1">
                    <a:lumMod val="50000"/>
                  </a:schemeClr>
                </a:solidFill>
                <a:latin typeface="微軟正黑體" panose="020B0604030504040204" pitchFamily="34" charset="-120"/>
                <a:ea typeface="微軟正黑體" panose="020B0604030504040204" pitchFamily="34" charset="-120"/>
              </a:rPr>
              <a:t>金額</a:t>
            </a:r>
            <a:r>
              <a:rPr lang="en-US" altLang="zh-TW" sz="1400"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1400" dirty="0">
                <a:solidFill>
                  <a:schemeClr val="accent1">
                    <a:lumMod val="50000"/>
                  </a:schemeClr>
                </a:solidFill>
                <a:latin typeface="微軟正黑體" panose="020B0604030504040204" pitchFamily="34" charset="-120"/>
                <a:ea typeface="微軟正黑體" panose="020B0604030504040204" pitchFamily="34" charset="-120"/>
              </a:rPr>
              <a:t>比較圖</a:t>
            </a:r>
          </a:p>
        </p:txBody>
      </p:sp>
      <p:sp>
        <p:nvSpPr>
          <p:cNvPr id="20" name="矩形 19">
            <a:extLst>
              <a:ext uri="{FF2B5EF4-FFF2-40B4-BE49-F238E27FC236}">
                <a16:creationId xmlns:a16="http://schemas.microsoft.com/office/drawing/2014/main" id="{503F185B-DE8E-4EE8-B5A2-536A28C5EAEF}"/>
              </a:ext>
            </a:extLst>
          </p:cNvPr>
          <p:cNvSpPr/>
          <p:nvPr/>
        </p:nvSpPr>
        <p:spPr>
          <a:xfrm>
            <a:off x="3246057" y="5828133"/>
            <a:ext cx="2634054" cy="307777"/>
          </a:xfrm>
          <a:prstGeom prst="rect">
            <a:avLst/>
          </a:prstGeom>
          <a:noFill/>
        </p:spPr>
        <p:txBody>
          <a:bodyPr wrap="none" rtlCol="0">
            <a:spAutoFit/>
          </a:bodyPr>
          <a:lstStyle/>
          <a:p>
            <a:r>
              <a:rPr lang="en-US" altLang="zh-TW" sz="1400"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zh-TW" sz="1400" dirty="0">
                <a:solidFill>
                  <a:schemeClr val="accent1">
                    <a:lumMod val="50000"/>
                  </a:schemeClr>
                </a:solidFill>
                <a:latin typeface="微軟正黑體" panose="020B0604030504040204" pitchFamily="34" charset="-120"/>
                <a:ea typeface="微軟正黑體" panose="020B0604030504040204" pitchFamily="34" charset="-120"/>
              </a:rPr>
              <a:t>資料來源：健保業務執行報告</a:t>
            </a:r>
            <a:r>
              <a:rPr lang="en-US" altLang="zh-TW" sz="1400"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1400" dirty="0">
              <a:solidFill>
                <a:schemeClr val="accent1">
                  <a:lumMod val="50000"/>
                </a:schemeClr>
              </a:solidFill>
              <a:latin typeface="微軟正黑體" panose="020B0604030504040204" pitchFamily="34" charset="-120"/>
              <a:ea typeface="微軟正黑體" panose="020B0604030504040204" pitchFamily="34" charset="-120"/>
            </a:endParaRPr>
          </a:p>
        </p:txBody>
      </p:sp>
      <p:sp>
        <p:nvSpPr>
          <p:cNvPr id="23" name="矩形 22">
            <a:extLst>
              <a:ext uri="{FF2B5EF4-FFF2-40B4-BE49-F238E27FC236}">
                <a16:creationId xmlns:a16="http://schemas.microsoft.com/office/drawing/2014/main" id="{1CCE76A9-4CAD-47AC-876A-506E25125B75}"/>
              </a:ext>
            </a:extLst>
          </p:cNvPr>
          <p:cNvSpPr/>
          <p:nvPr/>
        </p:nvSpPr>
        <p:spPr>
          <a:xfrm>
            <a:off x="7172131" y="4238990"/>
            <a:ext cx="4122903" cy="369332"/>
          </a:xfrm>
          <a:prstGeom prst="rect">
            <a:avLst/>
          </a:prstGeom>
        </p:spPr>
        <p:txBody>
          <a:bodyPr wrap="square">
            <a:spAutoFit/>
          </a:bodyPr>
          <a:lstStyle/>
          <a:p>
            <a:r>
              <a:rPr lang="zh-TW" altLang="zh-TW" dirty="0">
                <a:solidFill>
                  <a:srgbClr val="FF0000"/>
                </a:solidFill>
                <a:latin typeface="微軟正黑體" panose="020B0604030504040204" pitchFamily="34" charset="-120"/>
                <a:ea typeface="微軟正黑體" panose="020B0604030504040204" pitchFamily="34" charset="-120"/>
              </a:rPr>
              <a:t>大多數因無財產供執行而取得債證結案</a:t>
            </a:r>
            <a:endParaRPr lang="zh-TW" altLang="en-US" dirty="0">
              <a:solidFill>
                <a:srgbClr val="FF0000"/>
              </a:solidFill>
              <a:latin typeface="微軟正黑體" panose="020B0604030504040204" pitchFamily="34" charset="-120"/>
              <a:ea typeface="微軟正黑體" panose="020B0604030504040204" pitchFamily="34" charset="-120"/>
            </a:endParaRPr>
          </a:p>
        </p:txBody>
      </p:sp>
      <p:cxnSp>
        <p:nvCxnSpPr>
          <p:cNvPr id="34" name="直線接點 33">
            <a:extLst>
              <a:ext uri="{FF2B5EF4-FFF2-40B4-BE49-F238E27FC236}">
                <a16:creationId xmlns:a16="http://schemas.microsoft.com/office/drawing/2014/main" id="{0D0E0370-A3CD-4C9A-BA78-AFB67EAAED7F}"/>
              </a:ext>
            </a:extLst>
          </p:cNvPr>
          <p:cNvCxnSpPr>
            <a:cxnSpLocks/>
          </p:cNvCxnSpPr>
          <p:nvPr/>
        </p:nvCxnSpPr>
        <p:spPr>
          <a:xfrm>
            <a:off x="3181019" y="1194276"/>
            <a:ext cx="2438163" cy="168939"/>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線接點 38">
            <a:extLst>
              <a:ext uri="{FF2B5EF4-FFF2-40B4-BE49-F238E27FC236}">
                <a16:creationId xmlns:a16="http://schemas.microsoft.com/office/drawing/2014/main" id="{CBE6474D-A391-4579-B7D9-439403D9D5BE}"/>
              </a:ext>
            </a:extLst>
          </p:cNvPr>
          <p:cNvCxnSpPr>
            <a:cxnSpLocks/>
          </p:cNvCxnSpPr>
          <p:nvPr/>
        </p:nvCxnSpPr>
        <p:spPr>
          <a:xfrm>
            <a:off x="3181019" y="3476372"/>
            <a:ext cx="2438163" cy="156173"/>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線接點 44">
            <a:extLst>
              <a:ext uri="{FF2B5EF4-FFF2-40B4-BE49-F238E27FC236}">
                <a16:creationId xmlns:a16="http://schemas.microsoft.com/office/drawing/2014/main" id="{7B2E321F-7A0D-4610-991B-62481510CD82}"/>
              </a:ext>
            </a:extLst>
          </p:cNvPr>
          <p:cNvCxnSpPr>
            <a:cxnSpLocks/>
          </p:cNvCxnSpPr>
          <p:nvPr/>
        </p:nvCxnSpPr>
        <p:spPr>
          <a:xfrm flipV="1">
            <a:off x="3181019" y="2729612"/>
            <a:ext cx="2438163" cy="109443"/>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直線接點 47">
            <a:extLst>
              <a:ext uri="{FF2B5EF4-FFF2-40B4-BE49-F238E27FC236}">
                <a16:creationId xmlns:a16="http://schemas.microsoft.com/office/drawing/2014/main" id="{C2302E7A-F490-4024-B461-63C11C27BC8F}"/>
              </a:ext>
            </a:extLst>
          </p:cNvPr>
          <p:cNvCxnSpPr>
            <a:cxnSpLocks/>
          </p:cNvCxnSpPr>
          <p:nvPr/>
        </p:nvCxnSpPr>
        <p:spPr>
          <a:xfrm flipV="1">
            <a:off x="3181019" y="4993893"/>
            <a:ext cx="2474880" cy="10687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5" name="箭號: 弧形上彎 54">
            <a:extLst>
              <a:ext uri="{FF2B5EF4-FFF2-40B4-BE49-F238E27FC236}">
                <a16:creationId xmlns:a16="http://schemas.microsoft.com/office/drawing/2014/main" id="{95925EB6-A3CA-47A5-9952-A4D37CE6EA97}"/>
              </a:ext>
            </a:extLst>
          </p:cNvPr>
          <p:cNvSpPr/>
          <p:nvPr/>
        </p:nvSpPr>
        <p:spPr>
          <a:xfrm>
            <a:off x="5745647" y="2393104"/>
            <a:ext cx="1881609" cy="539999"/>
          </a:xfrm>
          <a:prstGeom prst="curved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56" name="箭號: 弧形上彎 55">
            <a:extLst>
              <a:ext uri="{FF2B5EF4-FFF2-40B4-BE49-F238E27FC236}">
                <a16:creationId xmlns:a16="http://schemas.microsoft.com/office/drawing/2014/main" id="{C6553E83-570F-4505-B5F6-7A7E8A98C269}"/>
              </a:ext>
            </a:extLst>
          </p:cNvPr>
          <p:cNvSpPr/>
          <p:nvPr/>
        </p:nvSpPr>
        <p:spPr>
          <a:xfrm>
            <a:off x="5872743" y="4590870"/>
            <a:ext cx="1395579" cy="413780"/>
          </a:xfrm>
          <a:prstGeom prst="curved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3753148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矩形 112">
            <a:extLst>
              <a:ext uri="{FF2B5EF4-FFF2-40B4-BE49-F238E27FC236}">
                <a16:creationId xmlns:a16="http://schemas.microsoft.com/office/drawing/2014/main" id="{52E9EE06-1FDC-44F6-92FD-4294D60CE84C}"/>
              </a:ext>
            </a:extLst>
          </p:cNvPr>
          <p:cNvSpPr/>
          <p:nvPr/>
        </p:nvSpPr>
        <p:spPr>
          <a:xfrm>
            <a:off x="6485078" y="4394062"/>
            <a:ext cx="5221301" cy="1467051"/>
          </a:xfrm>
          <a:prstGeom prst="rect">
            <a:avLst/>
          </a:prstGeom>
          <a:solidFill>
            <a:srgbClr val="FEF0EC"/>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9" name="橢圓 118">
            <a:extLst>
              <a:ext uri="{FF2B5EF4-FFF2-40B4-BE49-F238E27FC236}">
                <a16:creationId xmlns:a16="http://schemas.microsoft.com/office/drawing/2014/main" id="{EA4893E6-F33F-4A99-9BD0-63818BE69746}"/>
              </a:ext>
            </a:extLst>
          </p:cNvPr>
          <p:cNvSpPr/>
          <p:nvPr/>
        </p:nvSpPr>
        <p:spPr>
          <a:xfrm>
            <a:off x="2340307" y="4281353"/>
            <a:ext cx="2346249" cy="17280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5" name="橢圓 114">
            <a:extLst>
              <a:ext uri="{FF2B5EF4-FFF2-40B4-BE49-F238E27FC236}">
                <a16:creationId xmlns:a16="http://schemas.microsoft.com/office/drawing/2014/main" id="{B670F718-4FC4-4A09-A453-D7C71AB67C11}"/>
              </a:ext>
            </a:extLst>
          </p:cNvPr>
          <p:cNvSpPr/>
          <p:nvPr/>
        </p:nvSpPr>
        <p:spPr>
          <a:xfrm>
            <a:off x="2594726" y="2715546"/>
            <a:ext cx="1814554" cy="9720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a:extLst>
              <a:ext uri="{FF2B5EF4-FFF2-40B4-BE49-F238E27FC236}">
                <a16:creationId xmlns:a16="http://schemas.microsoft.com/office/drawing/2014/main" id="{8CCC627D-25C8-4544-9D5E-6BE4EFDC2C31}"/>
              </a:ext>
            </a:extLst>
          </p:cNvPr>
          <p:cNvSpPr>
            <a:spLocks noGrp="1"/>
          </p:cNvSpPr>
          <p:nvPr>
            <p:ph type="sldNum" sz="quarter" idx="12"/>
          </p:nvPr>
        </p:nvSpPr>
        <p:spPr/>
        <p:txBody>
          <a:bodyPr/>
          <a:lstStyle/>
          <a:p>
            <a:fld id="{FB3E9B49-1012-49AA-8081-ABB306612549}" type="slidenum">
              <a:rPr lang="zh-TW" altLang="en-US" smtClean="0"/>
              <a:pPr/>
              <a:t>6</a:t>
            </a:fld>
            <a:endParaRPr lang="zh-TW" altLang="en-US" dirty="0"/>
          </a:p>
        </p:txBody>
      </p:sp>
      <p:sp>
        <p:nvSpPr>
          <p:cNvPr id="6" name="矩形 5">
            <a:extLst>
              <a:ext uri="{FF2B5EF4-FFF2-40B4-BE49-F238E27FC236}">
                <a16:creationId xmlns:a16="http://schemas.microsoft.com/office/drawing/2014/main" id="{F83C1816-16F2-46A1-B938-FACFBBCFC00D}"/>
              </a:ext>
            </a:extLst>
          </p:cNvPr>
          <p:cNvSpPr/>
          <p:nvPr/>
        </p:nvSpPr>
        <p:spPr>
          <a:xfrm>
            <a:off x="-1" y="1"/>
            <a:ext cx="822957" cy="82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Ch1</a:t>
            </a:r>
          </a:p>
          <a:p>
            <a:pPr algn="ctr"/>
            <a:r>
              <a:rPr lang="zh-TW" altLang="en-US" sz="2000" dirty="0">
                <a:solidFill>
                  <a:schemeClr val="bg1"/>
                </a:solidFill>
                <a:latin typeface="微軟正黑體" panose="020B0604030504040204" pitchFamily="34" charset="-120"/>
                <a:ea typeface="微軟正黑體" panose="020B0604030504040204" pitchFamily="34" charset="-120"/>
              </a:rPr>
              <a:t>緒論</a:t>
            </a:r>
          </a:p>
        </p:txBody>
      </p:sp>
      <p:sp>
        <p:nvSpPr>
          <p:cNvPr id="42" name="矩形 41">
            <a:extLst>
              <a:ext uri="{FF2B5EF4-FFF2-40B4-BE49-F238E27FC236}">
                <a16:creationId xmlns:a16="http://schemas.microsoft.com/office/drawing/2014/main" id="{97A64C64-E08A-42A2-9F0A-E15F15DD05F4}"/>
              </a:ext>
            </a:extLst>
          </p:cNvPr>
          <p:cNvSpPr/>
          <p:nvPr/>
        </p:nvSpPr>
        <p:spPr>
          <a:xfrm>
            <a:off x="-1" y="931153"/>
            <a:ext cx="822957" cy="108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Ch2</a:t>
            </a:r>
          </a:p>
          <a:p>
            <a:pPr algn="ctr"/>
            <a:r>
              <a:rPr lang="zh-TW" altLang="en-US" sz="2000" dirty="0">
                <a:solidFill>
                  <a:schemeClr val="bg1"/>
                </a:solidFill>
                <a:latin typeface="微軟正黑體" panose="020B0604030504040204" pitchFamily="34" charset="-120"/>
                <a:ea typeface="微軟正黑體" panose="020B0604030504040204" pitchFamily="34" charset="-120"/>
              </a:rPr>
              <a:t>文獻探討</a:t>
            </a:r>
          </a:p>
        </p:txBody>
      </p:sp>
      <p:sp>
        <p:nvSpPr>
          <p:cNvPr id="43" name="矩形 42">
            <a:extLst>
              <a:ext uri="{FF2B5EF4-FFF2-40B4-BE49-F238E27FC236}">
                <a16:creationId xmlns:a16="http://schemas.microsoft.com/office/drawing/2014/main" id="{50E141D7-F9E3-4DEC-894A-2CB8760CB185}"/>
              </a:ext>
            </a:extLst>
          </p:cNvPr>
          <p:cNvSpPr/>
          <p:nvPr/>
        </p:nvSpPr>
        <p:spPr>
          <a:xfrm>
            <a:off x="-1" y="2114305"/>
            <a:ext cx="822957" cy="108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Ch3</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研究方法</a:t>
            </a:r>
          </a:p>
        </p:txBody>
      </p:sp>
      <p:sp>
        <p:nvSpPr>
          <p:cNvPr id="44" name="矩形 43">
            <a:extLst>
              <a:ext uri="{FF2B5EF4-FFF2-40B4-BE49-F238E27FC236}">
                <a16:creationId xmlns:a16="http://schemas.microsoft.com/office/drawing/2014/main" id="{BFC04A66-A772-4BFD-A7E2-BF950362F7A0}"/>
              </a:ext>
            </a:extLst>
          </p:cNvPr>
          <p:cNvSpPr/>
          <p:nvPr/>
        </p:nvSpPr>
        <p:spPr>
          <a:xfrm>
            <a:off x="-1" y="3297457"/>
            <a:ext cx="822957" cy="17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Ch4</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研究結果與分析</a:t>
            </a:r>
          </a:p>
        </p:txBody>
      </p:sp>
      <p:sp>
        <p:nvSpPr>
          <p:cNvPr id="45" name="矩形 44">
            <a:extLst>
              <a:ext uri="{FF2B5EF4-FFF2-40B4-BE49-F238E27FC236}">
                <a16:creationId xmlns:a16="http://schemas.microsoft.com/office/drawing/2014/main" id="{0F4F96A3-081C-4341-8537-21349E169160}"/>
              </a:ext>
            </a:extLst>
          </p:cNvPr>
          <p:cNvSpPr/>
          <p:nvPr/>
        </p:nvSpPr>
        <p:spPr>
          <a:xfrm>
            <a:off x="0" y="5128607"/>
            <a:ext cx="822957" cy="17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Ch5</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研究結論與建議</a:t>
            </a:r>
          </a:p>
        </p:txBody>
      </p:sp>
      <p:sp>
        <p:nvSpPr>
          <p:cNvPr id="2" name="矩形: 圓角 1">
            <a:extLst>
              <a:ext uri="{FF2B5EF4-FFF2-40B4-BE49-F238E27FC236}">
                <a16:creationId xmlns:a16="http://schemas.microsoft.com/office/drawing/2014/main" id="{C5C76F32-6436-4328-914F-A2A1CBA27FDB}"/>
              </a:ext>
            </a:extLst>
          </p:cNvPr>
          <p:cNvSpPr/>
          <p:nvPr/>
        </p:nvSpPr>
        <p:spPr>
          <a:xfrm>
            <a:off x="3325954" y="1219363"/>
            <a:ext cx="1162375" cy="720000"/>
          </a:xfrm>
          <a:prstGeom prst="roundRect">
            <a:avLst/>
          </a:prstGeom>
          <a:solidFill>
            <a:schemeClr val="accent5">
              <a:lumMod val="20000"/>
              <a:lumOff val="80000"/>
            </a:schemeClr>
          </a:solidFill>
          <a:ln w="19050">
            <a:noFill/>
          </a:ln>
        </p:spPr>
        <p:txBody>
          <a:bodyPr wrap="none" lIns="36000" tIns="36000" rIns="36000" bIns="36000" anchor="ctr" anchorCtr="0">
            <a:spAutoFit/>
          </a:bodyPr>
          <a:lstStyle/>
          <a:p>
            <a:r>
              <a:rPr lang="zh-TW" altLang="zh-TW" sz="2000" dirty="0">
                <a:latin typeface="微軟正黑體" panose="020B0604030504040204" pitchFamily="34" charset="-120"/>
                <a:ea typeface="微軟正黑體" panose="020B0604030504040204" pitchFamily="34" charset="-120"/>
                <a:cs typeface="標楷體" panose="03000509000000000000" pitchFamily="65" charset="-120"/>
              </a:rPr>
              <a:t>現行</a:t>
            </a:r>
            <a:r>
              <a:rPr lang="zh-TW" altLang="en-US" sz="2000" dirty="0">
                <a:latin typeface="微軟正黑體" panose="020B0604030504040204" pitchFamily="34" charset="-120"/>
                <a:ea typeface="微軟正黑體" panose="020B0604030504040204" pitchFamily="34" charset="-120"/>
                <a:cs typeface="標楷體" panose="03000509000000000000" pitchFamily="65" charset="-120"/>
              </a:rPr>
              <a:t>催收</a:t>
            </a:r>
            <a:endParaRPr lang="en-US" altLang="zh-TW" sz="2000" dirty="0">
              <a:latin typeface="微軟正黑體" panose="020B0604030504040204" pitchFamily="34" charset="-120"/>
              <a:ea typeface="微軟正黑體" panose="020B0604030504040204" pitchFamily="34" charset="-120"/>
              <a:cs typeface="標楷體" panose="03000509000000000000" pitchFamily="65" charset="-120"/>
            </a:endParaRPr>
          </a:p>
          <a:p>
            <a:r>
              <a:rPr lang="zh-TW" altLang="zh-TW" sz="2000" dirty="0">
                <a:latin typeface="微軟正黑體" panose="020B0604030504040204" pitchFamily="34" charset="-120"/>
                <a:ea typeface="微軟正黑體" panose="020B0604030504040204" pitchFamily="34" charset="-120"/>
                <a:cs typeface="標楷體" panose="03000509000000000000" pitchFamily="65" charset="-120"/>
              </a:rPr>
              <a:t>作業流程</a:t>
            </a:r>
            <a:endParaRPr lang="zh-TW" altLang="en-US" sz="2000" dirty="0">
              <a:latin typeface="微軟正黑體" panose="020B0604030504040204" pitchFamily="34" charset="-120"/>
              <a:ea typeface="微軟正黑體" panose="020B0604030504040204" pitchFamily="34" charset="-120"/>
            </a:endParaRPr>
          </a:p>
        </p:txBody>
      </p:sp>
      <p:grpSp>
        <p:nvGrpSpPr>
          <p:cNvPr id="3" name="群組 2">
            <a:extLst>
              <a:ext uri="{FF2B5EF4-FFF2-40B4-BE49-F238E27FC236}">
                <a16:creationId xmlns:a16="http://schemas.microsoft.com/office/drawing/2014/main" id="{0A1C19D2-FF5E-4E4E-9F13-8066F294A55D}"/>
              </a:ext>
            </a:extLst>
          </p:cNvPr>
          <p:cNvGrpSpPr/>
          <p:nvPr/>
        </p:nvGrpSpPr>
        <p:grpSpPr>
          <a:xfrm>
            <a:off x="6395851" y="5507867"/>
            <a:ext cx="5121242" cy="555992"/>
            <a:chOff x="7783816" y="5828108"/>
            <a:chExt cx="5326084" cy="555992"/>
          </a:xfrm>
        </p:grpSpPr>
        <p:sp>
          <p:nvSpPr>
            <p:cNvPr id="29" name="雲朵形 28">
              <a:extLst>
                <a:ext uri="{FF2B5EF4-FFF2-40B4-BE49-F238E27FC236}">
                  <a16:creationId xmlns:a16="http://schemas.microsoft.com/office/drawing/2014/main" id="{1F47B019-4ABC-4FD9-8F30-CB7D3EA9BA50}"/>
                </a:ext>
              </a:extLst>
            </p:cNvPr>
            <p:cNvSpPr/>
            <p:nvPr/>
          </p:nvSpPr>
          <p:spPr>
            <a:xfrm rot="60000">
              <a:off x="7783816" y="5828108"/>
              <a:ext cx="5326084" cy="555992"/>
            </a:xfrm>
            <a:prstGeom prst="clou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矩形: 圓角 62">
              <a:extLst>
                <a:ext uri="{FF2B5EF4-FFF2-40B4-BE49-F238E27FC236}">
                  <a16:creationId xmlns:a16="http://schemas.microsoft.com/office/drawing/2014/main" id="{C8722B37-3F56-4555-81EC-323F6AE16977}"/>
                </a:ext>
              </a:extLst>
            </p:cNvPr>
            <p:cNvSpPr/>
            <p:nvPr/>
          </p:nvSpPr>
          <p:spPr>
            <a:xfrm>
              <a:off x="8124549" y="5855470"/>
              <a:ext cx="4770222" cy="455008"/>
            </a:xfrm>
            <a:prstGeom prst="roundRect">
              <a:avLst/>
            </a:prstGeom>
            <a:noFill/>
          </p:spPr>
          <p:txBody>
            <a:bodyPr wrap="none" lIns="36000" tIns="36000" rIns="36000" bIns="36000">
              <a:spAutoFit/>
            </a:bodyPr>
            <a:lstStyle/>
            <a:p>
              <a:r>
                <a:rPr lang="zh-TW" altLang="en-US" sz="2200" b="1" dirty="0">
                  <a:solidFill>
                    <a:schemeClr val="bg1"/>
                  </a:solidFill>
                  <a:latin typeface="微軟正黑體" panose="020B0604030504040204" pitchFamily="34" charset="-120"/>
                  <a:ea typeface="微軟正黑體" panose="020B0604030504040204" pitchFamily="34" charset="-120"/>
                </a:rPr>
                <a:t>提早欠費收回，及早把握受償先機！</a:t>
              </a:r>
              <a:endParaRPr lang="zh-TW" altLang="en-US" sz="2200" dirty="0">
                <a:solidFill>
                  <a:schemeClr val="bg1"/>
                </a:solidFill>
                <a:latin typeface="微軟正黑體" panose="020B0604030504040204" pitchFamily="34" charset="-120"/>
                <a:ea typeface="微軟正黑體" panose="020B0604030504040204" pitchFamily="34" charset="-120"/>
              </a:endParaRPr>
            </a:p>
          </p:txBody>
        </p:sp>
      </p:grpSp>
      <p:sp>
        <p:nvSpPr>
          <p:cNvPr id="36" name="矩形 35">
            <a:extLst>
              <a:ext uri="{FF2B5EF4-FFF2-40B4-BE49-F238E27FC236}">
                <a16:creationId xmlns:a16="http://schemas.microsoft.com/office/drawing/2014/main" id="{06446355-5305-4AA5-A47E-DC8521C58402}"/>
              </a:ext>
            </a:extLst>
          </p:cNvPr>
          <p:cNvSpPr/>
          <p:nvPr/>
        </p:nvSpPr>
        <p:spPr>
          <a:xfrm>
            <a:off x="8876832" y="1637119"/>
            <a:ext cx="1569660" cy="646331"/>
          </a:xfrm>
          <a:prstGeom prst="rect">
            <a:avLst/>
          </a:prstGeom>
        </p:spPr>
        <p:txBody>
          <a:bodyPr wrap="none">
            <a:spAutoFit/>
          </a:bodyPr>
          <a:lstStyle/>
          <a:p>
            <a:pPr algn="ctr"/>
            <a:r>
              <a:rPr lang="zh-TW" altLang="en-US" dirty="0">
                <a:latin typeface="微軟正黑體" panose="020B0604030504040204" pitchFamily="34" charset="-120"/>
                <a:ea typeface="微軟正黑體" panose="020B0604030504040204" pitchFamily="34" charset="-120"/>
              </a:rPr>
              <a:t>對負責人</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移送行政執行</a:t>
            </a:r>
            <a:endParaRPr lang="en-US" altLang="zh-TW" dirty="0">
              <a:latin typeface="微軟正黑體" panose="020B0604030504040204" pitchFamily="34" charset="-120"/>
              <a:ea typeface="微軟正黑體" panose="020B0604030504040204" pitchFamily="34" charset="-120"/>
            </a:endParaRPr>
          </a:p>
        </p:txBody>
      </p:sp>
      <p:sp>
        <p:nvSpPr>
          <p:cNvPr id="12" name="矩形 11">
            <a:extLst>
              <a:ext uri="{FF2B5EF4-FFF2-40B4-BE49-F238E27FC236}">
                <a16:creationId xmlns:a16="http://schemas.microsoft.com/office/drawing/2014/main" id="{5396BA54-F85C-421B-8648-EDCDA7EF9614}"/>
              </a:ext>
            </a:extLst>
          </p:cNvPr>
          <p:cNvSpPr/>
          <p:nvPr/>
        </p:nvSpPr>
        <p:spPr>
          <a:xfrm>
            <a:off x="6092510" y="1640631"/>
            <a:ext cx="972000" cy="828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矩形 10">
            <a:extLst>
              <a:ext uri="{FF2B5EF4-FFF2-40B4-BE49-F238E27FC236}">
                <a16:creationId xmlns:a16="http://schemas.microsoft.com/office/drawing/2014/main" id="{392A2F75-585B-4AFA-912C-B00C79186150}"/>
              </a:ext>
            </a:extLst>
          </p:cNvPr>
          <p:cNvSpPr/>
          <p:nvPr/>
        </p:nvSpPr>
        <p:spPr>
          <a:xfrm>
            <a:off x="6157329" y="2185354"/>
            <a:ext cx="932290" cy="318924"/>
          </a:xfrm>
          <a:prstGeom prst="rect">
            <a:avLst/>
          </a:prstGeom>
          <a:noFill/>
        </p:spPr>
        <p:txBody>
          <a:bodyPr wrap="square" lIns="36000" tIns="36000" rIns="36000" bIns="36000">
            <a:spAutoFit/>
          </a:bodyPr>
          <a:lstStyle/>
          <a:p>
            <a:r>
              <a:rPr lang="zh-TW" altLang="en-US" sz="1600" dirty="0">
                <a:solidFill>
                  <a:srgbClr val="FF0000"/>
                </a:solidFill>
                <a:latin typeface="微軟正黑體" panose="020B0604030504040204" pitchFamily="34" charset="-120"/>
                <a:ea typeface="微軟正黑體" panose="020B0604030504040204" pitchFamily="34" charset="-120"/>
              </a:rPr>
              <a:t>送達證明</a:t>
            </a:r>
          </a:p>
        </p:txBody>
      </p:sp>
      <p:sp>
        <p:nvSpPr>
          <p:cNvPr id="70" name="矩形 69">
            <a:extLst>
              <a:ext uri="{FF2B5EF4-FFF2-40B4-BE49-F238E27FC236}">
                <a16:creationId xmlns:a16="http://schemas.microsoft.com/office/drawing/2014/main" id="{40EB626F-66B7-4B51-8878-8E56685EAB64}"/>
              </a:ext>
            </a:extLst>
          </p:cNvPr>
          <p:cNvSpPr/>
          <p:nvPr/>
        </p:nvSpPr>
        <p:spPr>
          <a:xfrm>
            <a:off x="6565674" y="4407585"/>
            <a:ext cx="5221301" cy="1092607"/>
          </a:xfrm>
          <a:prstGeom prst="rect">
            <a:avLst/>
          </a:prstGeom>
        </p:spPr>
        <p:txBody>
          <a:bodyPr wrap="none">
            <a:spAutoFit/>
          </a:bodyPr>
          <a:lstStyle/>
          <a:p>
            <a:pPr marL="285750" indent="-285750">
              <a:buFont typeface="Wingdings" panose="05000000000000000000" pitchFamily="2" charset="2"/>
              <a:buChar char="ü"/>
            </a:pPr>
            <a:r>
              <a:rPr lang="zh-TW" altLang="en-US" sz="2000" dirty="0">
                <a:solidFill>
                  <a:srgbClr val="FF0000"/>
                </a:solidFill>
                <a:latin typeface="微軟正黑體" panose="020B0604030504040204" pitchFamily="34" charset="-120"/>
                <a:ea typeface="微軟正黑體" panose="020B0604030504040204" pitchFamily="34" charset="-120"/>
              </a:rPr>
              <a:t>節省平信郵資（約</a:t>
            </a:r>
            <a:r>
              <a:rPr lang="en-US" altLang="zh-TW" sz="2000" dirty="0">
                <a:solidFill>
                  <a:srgbClr val="FF0000"/>
                </a:solidFill>
                <a:latin typeface="微軟正黑體" panose="020B0604030504040204" pitchFamily="34" charset="-120"/>
                <a:ea typeface="微軟正黑體" panose="020B0604030504040204" pitchFamily="34" charset="-120"/>
              </a:rPr>
              <a:t>3</a:t>
            </a:r>
            <a:r>
              <a:rPr lang="zh-TW" altLang="en-US" sz="2000" dirty="0">
                <a:solidFill>
                  <a:srgbClr val="FF0000"/>
                </a:solidFill>
                <a:latin typeface="微軟正黑體" panose="020B0604030504040204" pitchFamily="34" charset="-120"/>
                <a:ea typeface="微軟正黑體" panose="020B0604030504040204" pitchFamily="34" charset="-120"/>
              </a:rPr>
              <a:t>萬</a:t>
            </a:r>
            <a:r>
              <a:rPr lang="en-US" altLang="zh-TW" sz="2000" dirty="0">
                <a:solidFill>
                  <a:srgbClr val="FF0000"/>
                </a:solidFill>
                <a:latin typeface="微軟正黑體" panose="020B0604030504040204" pitchFamily="34" charset="-120"/>
                <a:ea typeface="微軟正黑體" panose="020B0604030504040204" pitchFamily="34" charset="-120"/>
              </a:rPr>
              <a:t>/</a:t>
            </a:r>
            <a:r>
              <a:rPr lang="zh-TW" altLang="en-US" sz="2000" dirty="0">
                <a:solidFill>
                  <a:srgbClr val="FF0000"/>
                </a:solidFill>
                <a:latin typeface="微軟正黑體" panose="020B0604030504040204" pitchFamily="34" charset="-120"/>
                <a:ea typeface="微軟正黑體" panose="020B0604030504040204" pitchFamily="34" charset="-120"/>
              </a:rPr>
              <a:t>年）</a:t>
            </a:r>
            <a:endParaRPr lang="en-US" altLang="zh-TW" sz="2000" dirty="0">
              <a:solidFill>
                <a:srgbClr val="FF0000"/>
              </a:solidFill>
              <a:latin typeface="微軟正黑體" panose="020B0604030504040204" pitchFamily="34" charset="-120"/>
              <a:ea typeface="微軟正黑體" panose="020B0604030504040204" pitchFamily="34" charset="-120"/>
            </a:endParaRPr>
          </a:p>
          <a:p>
            <a:pPr marL="285750" indent="-285750">
              <a:spcBef>
                <a:spcPts val="600"/>
              </a:spcBef>
              <a:buFont typeface="Wingdings" panose="05000000000000000000" pitchFamily="2" charset="2"/>
              <a:buChar char="ü"/>
            </a:pPr>
            <a:r>
              <a:rPr lang="zh-TW" altLang="en-US" sz="2000" dirty="0">
                <a:solidFill>
                  <a:srgbClr val="FF0000"/>
                </a:solidFill>
                <a:latin typeface="微軟正黑體" panose="020B0604030504040204" pitchFamily="34" charset="-120"/>
                <a:ea typeface="微軟正黑體" panose="020B0604030504040204" pitchFamily="34" charset="-120"/>
              </a:rPr>
              <a:t>提早</a:t>
            </a:r>
            <a:r>
              <a:rPr lang="en-US" altLang="zh-TW" sz="2000" dirty="0">
                <a:solidFill>
                  <a:srgbClr val="FF0000"/>
                </a:solidFill>
                <a:latin typeface="微軟正黑體" panose="020B0604030504040204" pitchFamily="34" charset="-120"/>
                <a:ea typeface="微軟正黑體" panose="020B0604030504040204" pitchFamily="34" charset="-120"/>
              </a:rPr>
              <a:t>4</a:t>
            </a:r>
            <a:r>
              <a:rPr lang="zh-TW" altLang="en-US" sz="2000" dirty="0">
                <a:solidFill>
                  <a:srgbClr val="FF0000"/>
                </a:solidFill>
                <a:latin typeface="微軟正黑體" panose="020B0604030504040204" pitchFamily="34" charset="-120"/>
                <a:ea typeface="微軟正黑體" panose="020B0604030504040204" pitchFamily="34" charset="-120"/>
              </a:rPr>
              <a:t>個月雙掛號催繳及移送行政執行</a:t>
            </a:r>
          </a:p>
          <a:p>
            <a:r>
              <a:rPr lang="zh-TW" altLang="en-US" sz="2000" dirty="0">
                <a:latin typeface="微軟正黑體" panose="020B0604030504040204" pitchFamily="34" charset="-120"/>
                <a:ea typeface="微軟正黑體" panose="020B0604030504040204" pitchFamily="34" charset="-120"/>
              </a:rPr>
              <a:t>    </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確保優先受償、促使債權回收的機率提高</a:t>
            </a:r>
            <a:r>
              <a:rPr lang="en-US" altLang="zh-TW" sz="2000" dirty="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p:txBody>
      </p:sp>
      <p:cxnSp>
        <p:nvCxnSpPr>
          <p:cNvPr id="58" name="直線接點 57">
            <a:extLst>
              <a:ext uri="{FF2B5EF4-FFF2-40B4-BE49-F238E27FC236}">
                <a16:creationId xmlns:a16="http://schemas.microsoft.com/office/drawing/2014/main" id="{24D32B84-2F5F-4371-A3C5-C907212BFCA4}"/>
              </a:ext>
            </a:extLst>
          </p:cNvPr>
          <p:cNvCxnSpPr/>
          <p:nvPr/>
        </p:nvCxnSpPr>
        <p:spPr>
          <a:xfrm>
            <a:off x="4960278" y="1511180"/>
            <a:ext cx="5652000" cy="0"/>
          </a:xfrm>
          <a:prstGeom prst="line">
            <a:avLst/>
          </a:prstGeom>
          <a:noFill/>
          <a:ln w="127000" cap="flat" cmpd="sng" algn="ctr">
            <a:solidFill>
              <a:schemeClr val="bg1">
                <a:lumMod val="85000"/>
              </a:schemeClr>
            </a:solidFill>
            <a:prstDash val="solid"/>
            <a:tailEnd type="triangle"/>
          </a:ln>
          <a:effectLst/>
        </p:spPr>
      </p:cxnSp>
      <p:sp>
        <p:nvSpPr>
          <p:cNvPr id="66" name="橢圓 65">
            <a:extLst>
              <a:ext uri="{FF2B5EF4-FFF2-40B4-BE49-F238E27FC236}">
                <a16:creationId xmlns:a16="http://schemas.microsoft.com/office/drawing/2014/main" id="{5EDD5822-1FED-4D82-BA5E-405052BFC100}"/>
              </a:ext>
            </a:extLst>
          </p:cNvPr>
          <p:cNvSpPr/>
          <p:nvPr/>
        </p:nvSpPr>
        <p:spPr>
          <a:xfrm>
            <a:off x="8048388" y="1428818"/>
            <a:ext cx="180000" cy="180000"/>
          </a:xfrm>
          <a:prstGeom prst="ellipse">
            <a:avLst/>
          </a:prstGeom>
          <a:solidFill>
            <a:schemeClr val="tx1"/>
          </a:solidFill>
          <a:ln w="25400" cap="flat" cmpd="sng" algn="ctr">
            <a:solidFill>
              <a:schemeClr val="accent1">
                <a:lumMod val="5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sz="1400">
              <a:latin typeface="微軟正黑體" panose="020B0604030504040204" pitchFamily="34" charset="-120"/>
              <a:ea typeface="微軟正黑體" panose="020B0604030504040204" pitchFamily="34" charset="-120"/>
            </a:endParaRPr>
          </a:p>
        </p:txBody>
      </p:sp>
      <p:sp>
        <p:nvSpPr>
          <p:cNvPr id="14" name="矩形 13">
            <a:extLst>
              <a:ext uri="{FF2B5EF4-FFF2-40B4-BE49-F238E27FC236}">
                <a16:creationId xmlns:a16="http://schemas.microsoft.com/office/drawing/2014/main" id="{ACB8274B-85C7-4B8D-BD55-9A3E204E819E}"/>
              </a:ext>
            </a:extLst>
          </p:cNvPr>
          <p:cNvSpPr/>
          <p:nvPr/>
        </p:nvSpPr>
        <p:spPr>
          <a:xfrm>
            <a:off x="4685338" y="1637119"/>
            <a:ext cx="646331" cy="646331"/>
          </a:xfrm>
          <a:prstGeom prst="rect">
            <a:avLst/>
          </a:prstGeom>
        </p:spPr>
        <p:txBody>
          <a:bodyPr wrap="none">
            <a:spAutoFit/>
          </a:bodyPr>
          <a:lstStyle/>
          <a:p>
            <a:pPr algn="ctr"/>
            <a:r>
              <a:rPr lang="zh-TW" altLang="en-US" dirty="0">
                <a:latin typeface="微軟正黑體" panose="020B0604030504040204" pitchFamily="34" charset="-120"/>
                <a:ea typeface="微軟正黑體" panose="020B0604030504040204" pitchFamily="34" charset="-120"/>
              </a:rPr>
              <a:t>平信</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催繳</a:t>
            </a:r>
            <a:endParaRPr lang="zh-TW" altLang="en-US" dirty="0"/>
          </a:p>
        </p:txBody>
      </p:sp>
      <p:sp>
        <p:nvSpPr>
          <p:cNvPr id="15" name="矩形 14">
            <a:extLst>
              <a:ext uri="{FF2B5EF4-FFF2-40B4-BE49-F238E27FC236}">
                <a16:creationId xmlns:a16="http://schemas.microsoft.com/office/drawing/2014/main" id="{457F1A91-E361-4FE8-AA3C-902F0A371547}"/>
              </a:ext>
            </a:extLst>
          </p:cNvPr>
          <p:cNvSpPr/>
          <p:nvPr/>
        </p:nvSpPr>
        <p:spPr>
          <a:xfrm>
            <a:off x="6153340" y="1637119"/>
            <a:ext cx="877163" cy="646331"/>
          </a:xfrm>
          <a:prstGeom prst="rect">
            <a:avLst/>
          </a:prstGeom>
        </p:spPr>
        <p:txBody>
          <a:bodyPr wrap="none">
            <a:spAutoFit/>
          </a:bodyPr>
          <a:lstStyle/>
          <a:p>
            <a:pPr algn="ctr"/>
            <a:r>
              <a:rPr lang="zh-TW" altLang="en-US" dirty="0">
                <a:latin typeface="微軟正黑體" panose="020B0604030504040204" pitchFamily="34" charset="-120"/>
                <a:ea typeface="微軟正黑體" panose="020B0604030504040204" pitchFamily="34" charset="-120"/>
              </a:rPr>
              <a:t>雙掛號</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催繳 </a:t>
            </a:r>
            <a:endParaRPr lang="zh-TW" altLang="en-US" dirty="0"/>
          </a:p>
        </p:txBody>
      </p:sp>
      <p:sp>
        <p:nvSpPr>
          <p:cNvPr id="16" name="矩形 15">
            <a:extLst>
              <a:ext uri="{FF2B5EF4-FFF2-40B4-BE49-F238E27FC236}">
                <a16:creationId xmlns:a16="http://schemas.microsoft.com/office/drawing/2014/main" id="{F5142ABC-F706-438F-857D-4E33CBB76763}"/>
              </a:ext>
            </a:extLst>
          </p:cNvPr>
          <p:cNvSpPr/>
          <p:nvPr/>
        </p:nvSpPr>
        <p:spPr>
          <a:xfrm>
            <a:off x="7341835" y="1637119"/>
            <a:ext cx="1569660" cy="646331"/>
          </a:xfrm>
          <a:prstGeom prst="rect">
            <a:avLst/>
          </a:prstGeom>
        </p:spPr>
        <p:txBody>
          <a:bodyPr wrap="none">
            <a:spAutoFit/>
          </a:bodyPr>
          <a:lstStyle/>
          <a:p>
            <a:pPr algn="ctr"/>
            <a:r>
              <a:rPr lang="zh-TW" altLang="en-US" dirty="0">
                <a:latin typeface="微軟正黑體" panose="020B0604030504040204" pitchFamily="34" charset="-120"/>
                <a:ea typeface="微軟正黑體" panose="020B0604030504040204" pitchFamily="34" charset="-120"/>
              </a:rPr>
              <a:t>對投保單位</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移送行政執行</a:t>
            </a:r>
            <a:endParaRPr lang="zh-TW" altLang="en-US" dirty="0"/>
          </a:p>
        </p:txBody>
      </p:sp>
      <p:sp>
        <p:nvSpPr>
          <p:cNvPr id="67" name="橢圓 66">
            <a:extLst>
              <a:ext uri="{FF2B5EF4-FFF2-40B4-BE49-F238E27FC236}">
                <a16:creationId xmlns:a16="http://schemas.microsoft.com/office/drawing/2014/main" id="{E476986D-1560-4673-B22F-370DDC815252}"/>
              </a:ext>
            </a:extLst>
          </p:cNvPr>
          <p:cNvSpPr/>
          <p:nvPr/>
        </p:nvSpPr>
        <p:spPr>
          <a:xfrm>
            <a:off x="9609210" y="1428818"/>
            <a:ext cx="180000" cy="180000"/>
          </a:xfrm>
          <a:prstGeom prst="ellipse">
            <a:avLst/>
          </a:prstGeom>
          <a:solidFill>
            <a:schemeClr val="tx1"/>
          </a:solidFill>
          <a:ln w="25400" cap="flat" cmpd="sng" algn="ctr">
            <a:solidFill>
              <a:schemeClr val="accent1">
                <a:lumMod val="5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sz="1400">
              <a:latin typeface="微軟正黑體" panose="020B0604030504040204" pitchFamily="34" charset="-120"/>
              <a:ea typeface="微軟正黑體" panose="020B0604030504040204" pitchFamily="34" charset="-120"/>
            </a:endParaRPr>
          </a:p>
        </p:txBody>
      </p:sp>
      <p:sp>
        <p:nvSpPr>
          <p:cNvPr id="71" name="矩形 70">
            <a:extLst>
              <a:ext uri="{FF2B5EF4-FFF2-40B4-BE49-F238E27FC236}">
                <a16:creationId xmlns:a16="http://schemas.microsoft.com/office/drawing/2014/main" id="{CF0636AF-029C-4299-AD35-1BA5D0DCF2B5}"/>
              </a:ext>
            </a:extLst>
          </p:cNvPr>
          <p:cNvSpPr/>
          <p:nvPr/>
        </p:nvSpPr>
        <p:spPr>
          <a:xfrm>
            <a:off x="5168999" y="1088181"/>
            <a:ext cx="1241045" cy="369332"/>
          </a:xfrm>
          <a:prstGeom prst="rect">
            <a:avLst/>
          </a:prstGeom>
          <a:noFill/>
          <a:ln>
            <a:noFill/>
          </a:ln>
        </p:spPr>
        <p:txBody>
          <a:bodyPr wrap="none" anchor="ctr" anchorCtr="0">
            <a:spAutoFit/>
          </a:bodyPr>
          <a:lstStyle/>
          <a:p>
            <a:pPr algn="ctr">
              <a:spcBef>
                <a:spcPts val="1800"/>
              </a:spcBef>
            </a:pPr>
            <a:r>
              <a:rPr lang="zh-TW" altLang="en-US" dirty="0">
                <a:solidFill>
                  <a:srgbClr val="FF0000"/>
                </a:solidFill>
                <a:latin typeface="微軟正黑體" panose="020B0604030504040204" pitchFamily="34" charset="-120"/>
                <a:ea typeface="微軟正黑體" panose="020B0604030504040204" pitchFamily="34" charset="-120"/>
              </a:rPr>
              <a:t>至少</a:t>
            </a:r>
            <a:r>
              <a:rPr lang="en-US" altLang="zh-TW" dirty="0">
                <a:solidFill>
                  <a:srgbClr val="FF0000"/>
                </a:solidFill>
                <a:latin typeface="微軟正黑體" panose="020B0604030504040204" pitchFamily="34" charset="-120"/>
                <a:ea typeface="微軟正黑體" panose="020B0604030504040204" pitchFamily="34" charset="-120"/>
              </a:rPr>
              <a:t>4</a:t>
            </a:r>
            <a:r>
              <a:rPr lang="zh-TW" altLang="en-US" dirty="0">
                <a:solidFill>
                  <a:srgbClr val="FF0000"/>
                </a:solidFill>
                <a:latin typeface="微軟正黑體" panose="020B0604030504040204" pitchFamily="34" charset="-120"/>
                <a:ea typeface="微軟正黑體" panose="020B0604030504040204" pitchFamily="34" charset="-120"/>
              </a:rPr>
              <a:t>個月</a:t>
            </a:r>
            <a:endParaRPr lang="en-US" altLang="zh-TW" dirty="0">
              <a:solidFill>
                <a:srgbClr val="FF0000"/>
              </a:solidFill>
              <a:latin typeface="微軟正黑體" panose="020B0604030504040204" pitchFamily="34" charset="-120"/>
              <a:ea typeface="微軟正黑體" panose="020B0604030504040204" pitchFamily="34" charset="-120"/>
            </a:endParaRPr>
          </a:p>
        </p:txBody>
      </p:sp>
      <p:sp>
        <p:nvSpPr>
          <p:cNvPr id="18" name="弧形 17">
            <a:extLst>
              <a:ext uri="{FF2B5EF4-FFF2-40B4-BE49-F238E27FC236}">
                <a16:creationId xmlns:a16="http://schemas.microsoft.com/office/drawing/2014/main" id="{48836244-5983-49A2-A6CF-CA6688D9B109}"/>
              </a:ext>
            </a:extLst>
          </p:cNvPr>
          <p:cNvSpPr/>
          <p:nvPr/>
        </p:nvSpPr>
        <p:spPr>
          <a:xfrm>
            <a:off x="6109330" y="1351627"/>
            <a:ext cx="468000" cy="28800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2" name="弧形 71">
            <a:extLst>
              <a:ext uri="{FF2B5EF4-FFF2-40B4-BE49-F238E27FC236}">
                <a16:creationId xmlns:a16="http://schemas.microsoft.com/office/drawing/2014/main" id="{EBBC53B6-49B1-4A5A-9703-DDCEE43E0C94}"/>
              </a:ext>
            </a:extLst>
          </p:cNvPr>
          <p:cNvSpPr/>
          <p:nvPr/>
        </p:nvSpPr>
        <p:spPr>
          <a:xfrm flipH="1">
            <a:off x="5015484" y="1351627"/>
            <a:ext cx="468000" cy="288000"/>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59" name="橢圓 58">
            <a:extLst>
              <a:ext uri="{FF2B5EF4-FFF2-40B4-BE49-F238E27FC236}">
                <a16:creationId xmlns:a16="http://schemas.microsoft.com/office/drawing/2014/main" id="{FA26BE5A-6B14-42EA-A531-2EBA38B76B47}"/>
              </a:ext>
            </a:extLst>
          </p:cNvPr>
          <p:cNvSpPr/>
          <p:nvPr/>
        </p:nvSpPr>
        <p:spPr>
          <a:xfrm>
            <a:off x="4926744" y="1428818"/>
            <a:ext cx="180000" cy="180000"/>
          </a:xfrm>
          <a:prstGeom prst="ellipse">
            <a:avLst/>
          </a:prstGeom>
          <a:solidFill>
            <a:schemeClr val="tx1"/>
          </a:solidFill>
          <a:ln w="25400" cap="flat" cmpd="sng" algn="ctr">
            <a:solidFill>
              <a:schemeClr val="accent1">
                <a:lumMod val="5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sz="1400" dirty="0">
              <a:latin typeface="微軟正黑體" panose="020B0604030504040204" pitchFamily="34" charset="-120"/>
              <a:ea typeface="微軟正黑體" panose="020B0604030504040204" pitchFamily="34" charset="-120"/>
            </a:endParaRPr>
          </a:p>
        </p:txBody>
      </p:sp>
      <p:sp>
        <p:nvSpPr>
          <p:cNvPr id="61" name="橢圓 60">
            <a:extLst>
              <a:ext uri="{FF2B5EF4-FFF2-40B4-BE49-F238E27FC236}">
                <a16:creationId xmlns:a16="http://schemas.microsoft.com/office/drawing/2014/main" id="{A468D1E1-5F6A-4F54-B1D4-DFB56A83DB94}"/>
              </a:ext>
            </a:extLst>
          </p:cNvPr>
          <p:cNvSpPr/>
          <p:nvPr/>
        </p:nvSpPr>
        <p:spPr>
          <a:xfrm>
            <a:off x="6487566" y="1428818"/>
            <a:ext cx="180000" cy="180000"/>
          </a:xfrm>
          <a:prstGeom prst="ellipse">
            <a:avLst/>
          </a:prstGeom>
          <a:solidFill>
            <a:schemeClr val="tx1"/>
          </a:solidFill>
          <a:ln w="25400" cap="flat" cmpd="sng" algn="ctr">
            <a:solidFill>
              <a:schemeClr val="accent1">
                <a:lumMod val="5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sz="1400">
              <a:latin typeface="微軟正黑體" panose="020B0604030504040204" pitchFamily="34" charset="-120"/>
              <a:ea typeface="微軟正黑體" panose="020B0604030504040204" pitchFamily="34" charset="-120"/>
            </a:endParaRPr>
          </a:p>
        </p:txBody>
      </p:sp>
      <p:sp>
        <p:nvSpPr>
          <p:cNvPr id="93" name="矩形 92">
            <a:extLst>
              <a:ext uri="{FF2B5EF4-FFF2-40B4-BE49-F238E27FC236}">
                <a16:creationId xmlns:a16="http://schemas.microsoft.com/office/drawing/2014/main" id="{8C4A134C-1339-48D1-8032-781738F44E64}"/>
              </a:ext>
            </a:extLst>
          </p:cNvPr>
          <p:cNvSpPr/>
          <p:nvPr/>
        </p:nvSpPr>
        <p:spPr>
          <a:xfrm>
            <a:off x="7352832" y="3243506"/>
            <a:ext cx="1569660" cy="646331"/>
          </a:xfrm>
          <a:prstGeom prst="rect">
            <a:avLst/>
          </a:prstGeom>
        </p:spPr>
        <p:txBody>
          <a:bodyPr wrap="none">
            <a:spAutoFit/>
          </a:bodyPr>
          <a:lstStyle/>
          <a:p>
            <a:pPr algn="ctr"/>
            <a:r>
              <a:rPr lang="zh-TW" altLang="en-US" dirty="0">
                <a:latin typeface="微軟正黑體" panose="020B0604030504040204" pitchFamily="34" charset="-120"/>
                <a:ea typeface="微軟正黑體" panose="020B0604030504040204" pitchFamily="34" charset="-120"/>
              </a:rPr>
              <a:t>對負責人</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移送行政執行</a:t>
            </a:r>
            <a:endParaRPr lang="en-US" altLang="zh-TW" dirty="0">
              <a:latin typeface="微軟正黑體" panose="020B0604030504040204" pitchFamily="34" charset="-120"/>
              <a:ea typeface="微軟正黑體" panose="020B0604030504040204" pitchFamily="34" charset="-120"/>
            </a:endParaRPr>
          </a:p>
        </p:txBody>
      </p:sp>
      <p:sp>
        <p:nvSpPr>
          <p:cNvPr id="94" name="矩形 93">
            <a:extLst>
              <a:ext uri="{FF2B5EF4-FFF2-40B4-BE49-F238E27FC236}">
                <a16:creationId xmlns:a16="http://schemas.microsoft.com/office/drawing/2014/main" id="{67A22800-D234-4CC9-97DB-DBB2FB3D73C8}"/>
              </a:ext>
            </a:extLst>
          </p:cNvPr>
          <p:cNvSpPr/>
          <p:nvPr/>
        </p:nvSpPr>
        <p:spPr>
          <a:xfrm>
            <a:off x="4509895" y="3247018"/>
            <a:ext cx="972000" cy="828000"/>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5" name="矩形 94">
            <a:extLst>
              <a:ext uri="{FF2B5EF4-FFF2-40B4-BE49-F238E27FC236}">
                <a16:creationId xmlns:a16="http://schemas.microsoft.com/office/drawing/2014/main" id="{A467439B-FB39-4C42-A053-FCEC2651A754}"/>
              </a:ext>
            </a:extLst>
          </p:cNvPr>
          <p:cNvSpPr/>
          <p:nvPr/>
        </p:nvSpPr>
        <p:spPr>
          <a:xfrm>
            <a:off x="4574714" y="3791741"/>
            <a:ext cx="932290" cy="318924"/>
          </a:xfrm>
          <a:prstGeom prst="rect">
            <a:avLst/>
          </a:prstGeom>
          <a:noFill/>
        </p:spPr>
        <p:txBody>
          <a:bodyPr wrap="square" lIns="36000" tIns="36000" rIns="36000" bIns="36000">
            <a:spAutoFit/>
          </a:bodyPr>
          <a:lstStyle/>
          <a:p>
            <a:r>
              <a:rPr lang="zh-TW" altLang="en-US" sz="1600" dirty="0">
                <a:solidFill>
                  <a:srgbClr val="FF0000"/>
                </a:solidFill>
                <a:latin typeface="微軟正黑體" panose="020B0604030504040204" pitchFamily="34" charset="-120"/>
                <a:ea typeface="微軟正黑體" panose="020B0604030504040204" pitchFamily="34" charset="-120"/>
              </a:rPr>
              <a:t>送達證明</a:t>
            </a:r>
          </a:p>
        </p:txBody>
      </p:sp>
      <p:cxnSp>
        <p:nvCxnSpPr>
          <p:cNvPr id="96" name="直線接點 95">
            <a:extLst>
              <a:ext uri="{FF2B5EF4-FFF2-40B4-BE49-F238E27FC236}">
                <a16:creationId xmlns:a16="http://schemas.microsoft.com/office/drawing/2014/main" id="{BE23C8C5-EC24-44B6-AEBB-B5C64853E265}"/>
              </a:ext>
            </a:extLst>
          </p:cNvPr>
          <p:cNvCxnSpPr/>
          <p:nvPr/>
        </p:nvCxnSpPr>
        <p:spPr>
          <a:xfrm>
            <a:off x="4960278" y="3117567"/>
            <a:ext cx="4176000" cy="0"/>
          </a:xfrm>
          <a:prstGeom prst="line">
            <a:avLst/>
          </a:prstGeom>
          <a:noFill/>
          <a:ln w="127000" cap="flat" cmpd="sng" algn="ctr">
            <a:solidFill>
              <a:schemeClr val="bg1">
                <a:lumMod val="85000"/>
              </a:schemeClr>
            </a:solidFill>
            <a:prstDash val="solid"/>
            <a:tailEnd type="triangle"/>
          </a:ln>
          <a:effectLst/>
        </p:spPr>
      </p:cxnSp>
      <p:sp>
        <p:nvSpPr>
          <p:cNvPr id="97" name="橢圓 96">
            <a:extLst>
              <a:ext uri="{FF2B5EF4-FFF2-40B4-BE49-F238E27FC236}">
                <a16:creationId xmlns:a16="http://schemas.microsoft.com/office/drawing/2014/main" id="{FF0C8FB6-914D-4D3F-82F8-992468CCC353}"/>
              </a:ext>
            </a:extLst>
          </p:cNvPr>
          <p:cNvSpPr/>
          <p:nvPr/>
        </p:nvSpPr>
        <p:spPr>
          <a:xfrm>
            <a:off x="8048388" y="3035205"/>
            <a:ext cx="180000" cy="180000"/>
          </a:xfrm>
          <a:prstGeom prst="ellipse">
            <a:avLst/>
          </a:prstGeom>
          <a:solidFill>
            <a:schemeClr val="tx1"/>
          </a:solidFill>
          <a:ln w="25400" cap="flat" cmpd="sng" algn="ctr">
            <a:solidFill>
              <a:schemeClr val="accent1">
                <a:lumMod val="5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sz="1400">
              <a:latin typeface="微軟正黑體" panose="020B0604030504040204" pitchFamily="34" charset="-120"/>
              <a:ea typeface="微軟正黑體" panose="020B0604030504040204" pitchFamily="34" charset="-120"/>
            </a:endParaRPr>
          </a:p>
        </p:txBody>
      </p:sp>
      <p:sp>
        <p:nvSpPr>
          <p:cNvPr id="99" name="矩形 98">
            <a:extLst>
              <a:ext uri="{FF2B5EF4-FFF2-40B4-BE49-F238E27FC236}">
                <a16:creationId xmlns:a16="http://schemas.microsoft.com/office/drawing/2014/main" id="{5094596C-7E7E-452C-B161-DEEFFE2C7F61}"/>
              </a:ext>
            </a:extLst>
          </p:cNvPr>
          <p:cNvSpPr/>
          <p:nvPr/>
        </p:nvSpPr>
        <p:spPr>
          <a:xfrm>
            <a:off x="4570725" y="3243506"/>
            <a:ext cx="877163" cy="646331"/>
          </a:xfrm>
          <a:prstGeom prst="rect">
            <a:avLst/>
          </a:prstGeom>
        </p:spPr>
        <p:txBody>
          <a:bodyPr wrap="none">
            <a:spAutoFit/>
          </a:bodyPr>
          <a:lstStyle/>
          <a:p>
            <a:pPr algn="ctr"/>
            <a:r>
              <a:rPr lang="zh-TW" altLang="en-US" dirty="0">
                <a:latin typeface="微軟正黑體" panose="020B0604030504040204" pitchFamily="34" charset="-120"/>
                <a:ea typeface="微軟正黑體" panose="020B0604030504040204" pitchFamily="34" charset="-120"/>
              </a:rPr>
              <a:t>雙掛號</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催繳 </a:t>
            </a:r>
            <a:endParaRPr lang="zh-TW" altLang="en-US" dirty="0"/>
          </a:p>
        </p:txBody>
      </p:sp>
      <p:sp>
        <p:nvSpPr>
          <p:cNvPr id="100" name="矩形 99">
            <a:extLst>
              <a:ext uri="{FF2B5EF4-FFF2-40B4-BE49-F238E27FC236}">
                <a16:creationId xmlns:a16="http://schemas.microsoft.com/office/drawing/2014/main" id="{C112C683-B3BC-4FED-A9C4-0AB904DA46FB}"/>
              </a:ext>
            </a:extLst>
          </p:cNvPr>
          <p:cNvSpPr/>
          <p:nvPr/>
        </p:nvSpPr>
        <p:spPr>
          <a:xfrm>
            <a:off x="5782666" y="3243506"/>
            <a:ext cx="1569660" cy="646331"/>
          </a:xfrm>
          <a:prstGeom prst="rect">
            <a:avLst/>
          </a:prstGeom>
        </p:spPr>
        <p:txBody>
          <a:bodyPr wrap="none">
            <a:spAutoFit/>
          </a:bodyPr>
          <a:lstStyle/>
          <a:p>
            <a:pPr algn="ctr"/>
            <a:r>
              <a:rPr lang="zh-TW" altLang="en-US" dirty="0">
                <a:latin typeface="微軟正黑體" panose="020B0604030504040204" pitchFamily="34" charset="-120"/>
                <a:ea typeface="微軟正黑體" panose="020B0604030504040204" pitchFamily="34" charset="-120"/>
              </a:rPr>
              <a:t>對投保單位</a:t>
            </a:r>
            <a:endParaRPr lang="en-US" altLang="zh-TW" dirty="0">
              <a:latin typeface="微軟正黑體" panose="020B0604030504040204" pitchFamily="34" charset="-120"/>
              <a:ea typeface="微軟正黑體" panose="020B0604030504040204" pitchFamily="34" charset="-120"/>
            </a:endParaRPr>
          </a:p>
          <a:p>
            <a:pPr algn="ctr"/>
            <a:r>
              <a:rPr lang="zh-TW" altLang="en-US" dirty="0">
                <a:latin typeface="微軟正黑體" panose="020B0604030504040204" pitchFamily="34" charset="-120"/>
                <a:ea typeface="微軟正黑體" panose="020B0604030504040204" pitchFamily="34" charset="-120"/>
              </a:rPr>
              <a:t>移送行政執行</a:t>
            </a:r>
            <a:endParaRPr lang="zh-TW" altLang="en-US" dirty="0"/>
          </a:p>
        </p:txBody>
      </p:sp>
      <p:sp>
        <p:nvSpPr>
          <p:cNvPr id="105" name="橢圓 104">
            <a:extLst>
              <a:ext uri="{FF2B5EF4-FFF2-40B4-BE49-F238E27FC236}">
                <a16:creationId xmlns:a16="http://schemas.microsoft.com/office/drawing/2014/main" id="{5175990F-6479-48F2-81E1-B69492CFAE72}"/>
              </a:ext>
            </a:extLst>
          </p:cNvPr>
          <p:cNvSpPr/>
          <p:nvPr/>
        </p:nvSpPr>
        <p:spPr>
          <a:xfrm>
            <a:off x="4926744" y="3035205"/>
            <a:ext cx="180000" cy="180000"/>
          </a:xfrm>
          <a:prstGeom prst="ellipse">
            <a:avLst/>
          </a:prstGeom>
          <a:solidFill>
            <a:schemeClr val="tx1"/>
          </a:solidFill>
          <a:ln w="25400" cap="flat" cmpd="sng" algn="ctr">
            <a:solidFill>
              <a:schemeClr val="accent1">
                <a:lumMod val="5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sz="1400" dirty="0">
              <a:latin typeface="微軟正黑體" panose="020B0604030504040204" pitchFamily="34" charset="-120"/>
              <a:ea typeface="微軟正黑體" panose="020B0604030504040204" pitchFamily="34" charset="-120"/>
            </a:endParaRPr>
          </a:p>
        </p:txBody>
      </p:sp>
      <p:sp>
        <p:nvSpPr>
          <p:cNvPr id="106" name="橢圓 105">
            <a:extLst>
              <a:ext uri="{FF2B5EF4-FFF2-40B4-BE49-F238E27FC236}">
                <a16:creationId xmlns:a16="http://schemas.microsoft.com/office/drawing/2014/main" id="{EE699F5B-6154-47E6-B442-E525A5CD478D}"/>
              </a:ext>
            </a:extLst>
          </p:cNvPr>
          <p:cNvSpPr/>
          <p:nvPr/>
        </p:nvSpPr>
        <p:spPr>
          <a:xfrm>
            <a:off x="6487566" y="3035205"/>
            <a:ext cx="180000" cy="180000"/>
          </a:xfrm>
          <a:prstGeom prst="ellipse">
            <a:avLst/>
          </a:prstGeom>
          <a:solidFill>
            <a:schemeClr val="tx1"/>
          </a:solidFill>
          <a:ln w="25400" cap="flat" cmpd="sng" algn="ctr">
            <a:solidFill>
              <a:schemeClr val="accent1">
                <a:lumMod val="50000"/>
              </a:scheme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zh-TW" altLang="en-US" sz="1400">
              <a:latin typeface="微軟正黑體" panose="020B0604030504040204" pitchFamily="34" charset="-120"/>
              <a:ea typeface="微軟正黑體" panose="020B0604030504040204" pitchFamily="34" charset="-120"/>
            </a:endParaRPr>
          </a:p>
        </p:txBody>
      </p:sp>
      <p:sp>
        <p:nvSpPr>
          <p:cNvPr id="21" name="矩形 20">
            <a:extLst>
              <a:ext uri="{FF2B5EF4-FFF2-40B4-BE49-F238E27FC236}">
                <a16:creationId xmlns:a16="http://schemas.microsoft.com/office/drawing/2014/main" id="{81ABEB44-C927-4D03-8C51-32F194DA2893}"/>
              </a:ext>
            </a:extLst>
          </p:cNvPr>
          <p:cNvSpPr/>
          <p:nvPr/>
        </p:nvSpPr>
        <p:spPr>
          <a:xfrm>
            <a:off x="2568479" y="2720925"/>
            <a:ext cx="1833835" cy="954107"/>
          </a:xfrm>
          <a:prstGeom prst="rect">
            <a:avLst/>
          </a:prstGeom>
        </p:spPr>
        <p:txBody>
          <a:bodyPr wrap="square">
            <a:spAutoFit/>
          </a:bodyPr>
          <a:lstStyle/>
          <a:p>
            <a:pPr algn="ctr"/>
            <a:r>
              <a:rPr lang="zh-TW" altLang="zh-TW" dirty="0">
                <a:solidFill>
                  <a:schemeClr val="accent1">
                    <a:lumMod val="75000"/>
                  </a:schemeClr>
                </a:solidFill>
                <a:latin typeface="微軟正黑體" panose="020B0604030504040204" pitchFamily="34" charset="-120"/>
                <a:ea typeface="微軟正黑體" panose="020B0604030504040204" pitchFamily="34" charset="-120"/>
              </a:rPr>
              <a:t>預測</a:t>
            </a:r>
            <a:r>
              <a:rPr lang="zh-TW" altLang="en-US" dirty="0">
                <a:solidFill>
                  <a:schemeClr val="accent1">
                    <a:lumMod val="75000"/>
                  </a:schemeClr>
                </a:solidFill>
                <a:latin typeface="微軟正黑體" panose="020B0604030504040204" pitchFamily="34" charset="-120"/>
                <a:ea typeface="微軟正黑體" panose="020B0604030504040204" pitchFamily="34" charset="-120"/>
              </a:rPr>
              <a:t>在</a:t>
            </a:r>
            <a:endParaRPr lang="en-US" altLang="zh-TW" dirty="0">
              <a:solidFill>
                <a:schemeClr val="accent1">
                  <a:lumMod val="75000"/>
                </a:schemeClr>
              </a:solidFill>
              <a:latin typeface="微軟正黑體" panose="020B0604030504040204" pitchFamily="34" charset="-120"/>
              <a:ea typeface="微軟正黑體" panose="020B0604030504040204" pitchFamily="34" charset="-120"/>
            </a:endParaRPr>
          </a:p>
          <a:p>
            <a:pPr algn="ctr"/>
            <a:r>
              <a:rPr lang="zh-TW" altLang="zh-TW" dirty="0">
                <a:solidFill>
                  <a:schemeClr val="accent1">
                    <a:lumMod val="75000"/>
                  </a:schemeClr>
                </a:solidFill>
                <a:latin typeface="微軟正黑體" panose="020B0604030504040204" pitchFamily="34" charset="-120"/>
                <a:ea typeface="微軟正黑體" panose="020B0604030504040204" pitchFamily="34" charset="-120"/>
              </a:rPr>
              <a:t>寬限期後一年內</a:t>
            </a:r>
            <a:endParaRPr lang="en-US" altLang="zh-TW" dirty="0">
              <a:solidFill>
                <a:schemeClr val="accent1">
                  <a:lumMod val="75000"/>
                </a:schemeClr>
              </a:solidFill>
              <a:latin typeface="微軟正黑體" panose="020B0604030504040204" pitchFamily="34" charset="-120"/>
              <a:ea typeface="微軟正黑體" panose="020B0604030504040204" pitchFamily="34" charset="-120"/>
            </a:endParaRPr>
          </a:p>
          <a:p>
            <a:pPr algn="ctr"/>
            <a:r>
              <a:rPr lang="zh-TW" altLang="zh-TW" sz="2000" b="1" dirty="0">
                <a:solidFill>
                  <a:srgbClr val="FF0000"/>
                </a:solidFill>
                <a:latin typeface="微軟正黑體" panose="020B0604030504040204" pitchFamily="34" charset="-120"/>
                <a:ea typeface="微軟正黑體" panose="020B0604030504040204" pitchFamily="34" charset="-120"/>
              </a:rPr>
              <a:t>不繳納</a:t>
            </a:r>
            <a:r>
              <a:rPr lang="zh-TW" altLang="en-US" dirty="0">
                <a:solidFill>
                  <a:schemeClr val="accent1">
                    <a:lumMod val="75000"/>
                  </a:schemeClr>
                </a:solidFill>
                <a:latin typeface="微軟正黑體" panose="020B0604030504040204" pitchFamily="34" charset="-120"/>
                <a:ea typeface="微軟正黑體" panose="020B0604030504040204" pitchFamily="34" charset="-120"/>
              </a:rPr>
              <a:t>之</a:t>
            </a:r>
            <a:r>
              <a:rPr lang="zh-TW" altLang="zh-TW" dirty="0">
                <a:solidFill>
                  <a:schemeClr val="accent1">
                    <a:lumMod val="75000"/>
                  </a:schemeClr>
                </a:solidFill>
                <a:latin typeface="微軟正黑體" panose="020B0604030504040204" pitchFamily="34" charset="-120"/>
                <a:ea typeface="微軟正黑體" panose="020B0604030504040204" pitchFamily="34" charset="-120"/>
              </a:rPr>
              <a:t>欠費</a:t>
            </a:r>
            <a:endParaRPr lang="zh-TW" altLang="en-US"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107" name="矩形: 圓角 106">
            <a:extLst>
              <a:ext uri="{FF2B5EF4-FFF2-40B4-BE49-F238E27FC236}">
                <a16:creationId xmlns:a16="http://schemas.microsoft.com/office/drawing/2014/main" id="{4ED0917F-D07A-4103-8DAF-E52F84A227B3}"/>
              </a:ext>
            </a:extLst>
          </p:cNvPr>
          <p:cNvSpPr/>
          <p:nvPr/>
        </p:nvSpPr>
        <p:spPr>
          <a:xfrm>
            <a:off x="1302620" y="2863349"/>
            <a:ext cx="1162375" cy="720000"/>
          </a:xfrm>
          <a:prstGeom prst="roundRect">
            <a:avLst/>
          </a:prstGeom>
          <a:solidFill>
            <a:schemeClr val="accent5">
              <a:lumMod val="20000"/>
              <a:lumOff val="80000"/>
            </a:schemeClr>
          </a:solidFill>
          <a:ln w="19050">
            <a:noFill/>
          </a:ln>
        </p:spPr>
        <p:txBody>
          <a:bodyPr wrap="none" lIns="36000" tIns="36000" rIns="36000" bIns="36000" anchor="ctr" anchorCtr="0">
            <a:spAutoFit/>
          </a:bodyPr>
          <a:lstStyle/>
          <a:p>
            <a:pPr algn="ctr"/>
            <a:r>
              <a:rPr lang="zh-TW" altLang="zh-TW" sz="2000" dirty="0">
                <a:latin typeface="微軟正黑體" panose="020B0604030504040204" pitchFamily="34" charset="-120"/>
                <a:ea typeface="微軟正黑體" panose="020B0604030504040204" pitchFamily="34" charset="-120"/>
              </a:rPr>
              <a:t>建議</a:t>
            </a:r>
            <a:endParaRPr lang="en-US" altLang="zh-TW" sz="2000" dirty="0">
              <a:latin typeface="微軟正黑體" panose="020B0604030504040204" pitchFamily="34" charset="-120"/>
              <a:ea typeface="微軟正黑體" panose="020B0604030504040204" pitchFamily="34" charset="-120"/>
            </a:endParaRPr>
          </a:p>
          <a:p>
            <a:pPr algn="ctr"/>
            <a:r>
              <a:rPr lang="zh-TW" altLang="zh-TW" sz="2000" dirty="0">
                <a:latin typeface="微軟正黑體" panose="020B0604030504040204" pitchFamily="34" charset="-120"/>
                <a:ea typeface="微軟正黑體" panose="020B0604030504040204" pitchFamily="34" charset="-120"/>
              </a:rPr>
              <a:t>改善流程</a:t>
            </a:r>
            <a:endParaRPr lang="zh-TW" altLang="en-US" sz="2000" dirty="0">
              <a:latin typeface="微軟正黑體" panose="020B0604030504040204" pitchFamily="34" charset="-120"/>
              <a:ea typeface="微軟正黑體" panose="020B0604030504040204" pitchFamily="34" charset="-120"/>
            </a:endParaRPr>
          </a:p>
        </p:txBody>
      </p:sp>
      <p:pic>
        <p:nvPicPr>
          <p:cNvPr id="108" name="圖片 107">
            <a:extLst>
              <a:ext uri="{FF2B5EF4-FFF2-40B4-BE49-F238E27FC236}">
                <a16:creationId xmlns:a16="http://schemas.microsoft.com/office/drawing/2014/main" id="{768B0FBB-7DA0-41E3-B24B-48B47DB71BA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346" b="94796" l="6522" r="95652">
                        <a14:foregroundMark x1="62681" y1="10409" x2="43116" y2="11524"/>
                        <a14:foregroundMark x1="43116" y1="11524" x2="25725" y2="18587"/>
                        <a14:foregroundMark x1="25725" y1="18587" x2="25000" y2="18959"/>
                        <a14:foregroundMark x1="23551" y1="27138" x2="14130" y2="45725"/>
                        <a14:foregroundMark x1="14130" y1="45725" x2="13768" y2="47212"/>
                        <a14:foregroundMark x1="17754" y1="30112" x2="11594" y2="52416"/>
                        <a14:foregroundMark x1="11957" y1="35316" x2="11232" y2="52788"/>
                        <a14:foregroundMark x1="7971" y1="41264" x2="6884" y2="57993"/>
                        <a14:foregroundMark x1="11232" y1="62825" x2="19928" y2="69888"/>
                        <a14:foregroundMark x1="43116" y1="92565" x2="54348" y2="95167"/>
                        <a14:foregroundMark x1="41667" y1="6320" x2="61232" y2="9294"/>
                        <a14:foregroundMark x1="61232" y1="9294" x2="67391" y2="18587"/>
                        <a14:foregroundMark x1="81884" y1="5204" x2="81884" y2="7063"/>
                        <a14:foregroundMark x1="92029" y1="17844" x2="89855" y2="19703"/>
                        <a14:foregroundMark x1="93841" y1="45725" x2="93478" y2="50558"/>
                        <a14:foregroundMark x1="95290" y1="17472" x2="95290" y2="17472"/>
                        <a14:foregroundMark x1="52174" y1="3717" x2="49275" y2="4461"/>
                        <a14:foregroundMark x1="95652" y1="50186" x2="95652" y2="50186"/>
                        <a14:foregroundMark x1="82246" y1="3346" x2="82246" y2="3346"/>
                      </a14:backgroundRemoval>
                    </a14:imgEffect>
                  </a14:imgLayer>
                </a14:imgProps>
              </a:ext>
              <a:ext uri="{28A0092B-C50C-407E-A947-70E740481C1C}">
                <a14:useLocalDpi xmlns:a14="http://schemas.microsoft.com/office/drawing/2010/main" val="0"/>
              </a:ext>
            </a:extLst>
          </a:blip>
          <a:stretch>
            <a:fillRect/>
          </a:stretch>
        </p:blipFill>
        <p:spPr>
          <a:xfrm>
            <a:off x="4348427" y="5486605"/>
            <a:ext cx="389460" cy="379582"/>
          </a:xfrm>
          <a:prstGeom prst="rect">
            <a:avLst/>
          </a:prstGeom>
        </p:spPr>
      </p:pic>
      <p:sp>
        <p:nvSpPr>
          <p:cNvPr id="112" name="矩形 111">
            <a:extLst>
              <a:ext uri="{FF2B5EF4-FFF2-40B4-BE49-F238E27FC236}">
                <a16:creationId xmlns:a16="http://schemas.microsoft.com/office/drawing/2014/main" id="{45E53E9B-1BD7-4FD0-B215-E223965DB3E8}"/>
              </a:ext>
            </a:extLst>
          </p:cNvPr>
          <p:cNvSpPr/>
          <p:nvPr/>
        </p:nvSpPr>
        <p:spPr>
          <a:xfrm>
            <a:off x="2414091" y="5320143"/>
            <a:ext cx="2087388" cy="646331"/>
          </a:xfrm>
          <a:prstGeom prst="rect">
            <a:avLst/>
          </a:prstGeom>
          <a:noFill/>
        </p:spPr>
        <p:txBody>
          <a:bodyPr wrap="square" rtlCol="0">
            <a:spAutoFit/>
          </a:bodyPr>
          <a:lstStyle/>
          <a:p>
            <a:r>
              <a:rPr lang="zh-TW" altLang="zh-TW" dirty="0">
                <a:solidFill>
                  <a:schemeClr val="accent1">
                    <a:lumMod val="75000"/>
                  </a:schemeClr>
                </a:solidFill>
                <a:latin typeface="微軟正黑體" panose="020B0604030504040204" pitchFamily="34" charset="-120"/>
                <a:ea typeface="微軟正黑體" panose="020B0604030504040204" pitchFamily="34" charset="-120"/>
              </a:rPr>
              <a:t>相較</a:t>
            </a:r>
            <a:r>
              <a:rPr lang="zh-TW" altLang="en-US" dirty="0">
                <a:solidFill>
                  <a:schemeClr val="accent1">
                    <a:lumMod val="75000"/>
                  </a:schemeClr>
                </a:solidFill>
                <a:latin typeface="微軟正黑體" panose="020B0604030504040204" pitchFamily="34" charset="-120"/>
                <a:ea typeface="微軟正黑體" panose="020B0604030504040204" pitchFamily="34" charset="-120"/>
              </a:rPr>
              <a:t>傳統統計學</a:t>
            </a:r>
            <a:r>
              <a:rPr lang="zh-TW" altLang="zh-TW" dirty="0">
                <a:solidFill>
                  <a:schemeClr val="accent1">
                    <a:lumMod val="75000"/>
                  </a:schemeClr>
                </a:solidFill>
                <a:latin typeface="微軟正黑體" panose="020B0604030504040204" pitchFamily="34" charset="-120"/>
                <a:ea typeface="微軟正黑體" panose="020B0604030504040204" pitchFamily="34" charset="-120"/>
              </a:rPr>
              <a:t>能做出</a:t>
            </a:r>
            <a:r>
              <a:rPr lang="zh-TW" altLang="zh-TW" b="1" dirty="0">
                <a:solidFill>
                  <a:schemeClr val="accent1">
                    <a:lumMod val="75000"/>
                  </a:schemeClr>
                </a:solidFill>
                <a:latin typeface="微軟正黑體" panose="020B0604030504040204" pitchFamily="34" charset="-120"/>
                <a:ea typeface="微軟正黑體" panose="020B0604030504040204" pitchFamily="34" charset="-120"/>
              </a:rPr>
              <a:t>更精準的預測</a:t>
            </a:r>
            <a:endParaRPr lang="en-US" altLang="zh-TW" b="1" dirty="0">
              <a:solidFill>
                <a:schemeClr val="accent1">
                  <a:lumMod val="75000"/>
                </a:schemeClr>
              </a:solidFill>
              <a:latin typeface="微軟正黑體" panose="020B0604030504040204" pitchFamily="34" charset="-120"/>
              <a:ea typeface="微軟正黑體" panose="020B0604030504040204" pitchFamily="34" charset="-120"/>
            </a:endParaRPr>
          </a:p>
        </p:txBody>
      </p:sp>
      <p:sp>
        <p:nvSpPr>
          <p:cNvPr id="23" name="矩形 22">
            <a:extLst>
              <a:ext uri="{FF2B5EF4-FFF2-40B4-BE49-F238E27FC236}">
                <a16:creationId xmlns:a16="http://schemas.microsoft.com/office/drawing/2014/main" id="{80EF252A-F727-40A6-9E65-F862B98B4AD7}"/>
              </a:ext>
            </a:extLst>
          </p:cNvPr>
          <p:cNvSpPr/>
          <p:nvPr/>
        </p:nvSpPr>
        <p:spPr>
          <a:xfrm>
            <a:off x="2993142" y="4281187"/>
            <a:ext cx="1107996" cy="369332"/>
          </a:xfrm>
          <a:prstGeom prst="rect">
            <a:avLst/>
          </a:prstGeom>
        </p:spPr>
        <p:txBody>
          <a:bodyPr wrap="none">
            <a:spAutoFit/>
          </a:bodyPr>
          <a:lstStyle/>
          <a:p>
            <a:r>
              <a:rPr lang="zh-TW" altLang="en-US" u="sng" dirty="0">
                <a:latin typeface="微軟正黑體" panose="020B0604030504040204" pitchFamily="34" charset="-120"/>
                <a:ea typeface="微軟正黑體" panose="020B0604030504040204" pitchFamily="34" charset="-120"/>
              </a:rPr>
              <a:t>機器學習</a:t>
            </a:r>
          </a:p>
        </p:txBody>
      </p:sp>
      <p:grpSp>
        <p:nvGrpSpPr>
          <p:cNvPr id="31" name="群組 30">
            <a:extLst>
              <a:ext uri="{FF2B5EF4-FFF2-40B4-BE49-F238E27FC236}">
                <a16:creationId xmlns:a16="http://schemas.microsoft.com/office/drawing/2014/main" id="{9F1420A6-7953-482D-ACFD-406777C1EEE1}"/>
              </a:ext>
            </a:extLst>
          </p:cNvPr>
          <p:cNvGrpSpPr/>
          <p:nvPr/>
        </p:nvGrpSpPr>
        <p:grpSpPr>
          <a:xfrm>
            <a:off x="2991694" y="4609373"/>
            <a:ext cx="886346" cy="855347"/>
            <a:chOff x="1808508" y="4387244"/>
            <a:chExt cx="1106054" cy="1211192"/>
          </a:xfrm>
        </p:grpSpPr>
        <p:pic>
          <p:nvPicPr>
            <p:cNvPr id="110" name="圖片 109">
              <a:extLst>
                <a:ext uri="{FF2B5EF4-FFF2-40B4-BE49-F238E27FC236}">
                  <a16:creationId xmlns:a16="http://schemas.microsoft.com/office/drawing/2014/main" id="{75C69E41-A4E7-456E-A223-5248E37279EA}"/>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348" b="93676" l="4149" r="93776">
                          <a14:foregroundMark x1="29461" y1="6719" x2="28631" y2="8696"/>
                          <a14:foregroundMark x1="70124" y1="5534" x2="70124" y2="5534"/>
                          <a14:foregroundMark x1="10788" y1="21344" x2="10373" y2="23320"/>
                          <a14:foregroundMark x1="6224" y1="20158" x2="6224" y2="20158"/>
                          <a14:foregroundMark x1="28216" y1="5138" x2="28216" y2="5138"/>
                          <a14:foregroundMark x1="90041" y1="24506" x2="90871" y2="26087"/>
                          <a14:foregroundMark x1="93776" y1="25692" x2="93776" y2="25692"/>
                          <a14:foregroundMark x1="47718" y1="91700" x2="61826" y2="91700"/>
                          <a14:foregroundMark x1="63071" y1="93676" x2="68880" y2="93676"/>
                          <a14:foregroundMark x1="67635" y1="4348" x2="67635" y2="4348"/>
                        </a14:backgroundRemoval>
                      </a14:imgEffect>
                    </a14:imgLayer>
                  </a14:imgProps>
                </a:ext>
                <a:ext uri="{28A0092B-C50C-407E-A947-70E740481C1C}">
                  <a14:useLocalDpi xmlns:a14="http://schemas.microsoft.com/office/drawing/2010/main" val="0"/>
                </a:ext>
              </a:extLst>
            </a:blip>
            <a:stretch>
              <a:fillRect/>
            </a:stretch>
          </p:blipFill>
          <p:spPr>
            <a:xfrm>
              <a:off x="1885506" y="4387244"/>
              <a:ext cx="1029056" cy="1050649"/>
            </a:xfrm>
            <a:prstGeom prst="rect">
              <a:avLst/>
            </a:prstGeom>
          </p:spPr>
        </p:pic>
        <p:pic>
          <p:nvPicPr>
            <p:cNvPr id="30" name="圖片 29">
              <a:extLst>
                <a:ext uri="{FF2B5EF4-FFF2-40B4-BE49-F238E27FC236}">
                  <a16:creationId xmlns:a16="http://schemas.microsoft.com/office/drawing/2014/main" id="{E15F0940-37F0-40AA-94CC-3F5A9A92F3C3}"/>
                </a:ext>
              </a:extLst>
            </p:cNvPr>
            <p:cNvPicPr>
              <a:picLocks noChangeAspect="1"/>
            </p:cNvPicPr>
            <p:nvPr/>
          </p:nvPicPr>
          <p:blipFill>
            <a:blip r:embed="rId7"/>
            <a:stretch>
              <a:fillRect/>
            </a:stretch>
          </p:blipFill>
          <p:spPr>
            <a:xfrm>
              <a:off x="1808508" y="5094436"/>
              <a:ext cx="496901" cy="504000"/>
            </a:xfrm>
            <a:prstGeom prst="rect">
              <a:avLst/>
            </a:prstGeom>
          </p:spPr>
        </p:pic>
      </p:grpSp>
      <p:cxnSp>
        <p:nvCxnSpPr>
          <p:cNvPr id="33" name="直線接點 32">
            <a:extLst>
              <a:ext uri="{FF2B5EF4-FFF2-40B4-BE49-F238E27FC236}">
                <a16:creationId xmlns:a16="http://schemas.microsoft.com/office/drawing/2014/main" id="{11559F88-8304-4526-B22F-2A907276740F}"/>
              </a:ext>
            </a:extLst>
          </p:cNvPr>
          <p:cNvCxnSpPr/>
          <p:nvPr/>
        </p:nvCxnSpPr>
        <p:spPr>
          <a:xfrm>
            <a:off x="2654561" y="2625969"/>
            <a:ext cx="8100000" cy="0"/>
          </a:xfrm>
          <a:prstGeom prst="line">
            <a:avLst/>
          </a:prstGeom>
          <a:ln>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pic>
        <p:nvPicPr>
          <p:cNvPr id="35" name="圖片 34">
            <a:extLst>
              <a:ext uri="{FF2B5EF4-FFF2-40B4-BE49-F238E27FC236}">
                <a16:creationId xmlns:a16="http://schemas.microsoft.com/office/drawing/2014/main" id="{9BA8FD3F-52B7-4B87-A79B-045E3C31A27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4151" b="94717" l="3971" r="93502">
                        <a14:foregroundMark x1="50181" y1="4151" x2="50181" y2="4151"/>
                        <a14:foregroundMark x1="78700" y1="19623" x2="78700" y2="19623"/>
                        <a14:foregroundMark x1="89531" y1="50566" x2="89531" y2="50566"/>
                        <a14:foregroundMark x1="77617" y1="78868" x2="77617" y2="78868"/>
                        <a14:foregroundMark x1="44404" y1="92830" x2="57040" y2="92830"/>
                        <a14:foregroundMark x1="43321" y1="94717" x2="48375" y2="94717"/>
                        <a14:foregroundMark x1="20217" y1="80377" x2="20217" y2="80377"/>
                        <a14:foregroundMark x1="12274" y1="50189" x2="12274" y2="50189"/>
                        <a14:foregroundMark x1="21661" y1="21509" x2="21661" y2="21509"/>
                        <a14:foregroundMark x1="4332" y1="49811" x2="4332" y2="49811"/>
                        <a14:foregroundMark x1="93502" y1="50189" x2="93502" y2="50189"/>
                        <a14:foregroundMark x1="58123" y1="80755" x2="58484" y2="82642"/>
                      </a14:backgroundRemoval>
                    </a14:imgEffect>
                  </a14:imgLayer>
                </a14:imgProps>
              </a:ext>
              <a:ext uri="{28A0092B-C50C-407E-A947-70E740481C1C}">
                <a14:useLocalDpi xmlns:a14="http://schemas.microsoft.com/office/drawing/2010/main" val="0"/>
              </a:ext>
            </a:extLst>
          </a:blip>
          <a:stretch>
            <a:fillRect/>
          </a:stretch>
        </p:blipFill>
        <p:spPr>
          <a:xfrm>
            <a:off x="6132841" y="4089959"/>
            <a:ext cx="623878" cy="596850"/>
          </a:xfrm>
          <a:prstGeom prst="rect">
            <a:avLst/>
          </a:prstGeom>
        </p:spPr>
      </p:pic>
      <p:grpSp>
        <p:nvGrpSpPr>
          <p:cNvPr id="48" name="群組 47">
            <a:extLst>
              <a:ext uri="{FF2B5EF4-FFF2-40B4-BE49-F238E27FC236}">
                <a16:creationId xmlns:a16="http://schemas.microsoft.com/office/drawing/2014/main" id="{611F82E0-6D92-4D56-BBC7-FE0771D18045}"/>
              </a:ext>
            </a:extLst>
          </p:cNvPr>
          <p:cNvGrpSpPr/>
          <p:nvPr/>
        </p:nvGrpSpPr>
        <p:grpSpPr>
          <a:xfrm>
            <a:off x="1263865" y="1351627"/>
            <a:ext cx="1555942" cy="432792"/>
            <a:chOff x="1195625" y="1351627"/>
            <a:chExt cx="1555942" cy="432792"/>
          </a:xfrm>
        </p:grpSpPr>
        <p:sp>
          <p:nvSpPr>
            <p:cNvPr id="38" name="橢圓 37">
              <a:extLst>
                <a:ext uri="{FF2B5EF4-FFF2-40B4-BE49-F238E27FC236}">
                  <a16:creationId xmlns:a16="http://schemas.microsoft.com/office/drawing/2014/main" id="{63DE83F0-ED0E-4E61-8E0E-DED6D7F5EB0D}"/>
                </a:ext>
              </a:extLst>
            </p:cNvPr>
            <p:cNvSpPr>
              <a:spLocks noChangeAspect="1"/>
            </p:cNvSpPr>
            <p:nvPr/>
          </p:nvSpPr>
          <p:spPr>
            <a:xfrm>
              <a:off x="1195625" y="1351627"/>
              <a:ext cx="432000" cy="432792"/>
            </a:xfrm>
            <a:prstGeom prst="ellipse">
              <a:avLst/>
            </a:prstGeom>
            <a:solidFill>
              <a:schemeClr val="tx2"/>
            </a:solidFill>
          </p:spPr>
          <p:txBody>
            <a:bodyPr wrap="none" lIns="0" tIns="0" rIns="0" bIns="0">
              <a:spAutoFit/>
            </a:bodyPr>
            <a:lstStyle/>
            <a:p>
              <a:pPr algn="ctr"/>
              <a:r>
                <a:rPr lang="zh-TW" altLang="en-US" sz="2000" b="1" dirty="0">
                  <a:solidFill>
                    <a:schemeClr val="bg1"/>
                  </a:solidFill>
                  <a:latin typeface="微軟正黑體" panose="020B0604030504040204" pitchFamily="34" charset="-120"/>
                  <a:ea typeface="微軟正黑體" panose="020B0604030504040204" pitchFamily="34" charset="-120"/>
                </a:rPr>
                <a:t>投</a:t>
              </a:r>
              <a:endParaRPr lang="zh-TW" altLang="en-US" sz="2000" b="1" dirty="0">
                <a:solidFill>
                  <a:schemeClr val="bg1"/>
                </a:solidFill>
              </a:endParaRPr>
            </a:p>
          </p:txBody>
        </p:sp>
        <p:sp>
          <p:nvSpPr>
            <p:cNvPr id="39" name="橢圓 38">
              <a:extLst>
                <a:ext uri="{FF2B5EF4-FFF2-40B4-BE49-F238E27FC236}">
                  <a16:creationId xmlns:a16="http://schemas.microsoft.com/office/drawing/2014/main" id="{B3533292-1507-4167-A42A-D31D1AA4403B}"/>
                </a:ext>
              </a:extLst>
            </p:cNvPr>
            <p:cNvSpPr>
              <a:spLocks noChangeAspect="1"/>
            </p:cNvSpPr>
            <p:nvPr/>
          </p:nvSpPr>
          <p:spPr>
            <a:xfrm>
              <a:off x="1570272" y="1351627"/>
              <a:ext cx="432000" cy="432792"/>
            </a:xfrm>
            <a:prstGeom prst="ellipse">
              <a:avLst/>
            </a:prstGeom>
            <a:solidFill>
              <a:schemeClr val="tx2"/>
            </a:solidFill>
          </p:spPr>
          <p:txBody>
            <a:bodyPr wrap="none" lIns="0" tIns="0" rIns="0" bIns="0">
              <a:spAutoFit/>
            </a:bodyPr>
            <a:lstStyle/>
            <a:p>
              <a:pPr algn="ctr"/>
              <a:r>
                <a:rPr lang="zh-TW" altLang="en-US" sz="2000" b="1" dirty="0">
                  <a:solidFill>
                    <a:schemeClr val="bg1"/>
                  </a:solidFill>
                  <a:latin typeface="微軟正黑體" panose="020B0604030504040204" pitchFamily="34" charset="-120"/>
                  <a:ea typeface="微軟正黑體" panose="020B0604030504040204" pitchFamily="34" charset="-120"/>
                </a:rPr>
                <a:t>保</a:t>
              </a:r>
              <a:endParaRPr lang="zh-TW" altLang="en-US" sz="2000" b="1" dirty="0">
                <a:solidFill>
                  <a:schemeClr val="bg1"/>
                </a:solidFill>
              </a:endParaRPr>
            </a:p>
          </p:txBody>
        </p:sp>
        <p:sp>
          <p:nvSpPr>
            <p:cNvPr id="40" name="橢圓 39">
              <a:extLst>
                <a:ext uri="{FF2B5EF4-FFF2-40B4-BE49-F238E27FC236}">
                  <a16:creationId xmlns:a16="http://schemas.microsoft.com/office/drawing/2014/main" id="{59CAABFD-114F-4753-A9B9-77A0F7BDB472}"/>
                </a:ext>
              </a:extLst>
            </p:cNvPr>
            <p:cNvSpPr>
              <a:spLocks noChangeAspect="1"/>
            </p:cNvSpPr>
            <p:nvPr/>
          </p:nvSpPr>
          <p:spPr>
            <a:xfrm>
              <a:off x="1944919" y="1351627"/>
              <a:ext cx="432000" cy="432792"/>
            </a:xfrm>
            <a:prstGeom prst="ellipse">
              <a:avLst/>
            </a:prstGeom>
            <a:solidFill>
              <a:schemeClr val="tx2"/>
            </a:solidFill>
          </p:spPr>
          <p:txBody>
            <a:bodyPr wrap="none" lIns="0" tIns="0" rIns="0" bIns="0">
              <a:spAutoFit/>
            </a:bodyPr>
            <a:lstStyle/>
            <a:p>
              <a:pPr algn="ctr"/>
              <a:r>
                <a:rPr lang="zh-TW" altLang="en-US" sz="2000" b="1" dirty="0">
                  <a:solidFill>
                    <a:schemeClr val="bg1"/>
                  </a:solidFill>
                  <a:latin typeface="微軟正黑體" panose="020B0604030504040204" pitchFamily="34" charset="-120"/>
                  <a:ea typeface="微軟正黑體" panose="020B0604030504040204" pitchFamily="34" charset="-120"/>
                </a:rPr>
                <a:t>單</a:t>
              </a:r>
              <a:endParaRPr lang="zh-TW" altLang="en-US" sz="2000" b="1" dirty="0">
                <a:solidFill>
                  <a:schemeClr val="bg1"/>
                </a:solidFill>
              </a:endParaRPr>
            </a:p>
          </p:txBody>
        </p:sp>
        <p:sp>
          <p:nvSpPr>
            <p:cNvPr id="46" name="橢圓 45">
              <a:extLst>
                <a:ext uri="{FF2B5EF4-FFF2-40B4-BE49-F238E27FC236}">
                  <a16:creationId xmlns:a16="http://schemas.microsoft.com/office/drawing/2014/main" id="{4B59222D-7ADC-4D69-A585-2CD89F6C2F2E}"/>
                </a:ext>
              </a:extLst>
            </p:cNvPr>
            <p:cNvSpPr>
              <a:spLocks noChangeAspect="1"/>
            </p:cNvSpPr>
            <p:nvPr/>
          </p:nvSpPr>
          <p:spPr>
            <a:xfrm>
              <a:off x="2319567" y="1351627"/>
              <a:ext cx="432000" cy="432792"/>
            </a:xfrm>
            <a:prstGeom prst="ellipse">
              <a:avLst/>
            </a:prstGeom>
            <a:solidFill>
              <a:schemeClr val="tx2"/>
            </a:solidFill>
          </p:spPr>
          <p:txBody>
            <a:bodyPr wrap="none" lIns="0" tIns="0" rIns="0" bIns="0">
              <a:spAutoFit/>
            </a:bodyPr>
            <a:lstStyle/>
            <a:p>
              <a:pPr algn="ctr"/>
              <a:r>
                <a:rPr lang="zh-TW" altLang="en-US" sz="2000" b="1" dirty="0">
                  <a:solidFill>
                    <a:schemeClr val="bg1"/>
                  </a:solidFill>
                  <a:latin typeface="微軟正黑體" panose="020B0604030504040204" pitchFamily="34" charset="-120"/>
                  <a:ea typeface="微軟正黑體" panose="020B0604030504040204" pitchFamily="34" charset="-120"/>
                </a:rPr>
                <a:t>位</a:t>
              </a:r>
              <a:endParaRPr lang="zh-TW" altLang="en-US" sz="2000" b="1" dirty="0">
                <a:solidFill>
                  <a:schemeClr val="bg1"/>
                </a:solidFill>
              </a:endParaRPr>
            </a:p>
          </p:txBody>
        </p:sp>
      </p:grpSp>
      <p:sp>
        <p:nvSpPr>
          <p:cNvPr id="114" name="矩形 113">
            <a:extLst>
              <a:ext uri="{FF2B5EF4-FFF2-40B4-BE49-F238E27FC236}">
                <a16:creationId xmlns:a16="http://schemas.microsoft.com/office/drawing/2014/main" id="{CC4B7E0A-E328-4507-AC88-F9181F5A4923}"/>
              </a:ext>
            </a:extLst>
          </p:cNvPr>
          <p:cNvSpPr/>
          <p:nvPr/>
        </p:nvSpPr>
        <p:spPr>
          <a:xfrm>
            <a:off x="4291887" y="2691389"/>
            <a:ext cx="1447832" cy="369332"/>
          </a:xfrm>
          <a:prstGeom prst="rect">
            <a:avLst/>
          </a:prstGeom>
          <a:noFill/>
          <a:ln>
            <a:noFill/>
          </a:ln>
        </p:spPr>
        <p:txBody>
          <a:bodyPr wrap="none" anchor="ctr" anchorCtr="0">
            <a:spAutoFit/>
          </a:bodyPr>
          <a:lstStyle/>
          <a:p>
            <a:pPr algn="ctr">
              <a:spcBef>
                <a:spcPts val="1800"/>
              </a:spcBef>
            </a:pPr>
            <a:r>
              <a:rPr lang="en-US" altLang="zh-TW" dirty="0">
                <a:solidFill>
                  <a:srgbClr val="FF0000"/>
                </a:solidFill>
                <a:latin typeface="微軟正黑體" panose="020B0604030504040204" pitchFamily="34" charset="-120"/>
                <a:ea typeface="微軟正黑體" panose="020B0604030504040204" pitchFamily="34" charset="-120"/>
              </a:rPr>
              <a:t>&lt;</a:t>
            </a:r>
            <a:r>
              <a:rPr lang="zh-TW" altLang="en-US" dirty="0">
                <a:solidFill>
                  <a:srgbClr val="FF0000"/>
                </a:solidFill>
                <a:latin typeface="微軟正黑體" panose="020B0604030504040204" pitchFamily="34" charset="-120"/>
                <a:ea typeface="微軟正黑體" panose="020B0604030504040204" pitchFamily="34" charset="-120"/>
              </a:rPr>
              <a:t>省略平信</a:t>
            </a:r>
            <a:r>
              <a:rPr lang="en-US" altLang="zh-TW" dirty="0">
                <a:solidFill>
                  <a:srgbClr val="FF0000"/>
                </a:solidFill>
                <a:latin typeface="微軟正黑體" panose="020B0604030504040204" pitchFamily="34" charset="-120"/>
                <a:ea typeface="微軟正黑體" panose="020B0604030504040204" pitchFamily="34" charset="-120"/>
              </a:rPr>
              <a:t>&gt;</a:t>
            </a:r>
          </a:p>
        </p:txBody>
      </p:sp>
      <p:sp>
        <p:nvSpPr>
          <p:cNvPr id="120" name="橢圓 119">
            <a:extLst>
              <a:ext uri="{FF2B5EF4-FFF2-40B4-BE49-F238E27FC236}">
                <a16:creationId xmlns:a16="http://schemas.microsoft.com/office/drawing/2014/main" id="{7A50C28D-D103-4B7F-8F79-842F86299FE0}"/>
              </a:ext>
            </a:extLst>
          </p:cNvPr>
          <p:cNvSpPr/>
          <p:nvPr/>
        </p:nvSpPr>
        <p:spPr>
          <a:xfrm>
            <a:off x="3478039" y="3714155"/>
            <a:ext cx="108000" cy="1080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1" name="橢圓 120">
            <a:extLst>
              <a:ext uri="{FF2B5EF4-FFF2-40B4-BE49-F238E27FC236}">
                <a16:creationId xmlns:a16="http://schemas.microsoft.com/office/drawing/2014/main" id="{8C5856B9-26E3-4963-8715-87F149BFC42F}"/>
              </a:ext>
            </a:extLst>
          </p:cNvPr>
          <p:cNvSpPr/>
          <p:nvPr/>
        </p:nvSpPr>
        <p:spPr>
          <a:xfrm>
            <a:off x="3460039" y="3870446"/>
            <a:ext cx="144000" cy="1440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2" name="橢圓 121">
            <a:extLst>
              <a:ext uri="{FF2B5EF4-FFF2-40B4-BE49-F238E27FC236}">
                <a16:creationId xmlns:a16="http://schemas.microsoft.com/office/drawing/2014/main" id="{8941D0C2-89E9-4255-8E47-7A985C9F7A0E}"/>
              </a:ext>
            </a:extLst>
          </p:cNvPr>
          <p:cNvSpPr/>
          <p:nvPr/>
        </p:nvSpPr>
        <p:spPr>
          <a:xfrm>
            <a:off x="3442039" y="4062737"/>
            <a:ext cx="180000" cy="1800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文字方塊 59">
            <a:extLst>
              <a:ext uri="{FF2B5EF4-FFF2-40B4-BE49-F238E27FC236}">
                <a16:creationId xmlns:a16="http://schemas.microsoft.com/office/drawing/2014/main" id="{88A56C37-AC61-4DC2-B28A-1858178A95BA}"/>
              </a:ext>
            </a:extLst>
          </p:cNvPr>
          <p:cNvSpPr txBox="1"/>
          <p:nvPr/>
        </p:nvSpPr>
        <p:spPr>
          <a:xfrm>
            <a:off x="1086787" y="168958"/>
            <a:ext cx="4053624" cy="707886"/>
          </a:xfrm>
          <a:prstGeom prst="rect">
            <a:avLst/>
          </a:prstGeom>
          <a:noFill/>
        </p:spPr>
        <p:txBody>
          <a:bodyPr wrap="square" rtlCol="0">
            <a:spAutoFit/>
          </a:bodyPr>
          <a:lstStyle/>
          <a:p>
            <a:r>
              <a:rPr lang="en-US" altLang="zh-TW"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03 </a:t>
            </a:r>
            <a:r>
              <a:rPr lang="zh-TW" altLang="en-US"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研究目的</a:t>
            </a:r>
          </a:p>
        </p:txBody>
      </p:sp>
      <p:grpSp>
        <p:nvGrpSpPr>
          <p:cNvPr id="62" name="群組 61">
            <a:extLst>
              <a:ext uri="{FF2B5EF4-FFF2-40B4-BE49-F238E27FC236}">
                <a16:creationId xmlns:a16="http://schemas.microsoft.com/office/drawing/2014/main" id="{83DC52EE-FFB6-4F7C-9B7F-25ABCED8A19B}"/>
              </a:ext>
            </a:extLst>
          </p:cNvPr>
          <p:cNvGrpSpPr/>
          <p:nvPr/>
        </p:nvGrpSpPr>
        <p:grpSpPr>
          <a:xfrm>
            <a:off x="3362945" y="6140969"/>
            <a:ext cx="3360534" cy="560334"/>
            <a:chOff x="5326837" y="5708783"/>
            <a:chExt cx="3669867" cy="560334"/>
          </a:xfrm>
        </p:grpSpPr>
        <p:sp>
          <p:nvSpPr>
            <p:cNvPr id="64" name="矩形 63">
              <a:extLst>
                <a:ext uri="{FF2B5EF4-FFF2-40B4-BE49-F238E27FC236}">
                  <a16:creationId xmlns:a16="http://schemas.microsoft.com/office/drawing/2014/main" id="{97747F7C-3EDD-4E58-8C31-E3279050CB2D}"/>
                </a:ext>
              </a:extLst>
            </p:cNvPr>
            <p:cNvSpPr/>
            <p:nvPr/>
          </p:nvSpPr>
          <p:spPr>
            <a:xfrm>
              <a:off x="5629609" y="5708783"/>
              <a:ext cx="3367095" cy="523220"/>
            </a:xfrm>
            <a:prstGeom prst="rect">
              <a:avLst/>
            </a:prstGeom>
            <a:noFill/>
          </p:spPr>
          <p:txBody>
            <a:bodyPr wrap="square" rtlCol="0">
              <a:spAutoFit/>
            </a:bodyPr>
            <a:lstStyle/>
            <a:p>
              <a:r>
                <a:rPr lang="zh-TW" altLang="zh-TW" sz="1400" dirty="0">
                  <a:solidFill>
                    <a:schemeClr val="accent1">
                      <a:lumMod val="75000"/>
                    </a:schemeClr>
                  </a:solidFill>
                  <a:latin typeface="微軟正黑體" panose="020B0604030504040204" pitchFamily="34" charset="-120"/>
                  <a:ea typeface="微軟正黑體" panose="020B0604030504040204" pitchFamily="34" charset="-120"/>
                </a:rPr>
                <a:t>不用編寫程式，而是透過使用一定數據讓機器進行學習</a:t>
              </a:r>
              <a:r>
                <a:rPr lang="zh-TW" altLang="en-US" sz="1400" dirty="0">
                  <a:solidFill>
                    <a:schemeClr val="accent1">
                      <a:lumMod val="75000"/>
                    </a:schemeClr>
                  </a:solidFill>
                  <a:latin typeface="微軟正黑體" panose="020B0604030504040204" pitchFamily="34" charset="-120"/>
                  <a:ea typeface="微軟正黑體" panose="020B0604030504040204" pitchFamily="34" charset="-120"/>
                </a:rPr>
                <a:t>。</a:t>
              </a:r>
            </a:p>
          </p:txBody>
        </p:sp>
        <p:pic>
          <p:nvPicPr>
            <p:cNvPr id="65" name="圖片 64">
              <a:extLst>
                <a:ext uri="{FF2B5EF4-FFF2-40B4-BE49-F238E27FC236}">
                  <a16:creationId xmlns:a16="http://schemas.microsoft.com/office/drawing/2014/main" id="{3E200E0C-171B-4670-A41E-A35101D45D38}"/>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7778" b="93889" l="5417" r="94583">
                          <a14:foregroundMark x1="20417" y1="32222" x2="20417" y2="32222"/>
                          <a14:foregroundMark x1="19167" y1="18889" x2="16250" y2="35556"/>
                          <a14:foregroundMark x1="28750" y1="21111" x2="30833" y2="37778"/>
                          <a14:foregroundMark x1="36250" y1="39444" x2="30417" y2="62778"/>
                          <a14:foregroundMark x1="12500" y1="16111" x2="11667" y2="32778"/>
                          <a14:foregroundMark x1="24167" y1="16667" x2="20000" y2="34444"/>
                          <a14:foregroundMark x1="9583" y1="10000" x2="7917" y2="39444"/>
                          <a14:foregroundMark x1="77500" y1="18889" x2="72500" y2="34444"/>
                          <a14:foregroundMark x1="87083" y1="13889" x2="90833" y2="36111"/>
                          <a14:foregroundMark x1="90000" y1="48333" x2="88750" y2="61111"/>
                          <a14:foregroundMark x1="85833" y1="73333" x2="80417" y2="81111"/>
                          <a14:foregroundMark x1="63750" y1="94444" x2="63750" y2="94444"/>
                          <a14:foregroundMark x1="7083" y1="86667" x2="6250" y2="92778"/>
                          <a14:foregroundMark x1="5833" y1="7778" x2="5417" y2="10556"/>
                          <a14:foregroundMark x1="94583" y1="7778" x2="94167" y2="11667"/>
                        </a14:backgroundRemoval>
                      </a14:imgEffect>
                    </a14:imgLayer>
                  </a14:imgProps>
                </a:ext>
                <a:ext uri="{28A0092B-C50C-407E-A947-70E740481C1C}">
                  <a14:useLocalDpi xmlns:a14="http://schemas.microsoft.com/office/drawing/2010/main" val="0"/>
                </a:ext>
              </a:extLst>
            </a:blip>
            <a:stretch>
              <a:fillRect/>
            </a:stretch>
          </p:blipFill>
          <p:spPr>
            <a:xfrm>
              <a:off x="7359521" y="6025867"/>
              <a:ext cx="341676" cy="243250"/>
            </a:xfrm>
            <a:prstGeom prst="rect">
              <a:avLst/>
            </a:prstGeom>
            <a:effectLst>
              <a:innerShdw blurRad="63500" dist="2540000" dir="13500000">
                <a:schemeClr val="accent1">
                  <a:lumMod val="75000"/>
                </a:schemeClr>
              </a:innerShdw>
            </a:effectLst>
          </p:spPr>
        </p:pic>
        <p:sp>
          <p:nvSpPr>
            <p:cNvPr id="68" name="矩形 67">
              <a:extLst>
                <a:ext uri="{FF2B5EF4-FFF2-40B4-BE49-F238E27FC236}">
                  <a16:creationId xmlns:a16="http://schemas.microsoft.com/office/drawing/2014/main" id="{4CB48D78-1FBC-40B6-9946-1E10E67EF9A2}"/>
                </a:ext>
              </a:extLst>
            </p:cNvPr>
            <p:cNvSpPr/>
            <p:nvPr/>
          </p:nvSpPr>
          <p:spPr>
            <a:xfrm>
              <a:off x="7698663" y="5991860"/>
              <a:ext cx="1160895" cy="261610"/>
            </a:xfrm>
            <a:prstGeom prst="rect">
              <a:avLst/>
            </a:prstGeom>
          </p:spPr>
          <p:txBody>
            <a:bodyPr wrap="none">
              <a:spAutoFit/>
            </a:bodyPr>
            <a:lstStyle/>
            <a:p>
              <a:r>
                <a:rPr lang="en-US" altLang="zh-TW" sz="1100" dirty="0">
                  <a:solidFill>
                    <a:schemeClr val="accent1">
                      <a:lumMod val="75000"/>
                    </a:schemeClr>
                  </a:solidFill>
                  <a:latin typeface="微軟正黑體" panose="020B0604030504040204" pitchFamily="34" charset="-120"/>
                  <a:ea typeface="微軟正黑體" panose="020B0604030504040204" pitchFamily="34" charset="-120"/>
                </a:rPr>
                <a:t>(Samuel, 1959)</a:t>
              </a:r>
              <a:endParaRPr lang="zh-TW" altLang="en-US" sz="1100" dirty="0">
                <a:solidFill>
                  <a:schemeClr val="accent1">
                    <a:lumMod val="75000"/>
                  </a:schemeClr>
                </a:solidFill>
              </a:endParaRPr>
            </a:p>
          </p:txBody>
        </p:sp>
        <p:pic>
          <p:nvPicPr>
            <p:cNvPr id="69" name="圖片 68">
              <a:extLst>
                <a:ext uri="{FF2B5EF4-FFF2-40B4-BE49-F238E27FC236}">
                  <a16:creationId xmlns:a16="http://schemas.microsoft.com/office/drawing/2014/main" id="{19509194-D1C4-4662-BEB9-E4202D084D1F}"/>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7778" b="93889" l="5417" r="94583">
                          <a14:foregroundMark x1="20417" y1="32222" x2="20417" y2="32222"/>
                          <a14:foregroundMark x1="19167" y1="18889" x2="16250" y2="35556"/>
                          <a14:foregroundMark x1="28750" y1="21111" x2="30833" y2="37778"/>
                          <a14:foregroundMark x1="36250" y1="39444" x2="30417" y2="62778"/>
                          <a14:foregroundMark x1="12500" y1="16111" x2="11667" y2="32778"/>
                          <a14:foregroundMark x1="24167" y1="16667" x2="20000" y2="34444"/>
                          <a14:foregroundMark x1="9583" y1="10000" x2="7917" y2="39444"/>
                          <a14:foregroundMark x1="77500" y1="18889" x2="72500" y2="34444"/>
                          <a14:foregroundMark x1="87083" y1="13889" x2="90833" y2="36111"/>
                          <a14:foregroundMark x1="90000" y1="48333" x2="88750" y2="61111"/>
                          <a14:foregroundMark x1="85833" y1="73333" x2="80417" y2="81111"/>
                          <a14:foregroundMark x1="63750" y1="94444" x2="63750" y2="94444"/>
                          <a14:foregroundMark x1="7083" y1="86667" x2="6250" y2="92778"/>
                          <a14:foregroundMark x1="5833" y1="7778" x2="5417" y2="10556"/>
                          <a14:foregroundMark x1="94583" y1="7778" x2="94167" y2="11667"/>
                        </a14:backgroundRemoval>
                      </a14:imgEffect>
                    </a14:imgLayer>
                  </a14:imgProps>
                </a:ext>
                <a:ext uri="{28A0092B-C50C-407E-A947-70E740481C1C}">
                  <a14:useLocalDpi xmlns:a14="http://schemas.microsoft.com/office/drawing/2010/main" val="0"/>
                </a:ext>
              </a:extLst>
            </a:blip>
            <a:stretch>
              <a:fillRect/>
            </a:stretch>
          </p:blipFill>
          <p:spPr>
            <a:xfrm flipH="1" flipV="1">
              <a:off x="5326837" y="5708783"/>
              <a:ext cx="344850" cy="245510"/>
            </a:xfrm>
            <a:prstGeom prst="rect">
              <a:avLst/>
            </a:prstGeom>
            <a:effectLst>
              <a:innerShdw blurRad="63500" dist="2540000" dir="13500000">
                <a:schemeClr val="accent1">
                  <a:lumMod val="75000"/>
                </a:schemeClr>
              </a:innerShdw>
            </a:effectLst>
          </p:spPr>
        </p:pic>
      </p:grpSp>
      <p:cxnSp>
        <p:nvCxnSpPr>
          <p:cNvPr id="73" name="直線接點 72">
            <a:extLst>
              <a:ext uri="{FF2B5EF4-FFF2-40B4-BE49-F238E27FC236}">
                <a16:creationId xmlns:a16="http://schemas.microsoft.com/office/drawing/2014/main" id="{31538127-5E22-46F0-AABD-CDC1C18EB7BF}"/>
              </a:ext>
            </a:extLst>
          </p:cNvPr>
          <p:cNvCxnSpPr>
            <a:cxnSpLocks/>
            <a:endCxn id="64" idx="0"/>
          </p:cNvCxnSpPr>
          <p:nvPr/>
        </p:nvCxnSpPr>
        <p:spPr>
          <a:xfrm>
            <a:off x="4546587" y="5136448"/>
            <a:ext cx="635251" cy="1004521"/>
          </a:xfrm>
          <a:prstGeom prst="line">
            <a:avLst/>
          </a:prstGeom>
          <a:ln w="28575">
            <a:solidFill>
              <a:schemeClr val="accent1">
                <a:lumMod val="60000"/>
                <a:lumOff val="40000"/>
              </a:schemeClr>
            </a:solidFill>
            <a:prstDash val="dash"/>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74" name="表格 73">
            <a:extLst>
              <a:ext uri="{FF2B5EF4-FFF2-40B4-BE49-F238E27FC236}">
                <a16:creationId xmlns:a16="http://schemas.microsoft.com/office/drawing/2014/main" id="{C0A3C1FD-ACF2-4830-912D-DC60CEA303CB}"/>
              </a:ext>
            </a:extLst>
          </p:cNvPr>
          <p:cNvGraphicFramePr>
            <a:graphicFrameLocks noGrp="1"/>
          </p:cNvGraphicFramePr>
          <p:nvPr>
            <p:extLst>
              <p:ext uri="{D42A27DB-BD31-4B8C-83A1-F6EECF244321}">
                <p14:modId xmlns:p14="http://schemas.microsoft.com/office/powerpoint/2010/main" val="1295698234"/>
              </p:ext>
            </p:extLst>
          </p:nvPr>
        </p:nvGraphicFramePr>
        <p:xfrm>
          <a:off x="12380724" y="2563380"/>
          <a:ext cx="5724000" cy="1584960"/>
        </p:xfrm>
        <a:graphic>
          <a:graphicData uri="http://schemas.openxmlformats.org/drawingml/2006/table">
            <a:tbl>
              <a:tblPr firstRow="1" bandRow="1">
                <a:tableStyleId>{5C22544A-7EE6-4342-B048-85BDC9FD1C3A}</a:tableStyleId>
              </a:tblPr>
              <a:tblGrid>
                <a:gridCol w="1800000">
                  <a:extLst>
                    <a:ext uri="{9D8B030D-6E8A-4147-A177-3AD203B41FA5}">
                      <a16:colId xmlns:a16="http://schemas.microsoft.com/office/drawing/2014/main" val="1150892808"/>
                    </a:ext>
                  </a:extLst>
                </a:gridCol>
                <a:gridCol w="720000">
                  <a:extLst>
                    <a:ext uri="{9D8B030D-6E8A-4147-A177-3AD203B41FA5}">
                      <a16:colId xmlns:a16="http://schemas.microsoft.com/office/drawing/2014/main" val="1364183443"/>
                    </a:ext>
                  </a:extLst>
                </a:gridCol>
                <a:gridCol w="1296000">
                  <a:extLst>
                    <a:ext uri="{9D8B030D-6E8A-4147-A177-3AD203B41FA5}">
                      <a16:colId xmlns:a16="http://schemas.microsoft.com/office/drawing/2014/main" val="678353085"/>
                    </a:ext>
                  </a:extLst>
                </a:gridCol>
                <a:gridCol w="1908000">
                  <a:extLst>
                    <a:ext uri="{9D8B030D-6E8A-4147-A177-3AD203B41FA5}">
                      <a16:colId xmlns:a16="http://schemas.microsoft.com/office/drawing/2014/main" val="3273408241"/>
                    </a:ext>
                  </a:extLst>
                </a:gridCol>
              </a:tblGrid>
              <a:tr h="321623">
                <a:tc>
                  <a:txBody>
                    <a:bodyPr/>
                    <a:lstStyle/>
                    <a:p>
                      <a:pPr algn="l">
                        <a:lnSpc>
                          <a:spcPct val="100000"/>
                        </a:lnSpc>
                      </a:pPr>
                      <a:r>
                        <a:rPr lang="zh-TW" altLang="en-US" sz="1600" b="0" dirty="0">
                          <a:solidFill>
                            <a:schemeClr val="accent1">
                              <a:lumMod val="50000"/>
                            </a:schemeClr>
                          </a:solidFill>
                          <a:latin typeface="微軟正黑體" panose="020B0604030504040204" pitchFamily="34" charset="-120"/>
                          <a:ea typeface="微軟正黑體" panose="020B0604030504040204" pitchFamily="34" charset="-120"/>
                        </a:rPr>
                        <a:t>催繳型態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pPr>
                      <a:r>
                        <a:rPr lang="zh-TW" altLang="en-US" sz="1600" b="0" dirty="0">
                          <a:solidFill>
                            <a:schemeClr val="accent1">
                              <a:lumMod val="50000"/>
                            </a:schemeClr>
                          </a:solidFill>
                          <a:latin typeface="微軟正黑體" panose="020B0604030504040204" pitchFamily="34" charset="-120"/>
                          <a:ea typeface="微軟正黑體" panose="020B0604030504040204" pitchFamily="34" charset="-120"/>
                        </a:rPr>
                        <a:t>件數</a:t>
                      </a:r>
                      <a:endParaRPr lang="en-US" altLang="zh-TW" sz="1600" b="0" dirty="0">
                        <a:solidFill>
                          <a:schemeClr val="accent1">
                            <a:lumMod val="50000"/>
                          </a:schemeClr>
                        </a:solidFill>
                        <a:latin typeface="微軟正黑體" panose="020B0604030504040204" pitchFamily="34" charset="-120"/>
                        <a:ea typeface="微軟正黑體" panose="020B0604030504040204" pitchFamily="34" charset="-120"/>
                      </a:endParaRPr>
                    </a:p>
                    <a:p>
                      <a:pPr algn="r">
                        <a:lnSpc>
                          <a:spcPct val="100000"/>
                        </a:lnSpc>
                      </a:pPr>
                      <a:r>
                        <a:rPr lang="en-US" altLang="zh-TW" sz="1600" b="0" dirty="0">
                          <a:solidFill>
                            <a:schemeClr val="accent1">
                              <a:lumMod val="50000"/>
                            </a:schemeClr>
                          </a:solidFill>
                          <a:latin typeface="微軟正黑體" panose="020B0604030504040204" pitchFamily="34" charset="-120"/>
                          <a:ea typeface="微軟正黑體" panose="020B0604030504040204" pitchFamily="34" charset="-120"/>
                        </a:rPr>
                        <a:t>(A)</a:t>
                      </a:r>
                      <a:endParaRPr lang="zh-TW" altLang="en-US" sz="1600" b="0" dirty="0">
                        <a:solidFill>
                          <a:schemeClr val="accent1">
                            <a:lumMod val="50000"/>
                          </a:schemeClr>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pPr>
                      <a:r>
                        <a:rPr lang="zh-TW" altLang="en-US" sz="1600" b="0" dirty="0">
                          <a:solidFill>
                            <a:schemeClr val="accent1">
                              <a:lumMod val="50000"/>
                            </a:schemeClr>
                          </a:solidFill>
                          <a:latin typeface="微軟正黑體" panose="020B0604030504040204" pitchFamily="34" charset="-120"/>
                          <a:ea typeface="微軟正黑體" panose="020B0604030504040204" pitchFamily="34" charset="-120"/>
                        </a:rPr>
                        <a:t>平信郵資</a:t>
                      </a:r>
                      <a:r>
                        <a:rPr lang="en-US" altLang="zh-TW" sz="1600" b="0"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1600" b="0" dirty="0">
                          <a:solidFill>
                            <a:schemeClr val="accent1">
                              <a:lumMod val="50000"/>
                            </a:schemeClr>
                          </a:solidFill>
                          <a:latin typeface="微軟正黑體" panose="020B0604030504040204" pitchFamily="34" charset="-120"/>
                          <a:ea typeface="微軟正黑體" panose="020B0604030504040204" pitchFamily="34" charset="-120"/>
                        </a:rPr>
                        <a:t>元</a:t>
                      </a:r>
                      <a:endParaRPr lang="en-US" altLang="zh-TW" sz="1600" b="0" dirty="0">
                        <a:solidFill>
                          <a:schemeClr val="accent1">
                            <a:lumMod val="50000"/>
                          </a:schemeClr>
                        </a:solidFill>
                        <a:latin typeface="微軟正黑體" panose="020B0604030504040204" pitchFamily="34" charset="-120"/>
                        <a:ea typeface="微軟正黑體" panose="020B0604030504040204" pitchFamily="34" charset="-120"/>
                      </a:endParaRPr>
                    </a:p>
                    <a:p>
                      <a:pPr algn="r">
                        <a:lnSpc>
                          <a:spcPct val="100000"/>
                        </a:lnSpc>
                      </a:pPr>
                      <a:r>
                        <a:rPr lang="en-US" altLang="zh-TW" sz="1600" b="0" dirty="0">
                          <a:solidFill>
                            <a:schemeClr val="accent1">
                              <a:lumMod val="50000"/>
                            </a:schemeClr>
                          </a:solidFill>
                          <a:latin typeface="微軟正黑體" panose="020B0604030504040204" pitchFamily="34" charset="-120"/>
                          <a:ea typeface="微軟正黑體" panose="020B0604030504040204" pitchFamily="34" charset="-120"/>
                        </a:rPr>
                        <a:t>(B)</a:t>
                      </a:r>
                      <a:endParaRPr lang="zh-TW" altLang="en-US" sz="1600" b="0" dirty="0">
                        <a:solidFill>
                          <a:schemeClr val="accent1">
                            <a:lumMod val="50000"/>
                          </a:schemeClr>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pPr>
                      <a:r>
                        <a:rPr lang="zh-TW" altLang="en-US" sz="1600" b="0" dirty="0">
                          <a:solidFill>
                            <a:schemeClr val="accent1">
                              <a:lumMod val="50000"/>
                            </a:schemeClr>
                          </a:solidFill>
                          <a:latin typeface="微軟正黑體" panose="020B0604030504040204" pitchFamily="34" charset="-120"/>
                          <a:ea typeface="微軟正黑體" panose="020B0604030504040204" pitchFamily="34" charset="-120"/>
                        </a:rPr>
                        <a:t>可節省平信郵資</a:t>
                      </a:r>
                      <a:r>
                        <a:rPr lang="en-US" altLang="zh-TW" sz="1600" b="0"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1600" b="0" dirty="0">
                          <a:solidFill>
                            <a:schemeClr val="accent1">
                              <a:lumMod val="50000"/>
                            </a:schemeClr>
                          </a:solidFill>
                          <a:latin typeface="微軟正黑體" panose="020B0604030504040204" pitchFamily="34" charset="-120"/>
                          <a:ea typeface="微軟正黑體" panose="020B0604030504040204" pitchFamily="34" charset="-120"/>
                        </a:rPr>
                        <a:t>元</a:t>
                      </a:r>
                      <a:endParaRPr lang="en-US" altLang="zh-TW" sz="1600" b="0" dirty="0">
                        <a:solidFill>
                          <a:schemeClr val="accent1">
                            <a:lumMod val="50000"/>
                          </a:schemeClr>
                        </a:solidFill>
                        <a:latin typeface="微軟正黑體" panose="020B0604030504040204" pitchFamily="34" charset="-120"/>
                        <a:ea typeface="微軟正黑體" panose="020B0604030504040204" pitchFamily="34" charset="-120"/>
                      </a:endParaRPr>
                    </a:p>
                    <a:p>
                      <a:pPr algn="r">
                        <a:lnSpc>
                          <a:spcPct val="100000"/>
                        </a:lnSpc>
                      </a:pPr>
                      <a:r>
                        <a:rPr lang="en-US" altLang="zh-TW" sz="1600" b="0" dirty="0">
                          <a:solidFill>
                            <a:schemeClr val="accent1">
                              <a:lumMod val="50000"/>
                            </a:schemeClr>
                          </a:solidFill>
                          <a:latin typeface="微軟正黑體" panose="020B0604030504040204" pitchFamily="34" charset="-120"/>
                          <a:ea typeface="微軟正黑體" panose="020B0604030504040204" pitchFamily="34" charset="-120"/>
                        </a:rPr>
                        <a:t>(A</a:t>
                      </a:r>
                      <a:r>
                        <a:rPr lang="zh-TW" altLang="en-US" sz="1600" b="0" dirty="0">
                          <a:solidFill>
                            <a:schemeClr val="accent1">
                              <a:lumMod val="50000"/>
                            </a:schemeClr>
                          </a:solidFill>
                          <a:latin typeface="微軟正黑體" panose="020B0604030504040204" pitchFamily="34" charset="-120"/>
                          <a:ea typeface="微軟正黑體" panose="020B0604030504040204" pitchFamily="34" charset="-120"/>
                        </a:rPr>
                        <a:t>*</a:t>
                      </a:r>
                      <a:r>
                        <a:rPr lang="en-US" altLang="zh-TW" sz="1600" b="0" dirty="0">
                          <a:solidFill>
                            <a:schemeClr val="accent1">
                              <a:lumMod val="50000"/>
                            </a:schemeClr>
                          </a:solidFill>
                          <a:latin typeface="微軟正黑體" panose="020B0604030504040204" pitchFamily="34" charset="-120"/>
                          <a:ea typeface="微軟正黑體" panose="020B0604030504040204" pitchFamily="34" charset="-120"/>
                        </a:rPr>
                        <a:t>B)</a:t>
                      </a:r>
                      <a:endParaRPr lang="zh-TW" altLang="en-US" sz="1600" b="0" dirty="0">
                        <a:solidFill>
                          <a:schemeClr val="accent1">
                            <a:lumMod val="50000"/>
                          </a:schemeClr>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3963837"/>
                  </a:ext>
                </a:extLst>
              </a:tr>
              <a:tr h="233416">
                <a:tc>
                  <a:txBody>
                    <a:bodyPr/>
                    <a:lstStyle/>
                    <a:p>
                      <a:pPr>
                        <a:lnSpc>
                          <a:spcPct val="100000"/>
                        </a:lnSpc>
                      </a:pPr>
                      <a:r>
                        <a:rPr lang="zh-TW" altLang="en-US" sz="1600" dirty="0">
                          <a:solidFill>
                            <a:schemeClr val="accent1">
                              <a:lumMod val="50000"/>
                            </a:schemeClr>
                          </a:solidFill>
                          <a:latin typeface="微軟正黑體" panose="020B0604030504040204" pitchFamily="34" charset="-120"/>
                          <a:ea typeface="微軟正黑體" panose="020B0604030504040204" pitchFamily="34" charset="-120"/>
                        </a:rPr>
                        <a:t>平信</a:t>
                      </a:r>
                      <a:r>
                        <a:rPr lang="en-US" altLang="zh-TW" sz="1600"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1600" dirty="0">
                          <a:solidFill>
                            <a:schemeClr val="accent1">
                              <a:lumMod val="50000"/>
                            </a:schemeClr>
                          </a:solidFill>
                          <a:latin typeface="微軟正黑體" panose="020B0604030504040204" pitchFamily="34" charset="-120"/>
                          <a:ea typeface="微軟正黑體" panose="020B0604030504040204" pitchFamily="34" charset="-120"/>
                        </a:rPr>
                        <a:t>雙掛號</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pPr>
                      <a:r>
                        <a:rPr lang="en-US" altLang="zh-TW" sz="1600" dirty="0">
                          <a:solidFill>
                            <a:schemeClr val="accent1">
                              <a:lumMod val="50000"/>
                            </a:schemeClr>
                          </a:solidFill>
                          <a:latin typeface="微軟正黑體" panose="020B0604030504040204" pitchFamily="34" charset="-120"/>
                          <a:ea typeface="微軟正黑體" panose="020B0604030504040204" pitchFamily="34" charset="-120"/>
                        </a:rPr>
                        <a:t>3,200</a:t>
                      </a:r>
                      <a:endParaRPr lang="zh-TW" altLang="en-US" sz="1600" dirty="0">
                        <a:solidFill>
                          <a:schemeClr val="accent1">
                            <a:lumMod val="50000"/>
                          </a:schemeClr>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pPr>
                      <a:r>
                        <a:rPr lang="en-US" altLang="zh-TW" sz="1600" dirty="0">
                          <a:solidFill>
                            <a:schemeClr val="accent1">
                              <a:lumMod val="50000"/>
                            </a:schemeClr>
                          </a:solidFill>
                          <a:latin typeface="微軟正黑體" panose="020B0604030504040204" pitchFamily="34" charset="-120"/>
                          <a:ea typeface="微軟正黑體" panose="020B0604030504040204" pitchFamily="34" charset="-120"/>
                        </a:rPr>
                        <a:t>7</a:t>
                      </a:r>
                      <a:endParaRPr lang="zh-TW" altLang="en-US" sz="1600" dirty="0">
                        <a:solidFill>
                          <a:schemeClr val="accent1">
                            <a:lumMod val="50000"/>
                          </a:schemeClr>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pPr>
                      <a:r>
                        <a:rPr lang="en-US" altLang="zh-TW" sz="1600" dirty="0">
                          <a:solidFill>
                            <a:schemeClr val="accent1">
                              <a:lumMod val="50000"/>
                            </a:schemeClr>
                          </a:solidFill>
                          <a:latin typeface="微軟正黑體" panose="020B0604030504040204" pitchFamily="34" charset="-120"/>
                          <a:ea typeface="微軟正黑體" panose="020B0604030504040204" pitchFamily="34" charset="-120"/>
                        </a:rPr>
                        <a:t>22,400</a:t>
                      </a:r>
                      <a:endParaRPr lang="zh-TW" altLang="en-US" sz="1600" dirty="0">
                        <a:solidFill>
                          <a:schemeClr val="accent1">
                            <a:lumMod val="50000"/>
                          </a:schemeClr>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4409163"/>
                  </a:ext>
                </a:extLst>
              </a:tr>
              <a:tr h="221408">
                <a:tc>
                  <a:txBody>
                    <a:bodyPr/>
                    <a:lstStyle/>
                    <a:p>
                      <a:pPr>
                        <a:lnSpc>
                          <a:spcPct val="100000"/>
                        </a:lnSpc>
                      </a:pPr>
                      <a:r>
                        <a:rPr lang="zh-TW" altLang="en-US" sz="1600" dirty="0">
                          <a:solidFill>
                            <a:schemeClr val="accent1">
                              <a:lumMod val="50000"/>
                            </a:schemeClr>
                          </a:solidFill>
                          <a:latin typeface="微軟正黑體" panose="020B0604030504040204" pitchFamily="34" charset="-120"/>
                          <a:ea typeface="微軟正黑體" panose="020B0604030504040204" pitchFamily="34" charset="-120"/>
                        </a:rPr>
                        <a:t>平信</a:t>
                      </a:r>
                      <a:r>
                        <a:rPr lang="en-US" altLang="zh-TW" sz="1600"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1600" dirty="0">
                          <a:solidFill>
                            <a:schemeClr val="accent1">
                              <a:lumMod val="50000"/>
                            </a:schemeClr>
                          </a:solidFill>
                          <a:latin typeface="微軟正黑體" panose="020B0604030504040204" pitchFamily="34" charset="-120"/>
                          <a:ea typeface="微軟正黑體" panose="020B0604030504040204" pitchFamily="34" charset="-120"/>
                        </a:rPr>
                        <a:t>平信</a:t>
                      </a:r>
                      <a:r>
                        <a:rPr lang="en-US" altLang="zh-TW" sz="1600" dirty="0">
                          <a:solidFill>
                            <a:schemeClr val="accent1">
                              <a:lumMod val="50000"/>
                            </a:schemeClr>
                          </a:solidFill>
                          <a:latin typeface="微軟正黑體" panose="020B0604030504040204" pitchFamily="34" charset="-120"/>
                          <a:ea typeface="微軟正黑體" panose="020B0604030504040204" pitchFamily="34" charset="-120"/>
                        </a:rPr>
                        <a:t>-</a:t>
                      </a:r>
                      <a:r>
                        <a:rPr lang="zh-TW" altLang="en-US" sz="1600" dirty="0">
                          <a:solidFill>
                            <a:schemeClr val="accent1">
                              <a:lumMod val="50000"/>
                            </a:schemeClr>
                          </a:solidFill>
                          <a:latin typeface="微軟正黑體" panose="020B0604030504040204" pitchFamily="34" charset="-120"/>
                          <a:ea typeface="微軟正黑體" panose="020B0604030504040204" pitchFamily="34" charset="-120"/>
                        </a:rPr>
                        <a:t>雙掛號</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pPr>
                      <a:r>
                        <a:rPr lang="en-US" altLang="zh-TW" sz="1600" dirty="0">
                          <a:solidFill>
                            <a:schemeClr val="accent1">
                              <a:lumMod val="50000"/>
                            </a:schemeClr>
                          </a:solidFill>
                          <a:latin typeface="微軟正黑體" panose="020B0604030504040204" pitchFamily="34" charset="-120"/>
                          <a:ea typeface="微軟正黑體" panose="020B0604030504040204" pitchFamily="34" charset="-120"/>
                        </a:rPr>
                        <a:t>700</a:t>
                      </a:r>
                      <a:endParaRPr lang="zh-TW" altLang="en-US" sz="1600" dirty="0">
                        <a:solidFill>
                          <a:schemeClr val="accent1">
                            <a:lumMod val="50000"/>
                          </a:schemeClr>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pPr>
                      <a:r>
                        <a:rPr lang="en-US" altLang="zh-TW" sz="1600" dirty="0">
                          <a:solidFill>
                            <a:schemeClr val="accent1">
                              <a:lumMod val="50000"/>
                            </a:schemeClr>
                          </a:solidFill>
                          <a:latin typeface="微軟正黑體" panose="020B0604030504040204" pitchFamily="34" charset="-120"/>
                          <a:ea typeface="微軟正黑體" panose="020B0604030504040204" pitchFamily="34" charset="-120"/>
                        </a:rPr>
                        <a:t>7*2=14</a:t>
                      </a:r>
                      <a:endParaRPr lang="zh-TW" altLang="en-US" sz="1600" dirty="0">
                        <a:solidFill>
                          <a:schemeClr val="accent1">
                            <a:lumMod val="50000"/>
                          </a:schemeClr>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pPr>
                      <a:r>
                        <a:rPr lang="en-US" altLang="zh-TW" sz="1600" dirty="0">
                          <a:solidFill>
                            <a:schemeClr val="accent1">
                              <a:lumMod val="50000"/>
                            </a:schemeClr>
                          </a:solidFill>
                          <a:latin typeface="微軟正黑體" panose="020B0604030504040204" pitchFamily="34" charset="-120"/>
                          <a:ea typeface="微軟正黑體" panose="020B0604030504040204" pitchFamily="34" charset="-120"/>
                        </a:rPr>
                        <a:t>9,800</a:t>
                      </a:r>
                      <a:endParaRPr lang="zh-TW" altLang="en-US" sz="1600" dirty="0">
                        <a:solidFill>
                          <a:schemeClr val="accent1">
                            <a:lumMod val="50000"/>
                          </a:schemeClr>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1143290"/>
                  </a:ext>
                </a:extLst>
              </a:tr>
              <a:tr h="252000">
                <a:tc>
                  <a:txBody>
                    <a:bodyPr/>
                    <a:lstStyle/>
                    <a:p>
                      <a:pPr>
                        <a:lnSpc>
                          <a:spcPct val="100000"/>
                        </a:lnSpc>
                      </a:pPr>
                      <a:r>
                        <a:rPr lang="zh-TW" altLang="en-US" sz="1600" dirty="0">
                          <a:solidFill>
                            <a:schemeClr val="accent1">
                              <a:lumMod val="50000"/>
                            </a:schemeClr>
                          </a:solidFill>
                          <a:latin typeface="微軟正黑體" panose="020B0604030504040204" pitchFamily="34" charset="-120"/>
                          <a:ea typeface="微軟正黑體" panose="020B0604030504040204" pitchFamily="34" charset="-120"/>
                        </a:rPr>
                        <a:t>合計</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pPr>
                      <a:r>
                        <a:rPr lang="en-US" altLang="zh-TW" sz="1600"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1600" dirty="0">
                        <a:solidFill>
                          <a:schemeClr val="accent1">
                            <a:lumMod val="50000"/>
                          </a:schemeClr>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pPr>
                      <a:r>
                        <a:rPr lang="en-US" altLang="zh-TW" sz="1600" dirty="0">
                          <a:solidFill>
                            <a:schemeClr val="accent1">
                              <a:lumMod val="50000"/>
                            </a:schemeClr>
                          </a:solidFill>
                          <a:latin typeface="微軟正黑體" panose="020B0604030504040204" pitchFamily="34" charset="-120"/>
                          <a:ea typeface="微軟正黑體" panose="020B0604030504040204" pitchFamily="34" charset="-120"/>
                        </a:rPr>
                        <a:t>-</a:t>
                      </a:r>
                      <a:endParaRPr lang="zh-TW" altLang="en-US" sz="1600" dirty="0">
                        <a:solidFill>
                          <a:schemeClr val="accent1">
                            <a:lumMod val="50000"/>
                          </a:schemeClr>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lnSpc>
                          <a:spcPct val="100000"/>
                        </a:lnSpc>
                      </a:pPr>
                      <a:r>
                        <a:rPr lang="en-US" altLang="zh-TW" sz="1600" dirty="0">
                          <a:solidFill>
                            <a:schemeClr val="accent1">
                              <a:lumMod val="50000"/>
                            </a:schemeClr>
                          </a:solidFill>
                          <a:latin typeface="微軟正黑體" panose="020B0604030504040204" pitchFamily="34" charset="-120"/>
                          <a:ea typeface="微軟正黑體" panose="020B0604030504040204" pitchFamily="34" charset="-120"/>
                        </a:rPr>
                        <a:t>32,200</a:t>
                      </a:r>
                      <a:endParaRPr lang="zh-TW" altLang="en-US" sz="1600" dirty="0">
                        <a:solidFill>
                          <a:schemeClr val="accent1">
                            <a:lumMod val="50000"/>
                          </a:schemeClr>
                        </a:solidFill>
                        <a:latin typeface="微軟正黑體" panose="020B0604030504040204" pitchFamily="34" charset="-120"/>
                        <a:ea typeface="微軟正黑體" panose="020B0604030504040204" pitchFamily="34" charset="-12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7056212"/>
                  </a:ext>
                </a:extLst>
              </a:tr>
            </a:tbl>
          </a:graphicData>
        </a:graphic>
      </p:graphicFrame>
      <p:sp>
        <p:nvSpPr>
          <p:cNvPr id="5" name="矩形 4">
            <a:extLst>
              <a:ext uri="{FF2B5EF4-FFF2-40B4-BE49-F238E27FC236}">
                <a16:creationId xmlns:a16="http://schemas.microsoft.com/office/drawing/2014/main" id="{1DA98F02-F4FA-4708-AB5B-EB96F08EBE75}"/>
              </a:ext>
            </a:extLst>
          </p:cNvPr>
          <p:cNvSpPr/>
          <p:nvPr/>
        </p:nvSpPr>
        <p:spPr>
          <a:xfrm>
            <a:off x="12295419" y="2513235"/>
            <a:ext cx="5888896" cy="16780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363302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16667E-7 -1.85185E-6 L -0.5332 -1.85185E-6 " pathEditMode="relative" rAng="0" ptsTypes="AA">
                                      <p:cBhvr>
                                        <p:cTn id="6" dur="1000" fill="hold"/>
                                        <p:tgtEl>
                                          <p:spTgt spid="74"/>
                                        </p:tgtEl>
                                        <p:attrNameLst>
                                          <p:attrName>ppt_x</p:attrName>
                                          <p:attrName>ppt_y</p:attrName>
                                        </p:attrNameLst>
                                      </p:cBhvr>
                                      <p:rCtr x="-26667" y="0"/>
                                    </p:animMotion>
                                  </p:childTnLst>
                                </p:cTn>
                              </p:par>
                              <p:par>
                                <p:cTn id="7" presetID="35" presetClass="path" presetSubtype="0" accel="50000" decel="50000" fill="hold" grpId="0" nodeType="withEffect">
                                  <p:stCondLst>
                                    <p:cond delay="0"/>
                                  </p:stCondLst>
                                  <p:childTnLst>
                                    <p:animMotion origin="layout" path="M 0 2.59259E-6 L -0.53464 0.00092 " pathEditMode="relative" rAng="0" ptsTypes="AA">
                                      <p:cBhvr>
                                        <p:cTn id="8" dur="1000" fill="hold"/>
                                        <p:tgtEl>
                                          <p:spTgt spid="5"/>
                                        </p:tgtEl>
                                        <p:attrNameLst>
                                          <p:attrName>ppt_x</p:attrName>
                                          <p:attrName>ppt_y</p:attrName>
                                        </p:attrNameLst>
                                      </p:cBhvr>
                                      <p:rCtr x="-2673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AB47CE1A-558D-4F43-8E30-6C66B0E3A1A0}"/>
              </a:ext>
            </a:extLst>
          </p:cNvPr>
          <p:cNvSpPr>
            <a:spLocks noGrp="1"/>
          </p:cNvSpPr>
          <p:nvPr>
            <p:ph type="sldNum" sz="quarter" idx="12"/>
          </p:nvPr>
        </p:nvSpPr>
        <p:spPr/>
        <p:txBody>
          <a:bodyPr/>
          <a:lstStyle/>
          <a:p>
            <a:fld id="{FB3E9B49-1012-49AA-8081-ABB306612549}" type="slidenum">
              <a:rPr lang="zh-TW" altLang="en-US" smtClean="0"/>
              <a:pPr/>
              <a:t>7</a:t>
            </a:fld>
            <a:endParaRPr lang="zh-TW" altLang="en-US" dirty="0"/>
          </a:p>
        </p:txBody>
      </p:sp>
      <p:sp>
        <p:nvSpPr>
          <p:cNvPr id="6" name="矩形 5">
            <a:extLst>
              <a:ext uri="{FF2B5EF4-FFF2-40B4-BE49-F238E27FC236}">
                <a16:creationId xmlns:a16="http://schemas.microsoft.com/office/drawing/2014/main" id="{1221D51A-B24D-4264-83CD-A00482DF7C29}"/>
              </a:ext>
            </a:extLst>
          </p:cNvPr>
          <p:cNvSpPr/>
          <p:nvPr/>
        </p:nvSpPr>
        <p:spPr>
          <a:xfrm>
            <a:off x="6574186" y="1960330"/>
            <a:ext cx="4060727" cy="584775"/>
          </a:xfrm>
          <a:prstGeom prst="rect">
            <a:avLst/>
          </a:prstGeom>
        </p:spPr>
        <p:txBody>
          <a:bodyPr wrap="none">
            <a:spAutoFit/>
          </a:bodyPr>
          <a:lstStyle/>
          <a:p>
            <a:r>
              <a:rPr lang="en-US" altLang="zh-TW"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01</a:t>
            </a:r>
            <a:r>
              <a:rPr lang="zh-TW" altLang="en-US"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 健保投保單位欠費</a:t>
            </a:r>
          </a:p>
        </p:txBody>
      </p:sp>
      <p:sp>
        <p:nvSpPr>
          <p:cNvPr id="7" name="矩形 6">
            <a:extLst>
              <a:ext uri="{FF2B5EF4-FFF2-40B4-BE49-F238E27FC236}">
                <a16:creationId xmlns:a16="http://schemas.microsoft.com/office/drawing/2014/main" id="{15FCF69B-A038-4CF7-BAC9-8C906626A081}"/>
              </a:ext>
            </a:extLst>
          </p:cNvPr>
          <p:cNvSpPr/>
          <p:nvPr/>
        </p:nvSpPr>
        <p:spPr>
          <a:xfrm>
            <a:off x="6574186" y="4418156"/>
            <a:ext cx="2419252" cy="584775"/>
          </a:xfrm>
          <a:prstGeom prst="rect">
            <a:avLst/>
          </a:prstGeom>
        </p:spPr>
        <p:txBody>
          <a:bodyPr wrap="none">
            <a:spAutoFit/>
          </a:bodyPr>
          <a:lstStyle/>
          <a:p>
            <a:r>
              <a:rPr lang="en-US" altLang="zh-TW"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04</a:t>
            </a:r>
            <a:r>
              <a:rPr lang="zh-TW" altLang="en-US"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 機器學習</a:t>
            </a:r>
          </a:p>
        </p:txBody>
      </p:sp>
      <p:sp>
        <p:nvSpPr>
          <p:cNvPr id="11" name="文字方塊 10">
            <a:extLst>
              <a:ext uri="{FF2B5EF4-FFF2-40B4-BE49-F238E27FC236}">
                <a16:creationId xmlns:a16="http://schemas.microsoft.com/office/drawing/2014/main" id="{4E16C1E2-B04D-489A-89F0-CCDA65068929}"/>
              </a:ext>
            </a:extLst>
          </p:cNvPr>
          <p:cNvSpPr txBox="1"/>
          <p:nvPr/>
        </p:nvSpPr>
        <p:spPr>
          <a:xfrm>
            <a:off x="689082" y="2828423"/>
            <a:ext cx="5662287" cy="1225868"/>
          </a:xfrm>
          <a:prstGeom prst="roundRect">
            <a:avLst/>
          </a:prstGeom>
          <a:noFill/>
        </p:spPr>
        <p:txBody>
          <a:bodyPr wrap="square" rtlCol="0">
            <a:spAutoFit/>
          </a:bodyPr>
          <a:lstStyle/>
          <a:p>
            <a:r>
              <a:rPr lang="en-US" altLang="zh-TW" sz="66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Ch2 </a:t>
            </a:r>
            <a:r>
              <a:rPr lang="zh-TW" altLang="en-US" sz="66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文獻探討</a:t>
            </a:r>
          </a:p>
        </p:txBody>
      </p:sp>
      <p:pic>
        <p:nvPicPr>
          <p:cNvPr id="13" name="圖片 12">
            <a:extLst>
              <a:ext uri="{FF2B5EF4-FFF2-40B4-BE49-F238E27FC236}">
                <a16:creationId xmlns:a16="http://schemas.microsoft.com/office/drawing/2014/main" id="{D277D830-B0C7-46EF-B2ED-1CC1D0071E1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833" b="95000" l="3306" r="94215">
                        <a14:foregroundMark x1="15289" y1="83333" x2="38430" y2="83333"/>
                        <a14:foregroundMark x1="17769" y1="12917" x2="19835" y2="37083"/>
                        <a14:foregroundMark x1="59917" y1="10833" x2="54959" y2="32917"/>
                        <a14:foregroundMark x1="42562" y1="10417" x2="45455" y2="22500"/>
                        <a14:foregroundMark x1="31818" y1="11250" x2="13223" y2="15417"/>
                        <a14:foregroundMark x1="11983" y1="21667" x2="12397" y2="78750"/>
                        <a14:foregroundMark x1="44628" y1="31250" x2="38843" y2="75833"/>
                        <a14:foregroundMark x1="88843" y1="12083" x2="88843" y2="80417"/>
                        <a14:foregroundMark x1="88843" y1="80417" x2="89256" y2="80833"/>
                        <a14:foregroundMark x1="88017" y1="92083" x2="87603" y2="95000"/>
                        <a14:foregroundMark x1="92562" y1="82083" x2="65702" y2="81250"/>
                        <a14:foregroundMark x1="92975" y1="14167" x2="92562" y2="37083"/>
                        <a14:foregroundMark x1="83884" y1="9167" x2="68595" y2="9167"/>
                        <a14:foregroundMark x1="91322" y1="7500" x2="91322" y2="10417"/>
                        <a14:foregroundMark x1="94215" y1="31667" x2="94628" y2="38750"/>
                        <a14:foregroundMark x1="6198" y1="83333" x2="7025" y2="73333"/>
                        <a14:foregroundMark x1="7438" y1="40000" x2="9917" y2="56667"/>
                        <a14:foregroundMark x1="9091" y1="24583" x2="8678" y2="31250"/>
                        <a14:foregroundMark x1="10331" y1="13750" x2="10331" y2="17500"/>
                        <a14:foregroundMark x1="18595" y1="11250" x2="14050" y2="12083"/>
                        <a14:foregroundMark x1="35950" y1="11250" x2="48347" y2="14583"/>
                        <a14:foregroundMark x1="45455" y1="25000" x2="26860" y2="56667"/>
                        <a14:foregroundMark x1="47934" y1="38333" x2="47107" y2="72917"/>
                        <a14:foregroundMark x1="26033" y1="68333" x2="25620" y2="73333"/>
                        <a14:foregroundMark x1="20661" y1="21250" x2="29339" y2="54167"/>
                        <a14:foregroundMark x1="29339" y1="54167" x2="28099" y2="65833"/>
                        <a14:foregroundMark x1="33884" y1="18750" x2="33884" y2="54583"/>
                        <a14:foregroundMark x1="33884" y1="54583" x2="28926" y2="70417"/>
                        <a14:foregroundMark x1="7438" y1="27917" x2="7438" y2="34167"/>
                        <a14:foregroundMark x1="7438" y1="24167" x2="7438" y2="27917"/>
                        <a14:foregroundMark x1="7851" y1="53750" x2="8678" y2="63750"/>
                        <a14:foregroundMark x1="21488" y1="69167" x2="23140" y2="71667"/>
                        <a14:foregroundMark x1="7438" y1="69167" x2="7438" y2="62083"/>
                        <a14:foregroundMark x1="11157" y1="10417" x2="9917" y2="22083"/>
                        <a14:foregroundMark x1="19421" y1="9583" x2="49587" y2="9583"/>
                        <a14:foregroundMark x1="49174" y1="7500" x2="12810" y2="9167"/>
                        <a14:foregroundMark x1="10331" y1="9167" x2="8678" y2="25833"/>
                        <a14:foregroundMark x1="5785" y1="40417" x2="6198" y2="45417"/>
                        <a14:foregroundMark x1="6612" y1="50417" x2="6612" y2="50417"/>
                        <a14:foregroundMark x1="6612" y1="56667" x2="6612" y2="56667"/>
                        <a14:foregroundMark x1="5372" y1="72917" x2="5372" y2="72917"/>
                        <a14:foregroundMark x1="5785" y1="67083" x2="5785" y2="67083"/>
                        <a14:foregroundMark x1="5785" y1="63333" x2="5785" y2="63333"/>
                        <a14:foregroundMark x1="4545" y1="75000" x2="4545" y2="75000"/>
                        <a14:foregroundMark x1="5372" y1="47917" x2="5372" y2="47917"/>
                        <a14:foregroundMark x1="5785" y1="52083" x2="5785" y2="52083"/>
                        <a14:foregroundMark x1="5785" y1="55000" x2="5785" y2="55000"/>
                        <a14:foregroundMark x1="4959" y1="58333" x2="4959" y2="58333"/>
                        <a14:foregroundMark x1="6612" y1="36250" x2="6612" y2="36250"/>
                        <a14:foregroundMark x1="6612" y1="35000" x2="6612" y2="35000"/>
                        <a14:foregroundMark x1="6612" y1="32083" x2="6612" y2="32083"/>
                        <a14:foregroundMark x1="6612" y1="30417" x2="6612" y2="30417"/>
                        <a14:foregroundMark x1="8264" y1="19167" x2="8264" y2="19167"/>
                        <a14:foregroundMark x1="8678" y1="15417" x2="8678" y2="15417"/>
                        <a14:foregroundMark x1="8678" y1="11667" x2="8678" y2="11667"/>
                        <a14:foregroundMark x1="9091" y1="7917" x2="9091" y2="7917"/>
                        <a14:foregroundMark x1="5785" y1="10417" x2="5785" y2="10417"/>
                        <a14:foregroundMark x1="6612" y1="13333" x2="6612" y2="17917"/>
                        <a14:foregroundMark x1="6612" y1="22917" x2="6612" y2="25417"/>
                        <a14:foregroundMark x1="6198" y1="28333" x2="6198" y2="32083"/>
                        <a14:foregroundMark x1="5785" y1="35000" x2="5785" y2="35000"/>
                        <a14:foregroundMark x1="5372" y1="34583" x2="5372" y2="34583"/>
                        <a14:foregroundMark x1="11570" y1="7917" x2="11570" y2="7917"/>
                        <a14:foregroundMark x1="7025" y1="7917" x2="7025" y2="7917"/>
                        <a14:foregroundMark x1="5785" y1="12917" x2="5785" y2="12917"/>
                        <a14:foregroundMark x1="5372" y1="16250" x2="5372" y2="16250"/>
                        <a14:foregroundMark x1="5785" y1="20000" x2="5785" y2="20000"/>
                        <a14:foregroundMark x1="5372" y1="24167" x2="5372" y2="24167"/>
                        <a14:foregroundMark x1="5372" y1="26667" x2="5372" y2="26667"/>
                        <a14:foregroundMark x1="5372" y1="28333" x2="5372" y2="28333"/>
                        <a14:foregroundMark x1="13223" y1="7500" x2="13223" y2="7500"/>
                        <a14:foregroundMark x1="9504" y1="7500" x2="9504" y2="7500"/>
                        <a14:foregroundMark x1="7025" y1="7500" x2="7025" y2="7500"/>
                        <a14:foregroundMark x1="5785" y1="7500" x2="5785" y2="7500"/>
                        <a14:foregroundMark x1="7438" y1="6667" x2="7438" y2="6667"/>
                        <a14:foregroundMark x1="6198" y1="6667" x2="6198" y2="6667"/>
                        <a14:foregroundMark x1="11570" y1="6250" x2="11570" y2="6250"/>
                        <a14:foregroundMark x1="15702" y1="6667" x2="15702" y2="6667"/>
                        <a14:foregroundMark x1="19835" y1="7083" x2="19835" y2="7083"/>
                        <a14:foregroundMark x1="24380" y1="7083" x2="24380" y2="7083"/>
                        <a14:foregroundMark x1="29339" y1="7083" x2="29339" y2="7083"/>
                        <a14:foregroundMark x1="34711" y1="6667" x2="34711" y2="6667"/>
                        <a14:foregroundMark x1="40496" y1="6667" x2="40496" y2="6667"/>
                        <a14:foregroundMark x1="52893" y1="7500" x2="52893" y2="7500"/>
                        <a14:foregroundMark x1="52893" y1="6667" x2="52893" y2="6667"/>
                        <a14:foregroundMark x1="54959" y1="5833" x2="54959" y2="5833"/>
                        <a14:foregroundMark x1="48347" y1="6667" x2="48347" y2="6667"/>
                        <a14:foregroundMark x1="44628" y1="6250" x2="44628" y2="6250"/>
                        <a14:foregroundMark x1="76860" y1="75417" x2="78099" y2="79167"/>
                        <a14:foregroundMark x1="80992" y1="73333" x2="82231" y2="82917"/>
                        <a14:foregroundMark x1="79339" y1="70417" x2="80992" y2="77917"/>
                        <a14:foregroundMark x1="75620" y1="70000" x2="84711" y2="94167"/>
                        <a14:foregroundMark x1="85537" y1="86250" x2="86777" y2="89167"/>
                        <a14:foregroundMark x1="4959" y1="56250" x2="4959" y2="56250"/>
                        <a14:foregroundMark x1="4959" y1="55000" x2="4959" y2="55000"/>
                        <a14:foregroundMark x1="4545" y1="60000" x2="4545" y2="60000"/>
                        <a14:foregroundMark x1="4545" y1="64167" x2="4545" y2="64167"/>
                        <a14:foregroundMark x1="4545" y1="49583" x2="4545" y2="49583"/>
                        <a14:foregroundMark x1="4959" y1="42500" x2="4959" y2="42500"/>
                        <a14:foregroundMark x1="4545" y1="35417" x2="4545" y2="35417"/>
                        <a14:foregroundMark x1="4959" y1="21667" x2="4959" y2="21667"/>
                        <a14:foregroundMark x1="4545" y1="22917" x2="4545" y2="22917"/>
                        <a14:foregroundMark x1="4959" y1="25417" x2="4959" y2="25417"/>
                        <a14:foregroundMark x1="4959" y1="27083" x2="4959" y2="27083"/>
                        <a14:foregroundMark x1="4959" y1="14167" x2="4959" y2="14167"/>
                        <a14:foregroundMark x1="4959" y1="10000" x2="4959" y2="10000"/>
                        <a14:foregroundMark x1="4959" y1="8333" x2="4959" y2="8333"/>
                        <a14:foregroundMark x1="4545" y1="15417" x2="4545" y2="15417"/>
                        <a14:backgroundMark x1="413" y1="12500" x2="413" y2="12500"/>
                        <a14:backgroundMark x1="1653" y1="27917" x2="1653" y2="27917"/>
                      </a14:backgroundRemoval>
                    </a14:imgEffect>
                  </a14:imgLayer>
                </a14:imgProps>
              </a:ext>
              <a:ext uri="{28A0092B-C50C-407E-A947-70E740481C1C}">
                <a14:useLocalDpi xmlns:a14="http://schemas.microsoft.com/office/drawing/2010/main" val="0"/>
              </a:ext>
            </a:extLst>
          </a:blip>
          <a:stretch>
            <a:fillRect/>
          </a:stretch>
        </p:blipFill>
        <p:spPr>
          <a:xfrm>
            <a:off x="10517512" y="602557"/>
            <a:ext cx="1134369" cy="1124995"/>
          </a:xfrm>
          <a:prstGeom prst="rect">
            <a:avLst/>
          </a:prstGeom>
        </p:spPr>
      </p:pic>
      <p:sp>
        <p:nvSpPr>
          <p:cNvPr id="8" name="矩形 7">
            <a:extLst>
              <a:ext uri="{FF2B5EF4-FFF2-40B4-BE49-F238E27FC236}">
                <a16:creationId xmlns:a16="http://schemas.microsoft.com/office/drawing/2014/main" id="{A58B79B8-1A46-4F69-A745-2D69A7748727}"/>
              </a:ext>
            </a:extLst>
          </p:cNvPr>
          <p:cNvSpPr/>
          <p:nvPr/>
        </p:nvSpPr>
        <p:spPr>
          <a:xfrm>
            <a:off x="6574186" y="2779605"/>
            <a:ext cx="3239990" cy="584775"/>
          </a:xfrm>
          <a:prstGeom prst="rect">
            <a:avLst/>
          </a:prstGeom>
        </p:spPr>
        <p:txBody>
          <a:bodyPr wrap="none">
            <a:spAutoFit/>
          </a:bodyPr>
          <a:lstStyle/>
          <a:p>
            <a:r>
              <a:rPr lang="en-US" altLang="zh-TW"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02</a:t>
            </a:r>
            <a:r>
              <a:rPr lang="zh-TW" altLang="en-US"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 其他財務風險</a:t>
            </a:r>
          </a:p>
        </p:txBody>
      </p:sp>
      <p:sp>
        <p:nvSpPr>
          <p:cNvPr id="9" name="矩形 8">
            <a:extLst>
              <a:ext uri="{FF2B5EF4-FFF2-40B4-BE49-F238E27FC236}">
                <a16:creationId xmlns:a16="http://schemas.microsoft.com/office/drawing/2014/main" id="{898C232B-B79F-43ED-B63A-F07FE64580C0}"/>
              </a:ext>
            </a:extLst>
          </p:cNvPr>
          <p:cNvSpPr/>
          <p:nvPr/>
        </p:nvSpPr>
        <p:spPr>
          <a:xfrm>
            <a:off x="6574186" y="3598880"/>
            <a:ext cx="3239990" cy="584775"/>
          </a:xfrm>
          <a:prstGeom prst="rect">
            <a:avLst/>
          </a:prstGeom>
        </p:spPr>
        <p:txBody>
          <a:bodyPr wrap="none">
            <a:spAutoFit/>
          </a:bodyPr>
          <a:lstStyle/>
          <a:p>
            <a:r>
              <a:rPr lang="en-US" altLang="zh-TW"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03</a:t>
            </a:r>
            <a:r>
              <a:rPr lang="zh-TW" altLang="en-US" sz="3200" b="1" dirty="0">
                <a:solidFill>
                  <a:schemeClr val="bg1"/>
                </a:solidFill>
                <a:effectLst>
                  <a:glow rad="101600">
                    <a:schemeClr val="accent5">
                      <a:satMod val="175000"/>
                      <a:alpha val="40000"/>
                    </a:schemeClr>
                  </a:glow>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rPr>
              <a:t> 其他分類問題</a:t>
            </a:r>
          </a:p>
        </p:txBody>
      </p:sp>
    </p:spTree>
    <p:extLst>
      <p:ext uri="{BB962C8B-B14F-4D97-AF65-F5344CB8AC3E}">
        <p14:creationId xmlns:p14="http://schemas.microsoft.com/office/powerpoint/2010/main" val="3150359079"/>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CCC627D-25C8-4544-9D5E-6BE4EFDC2C31}"/>
              </a:ext>
            </a:extLst>
          </p:cNvPr>
          <p:cNvSpPr>
            <a:spLocks noGrp="1"/>
          </p:cNvSpPr>
          <p:nvPr>
            <p:ph type="sldNum" sz="quarter" idx="12"/>
          </p:nvPr>
        </p:nvSpPr>
        <p:spPr/>
        <p:txBody>
          <a:bodyPr/>
          <a:lstStyle/>
          <a:p>
            <a:fld id="{FB3E9B49-1012-49AA-8081-ABB306612549}" type="slidenum">
              <a:rPr lang="zh-TW" altLang="en-US" smtClean="0"/>
              <a:pPr/>
              <a:t>8</a:t>
            </a:fld>
            <a:endParaRPr lang="zh-TW" altLang="en-US" dirty="0"/>
          </a:p>
        </p:txBody>
      </p:sp>
      <p:sp>
        <p:nvSpPr>
          <p:cNvPr id="6" name="矩形 5">
            <a:extLst>
              <a:ext uri="{FF2B5EF4-FFF2-40B4-BE49-F238E27FC236}">
                <a16:creationId xmlns:a16="http://schemas.microsoft.com/office/drawing/2014/main" id="{F83C1816-16F2-46A1-B938-FACFBBCFC00D}"/>
              </a:ext>
            </a:extLst>
          </p:cNvPr>
          <p:cNvSpPr/>
          <p:nvPr/>
        </p:nvSpPr>
        <p:spPr>
          <a:xfrm>
            <a:off x="-1" y="1"/>
            <a:ext cx="822957" cy="8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Ch1</a:t>
            </a:r>
          </a:p>
          <a:p>
            <a:pPr algn="ctr"/>
            <a:r>
              <a:rPr lang="zh-TW" altLang="en-US" sz="2000" dirty="0">
                <a:solidFill>
                  <a:schemeClr val="bg1"/>
                </a:solidFill>
                <a:latin typeface="微軟正黑體" panose="020B0604030504040204" pitchFamily="34" charset="-120"/>
                <a:ea typeface="微軟正黑體" panose="020B0604030504040204" pitchFamily="34" charset="-120"/>
              </a:rPr>
              <a:t>緒論</a:t>
            </a:r>
          </a:p>
        </p:txBody>
      </p:sp>
      <p:sp>
        <p:nvSpPr>
          <p:cNvPr id="42" name="矩形 41">
            <a:extLst>
              <a:ext uri="{FF2B5EF4-FFF2-40B4-BE49-F238E27FC236}">
                <a16:creationId xmlns:a16="http://schemas.microsoft.com/office/drawing/2014/main" id="{97A64C64-E08A-42A2-9F0A-E15F15DD05F4}"/>
              </a:ext>
            </a:extLst>
          </p:cNvPr>
          <p:cNvSpPr/>
          <p:nvPr/>
        </p:nvSpPr>
        <p:spPr>
          <a:xfrm>
            <a:off x="-1" y="931153"/>
            <a:ext cx="822957" cy="10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Ch2</a:t>
            </a:r>
          </a:p>
          <a:p>
            <a:pPr algn="ctr"/>
            <a:r>
              <a:rPr lang="zh-TW" altLang="en-US" sz="2000" dirty="0">
                <a:solidFill>
                  <a:schemeClr val="bg1"/>
                </a:solidFill>
                <a:latin typeface="微軟正黑體" panose="020B0604030504040204" pitchFamily="34" charset="-120"/>
                <a:ea typeface="微軟正黑體" panose="020B0604030504040204" pitchFamily="34" charset="-120"/>
              </a:rPr>
              <a:t>文獻探討</a:t>
            </a:r>
          </a:p>
        </p:txBody>
      </p:sp>
      <p:sp>
        <p:nvSpPr>
          <p:cNvPr id="43" name="矩形 42">
            <a:extLst>
              <a:ext uri="{FF2B5EF4-FFF2-40B4-BE49-F238E27FC236}">
                <a16:creationId xmlns:a16="http://schemas.microsoft.com/office/drawing/2014/main" id="{50E141D7-F9E3-4DEC-894A-2CB8760CB185}"/>
              </a:ext>
            </a:extLst>
          </p:cNvPr>
          <p:cNvSpPr/>
          <p:nvPr/>
        </p:nvSpPr>
        <p:spPr>
          <a:xfrm>
            <a:off x="-1" y="2114305"/>
            <a:ext cx="822957" cy="108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Ch3</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研究方法</a:t>
            </a:r>
          </a:p>
        </p:txBody>
      </p:sp>
      <p:sp>
        <p:nvSpPr>
          <p:cNvPr id="44" name="矩形 43">
            <a:extLst>
              <a:ext uri="{FF2B5EF4-FFF2-40B4-BE49-F238E27FC236}">
                <a16:creationId xmlns:a16="http://schemas.microsoft.com/office/drawing/2014/main" id="{BFC04A66-A772-4BFD-A7E2-BF950362F7A0}"/>
              </a:ext>
            </a:extLst>
          </p:cNvPr>
          <p:cNvSpPr/>
          <p:nvPr/>
        </p:nvSpPr>
        <p:spPr>
          <a:xfrm>
            <a:off x="-1" y="3297457"/>
            <a:ext cx="822957" cy="17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Ch4</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研究結果與分析</a:t>
            </a:r>
          </a:p>
        </p:txBody>
      </p:sp>
      <p:sp>
        <p:nvSpPr>
          <p:cNvPr id="45" name="矩形 44">
            <a:extLst>
              <a:ext uri="{FF2B5EF4-FFF2-40B4-BE49-F238E27FC236}">
                <a16:creationId xmlns:a16="http://schemas.microsoft.com/office/drawing/2014/main" id="{0F4F96A3-081C-4341-8537-21349E169160}"/>
              </a:ext>
            </a:extLst>
          </p:cNvPr>
          <p:cNvSpPr/>
          <p:nvPr/>
        </p:nvSpPr>
        <p:spPr>
          <a:xfrm>
            <a:off x="0" y="5128607"/>
            <a:ext cx="822957" cy="17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Ch5</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研究結論與建議</a:t>
            </a:r>
          </a:p>
        </p:txBody>
      </p:sp>
      <p:sp>
        <p:nvSpPr>
          <p:cNvPr id="47" name="文字方塊 46">
            <a:extLst>
              <a:ext uri="{FF2B5EF4-FFF2-40B4-BE49-F238E27FC236}">
                <a16:creationId xmlns:a16="http://schemas.microsoft.com/office/drawing/2014/main" id="{039D3ADA-2E6B-479A-9940-9E493FD671C8}"/>
              </a:ext>
            </a:extLst>
          </p:cNvPr>
          <p:cNvSpPr txBox="1"/>
          <p:nvPr/>
        </p:nvSpPr>
        <p:spPr>
          <a:xfrm>
            <a:off x="1086787" y="168958"/>
            <a:ext cx="5380920" cy="707886"/>
          </a:xfrm>
          <a:prstGeom prst="rect">
            <a:avLst/>
          </a:prstGeom>
          <a:noFill/>
        </p:spPr>
        <p:txBody>
          <a:bodyPr wrap="square" rtlCol="0">
            <a:spAutoFit/>
          </a:bodyPr>
          <a:lstStyle/>
          <a:p>
            <a:r>
              <a:rPr lang="en-US" altLang="zh-TW"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01 </a:t>
            </a:r>
            <a:r>
              <a:rPr lang="zh-TW" altLang="en-US"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健保投保單位欠費</a:t>
            </a:r>
          </a:p>
        </p:txBody>
      </p:sp>
      <p:sp>
        <p:nvSpPr>
          <p:cNvPr id="115" name="手繪多邊形: 圖案 114">
            <a:extLst>
              <a:ext uri="{FF2B5EF4-FFF2-40B4-BE49-F238E27FC236}">
                <a16:creationId xmlns:a16="http://schemas.microsoft.com/office/drawing/2014/main" id="{A6C378C4-B1B0-41F4-A5E3-EE3B8B8B335E}"/>
              </a:ext>
            </a:extLst>
          </p:cNvPr>
          <p:cNvSpPr/>
          <p:nvPr/>
        </p:nvSpPr>
        <p:spPr>
          <a:xfrm>
            <a:off x="1287185" y="897496"/>
            <a:ext cx="4092494" cy="1708617"/>
          </a:xfrm>
          <a:custGeom>
            <a:avLst/>
            <a:gdLst>
              <a:gd name="connsiteX0" fmla="*/ 0 w 4092494"/>
              <a:gd name="connsiteY0" fmla="*/ 0 h 1708617"/>
              <a:gd name="connsiteX1" fmla="*/ 4092494 w 4092494"/>
              <a:gd name="connsiteY1" fmla="*/ 0 h 1708617"/>
              <a:gd name="connsiteX2" fmla="*/ 4092494 w 4092494"/>
              <a:gd name="connsiteY2" fmla="*/ 1480589 h 1708617"/>
              <a:gd name="connsiteX3" fmla="*/ 2037770 w 4092494"/>
              <a:gd name="connsiteY3" fmla="*/ 1480589 h 1708617"/>
              <a:gd name="connsiteX4" fmla="*/ 2037770 w 4092494"/>
              <a:gd name="connsiteY4" fmla="*/ 1708617 h 1708617"/>
              <a:gd name="connsiteX5" fmla="*/ 1802019 w 4092494"/>
              <a:gd name="connsiteY5" fmla="*/ 1708617 h 1708617"/>
              <a:gd name="connsiteX6" fmla="*/ 1802019 w 4092494"/>
              <a:gd name="connsiteY6" fmla="*/ 1480589 h 1708617"/>
              <a:gd name="connsiteX7" fmla="*/ 0 w 4092494"/>
              <a:gd name="connsiteY7" fmla="*/ 1480589 h 170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2494" h="1708617">
                <a:moveTo>
                  <a:pt x="0" y="0"/>
                </a:moveTo>
                <a:lnTo>
                  <a:pt x="4092494" y="0"/>
                </a:lnTo>
                <a:lnTo>
                  <a:pt x="4092494" y="1480589"/>
                </a:lnTo>
                <a:lnTo>
                  <a:pt x="2037770" y="1480589"/>
                </a:lnTo>
                <a:lnTo>
                  <a:pt x="2037770" y="1708617"/>
                </a:lnTo>
                <a:lnTo>
                  <a:pt x="1802019" y="1708617"/>
                </a:lnTo>
                <a:lnTo>
                  <a:pt x="1802019" y="1480589"/>
                </a:lnTo>
                <a:lnTo>
                  <a:pt x="0" y="1480589"/>
                </a:lnTo>
                <a:close/>
              </a:path>
            </a:pathLst>
          </a:custGeom>
          <a:solidFill>
            <a:schemeClr val="bg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61" name="表格 60">
            <a:extLst>
              <a:ext uri="{FF2B5EF4-FFF2-40B4-BE49-F238E27FC236}">
                <a16:creationId xmlns:a16="http://schemas.microsoft.com/office/drawing/2014/main" id="{0780EA07-FF79-48D8-92B1-95CB6F71E62E}"/>
              </a:ext>
            </a:extLst>
          </p:cNvPr>
          <p:cNvGraphicFramePr>
            <a:graphicFrameLocks noGrp="1"/>
          </p:cNvGraphicFramePr>
          <p:nvPr>
            <p:extLst>
              <p:ext uri="{D42A27DB-BD31-4B8C-83A1-F6EECF244321}">
                <p14:modId xmlns:p14="http://schemas.microsoft.com/office/powerpoint/2010/main" val="225381115"/>
              </p:ext>
            </p:extLst>
          </p:nvPr>
        </p:nvGraphicFramePr>
        <p:xfrm>
          <a:off x="1382413" y="1224287"/>
          <a:ext cx="9936000" cy="3662680"/>
        </p:xfrm>
        <a:graphic>
          <a:graphicData uri="http://schemas.openxmlformats.org/drawingml/2006/table">
            <a:tbl>
              <a:tblPr firstRow="1" bandRow="1">
                <a:tableStyleId>{5940675A-B579-460E-94D1-54222C63F5DA}</a:tableStyleId>
              </a:tblPr>
              <a:tblGrid>
                <a:gridCol w="1008000">
                  <a:extLst>
                    <a:ext uri="{9D8B030D-6E8A-4147-A177-3AD203B41FA5}">
                      <a16:colId xmlns:a16="http://schemas.microsoft.com/office/drawing/2014/main" val="2245945437"/>
                    </a:ext>
                  </a:extLst>
                </a:gridCol>
                <a:gridCol w="2628000">
                  <a:extLst>
                    <a:ext uri="{9D8B030D-6E8A-4147-A177-3AD203B41FA5}">
                      <a16:colId xmlns:a16="http://schemas.microsoft.com/office/drawing/2014/main" val="2225127524"/>
                    </a:ext>
                  </a:extLst>
                </a:gridCol>
                <a:gridCol w="1620000">
                  <a:extLst>
                    <a:ext uri="{9D8B030D-6E8A-4147-A177-3AD203B41FA5}">
                      <a16:colId xmlns:a16="http://schemas.microsoft.com/office/drawing/2014/main" val="1211245314"/>
                    </a:ext>
                  </a:extLst>
                </a:gridCol>
                <a:gridCol w="4680000">
                  <a:extLst>
                    <a:ext uri="{9D8B030D-6E8A-4147-A177-3AD203B41FA5}">
                      <a16:colId xmlns:a16="http://schemas.microsoft.com/office/drawing/2014/main" val="668909989"/>
                    </a:ext>
                  </a:extLst>
                </a:gridCol>
              </a:tblGrid>
              <a:tr h="370840">
                <a:tc>
                  <a:txBody>
                    <a:bodyPr/>
                    <a:lstStyle/>
                    <a:p>
                      <a:pPr algn="l"/>
                      <a:r>
                        <a:rPr lang="zh-TW" altLang="en-US" sz="1600" b="1" dirty="0">
                          <a:latin typeface="微軟正黑體" panose="020B0604030504040204" pitchFamily="34" charset="-120"/>
                          <a:ea typeface="微軟正黑體" panose="020B0604030504040204" pitchFamily="34" charset="-120"/>
                        </a:rPr>
                        <a:t>研究人員</a:t>
                      </a: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algn="l"/>
                      <a:r>
                        <a:rPr lang="zh-TW" altLang="en-US" sz="1600" b="1" dirty="0">
                          <a:latin typeface="微軟正黑體" panose="020B0604030504040204" pitchFamily="34" charset="-120"/>
                          <a:ea typeface="微軟正黑體" panose="020B0604030504040204" pitchFamily="34" charset="-120"/>
                        </a:rPr>
                        <a:t>研究內容</a:t>
                      </a: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algn="l"/>
                      <a:r>
                        <a:rPr lang="zh-TW" altLang="en-US" sz="1600" b="1" dirty="0">
                          <a:latin typeface="微軟正黑體" panose="020B0604030504040204" pitchFamily="34" charset="-120"/>
                          <a:ea typeface="微軟正黑體" panose="020B0604030504040204" pitchFamily="34" charset="-120"/>
                        </a:rPr>
                        <a:t>研究方法</a:t>
                      </a: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algn="l"/>
                      <a:r>
                        <a:rPr lang="zh-TW" altLang="en-US" sz="1600" b="1" dirty="0">
                          <a:latin typeface="微軟正黑體" panose="020B0604030504040204" pitchFamily="34" charset="-120"/>
                          <a:ea typeface="微軟正黑體" panose="020B0604030504040204" pitchFamily="34" charset="-120"/>
                        </a:rPr>
                        <a:t>研究結果</a:t>
                      </a: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extLst>
                  <a:ext uri="{0D108BD9-81ED-4DB2-BD59-A6C34878D82A}">
                    <a16:rowId xmlns:a16="http://schemas.microsoft.com/office/drawing/2014/main" val="1403585066"/>
                  </a:ext>
                </a:extLst>
              </a:tr>
              <a:tr h="370840">
                <a:tc>
                  <a:txBody>
                    <a:bodyPr/>
                    <a:lstStyle/>
                    <a:p>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陳淑雲等</a:t>
                      </a:r>
                      <a:endPar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endParaRPr>
                    </a:p>
                    <a:p>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(2012)</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探討中彰投地區欠費投保單位</a:t>
                      </a:r>
                      <a:r>
                        <a:rPr lang="zh-TW" altLang="en-US" sz="1600" kern="1200" dirty="0">
                          <a:solidFill>
                            <a:schemeClr val="tx1"/>
                          </a:solidFill>
                          <a:effectLst/>
                          <a:latin typeface="微軟正黑體" panose="020B0604030504040204" pitchFamily="34" charset="-120"/>
                          <a:ea typeface="微軟正黑體" panose="020B0604030504040204" pitchFamily="34" charset="-120"/>
                          <a:cs typeface="+mn-cs"/>
                        </a:rPr>
                        <a:t>於</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催繳、控卡、傳繳及行政執行</a:t>
                      </a:r>
                      <a:r>
                        <a:rPr lang="zh-TW" altLang="en-US" sz="1600" kern="1200" dirty="0">
                          <a:solidFill>
                            <a:schemeClr val="tx1"/>
                          </a:solidFill>
                          <a:effectLst/>
                          <a:latin typeface="微軟正黑體" panose="020B0604030504040204" pitchFamily="34" charset="-120"/>
                          <a:ea typeface="微軟正黑體" panose="020B0604030504040204" pitchFamily="34" charset="-120"/>
                          <a:cs typeface="+mn-cs"/>
                        </a:rPr>
                        <a:t>等</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四階段</a:t>
                      </a:r>
                      <a:r>
                        <a:rPr lang="zh-TW" altLang="en-US" sz="1600" kern="1200" dirty="0">
                          <a:solidFill>
                            <a:schemeClr val="tx1"/>
                          </a:solidFill>
                          <a:effectLst/>
                          <a:latin typeface="微軟正黑體" panose="020B0604030504040204" pitchFamily="34" charset="-120"/>
                          <a:ea typeface="微軟正黑體" panose="020B0604030504040204" pitchFamily="34" charset="-120"/>
                          <a:cs typeface="+mn-cs"/>
                        </a:rPr>
                        <a:t>之</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繳納率</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敘述性統計</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催繳階段之繳納效益最佳</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627687484"/>
                  </a:ext>
                </a:extLst>
              </a:tr>
              <a:tr h="370840">
                <a:tc>
                  <a:txBody>
                    <a:bodyPr/>
                    <a:lstStyle/>
                    <a:p>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鄭舒琪</a:t>
                      </a:r>
                      <a:endPar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endParaRPr>
                    </a:p>
                    <a:p>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(2017)</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分析影響投保單位欠費的特性</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摘要統計、決策樹</a:t>
                      </a:r>
                      <a:r>
                        <a:rPr lang="zh-TW" altLang="en-US" sz="16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羅吉斯迴歸</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行業別、單位規模、單位營運時間長短、負責人年齡層及受僱者投保金額等，為影響單位欠費之因子</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293037004"/>
                  </a:ext>
                </a:extLst>
              </a:tr>
              <a:tr h="370840">
                <a:tc>
                  <a:txBody>
                    <a:bodyPr/>
                    <a:lstStyle/>
                    <a:p>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江碧君等</a:t>
                      </a:r>
                      <a:endPar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endParaRPr>
                    </a:p>
                    <a:p>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(2019)</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健保卡解卡政策對民營機構欠費產生之影響</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敘述性統計</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欠費月數、金額，及欠費後被移送行政執行之家數於解卡後皆有顯著性增加</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3247617776"/>
                  </a:ext>
                </a:extLst>
              </a:tr>
              <a:tr h="370840">
                <a:tc>
                  <a:txBody>
                    <a:bodyPr/>
                    <a:lstStyle/>
                    <a:p>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陳雅珊等</a:t>
                      </a:r>
                      <a:endPar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endParaRPr>
                    </a:p>
                    <a:p>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(2019)</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探討單位之</a:t>
                      </a: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107</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年度中當次欠費催繳是否移送行政執行</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羅吉斯迴歸</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成立年數、營業狀態、催繳</a:t>
                      </a:r>
                      <a:r>
                        <a:rPr lang="zh-TW" altLang="en-US" sz="1600" kern="1200" dirty="0">
                          <a:solidFill>
                            <a:schemeClr val="tx1"/>
                          </a:solidFill>
                          <a:effectLst/>
                          <a:latin typeface="微軟正黑體" panose="020B0604030504040204" pitchFamily="34" charset="-120"/>
                          <a:ea typeface="微軟正黑體" panose="020B0604030504040204" pitchFamily="34" charset="-120"/>
                          <a:cs typeface="+mn-cs"/>
                        </a:rPr>
                        <a:t>後</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繳清的筆數、催繳單退件次數、分期註銷紀錄、</a:t>
                      </a: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107</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年度催繳次數、</a:t>
                      </a: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107</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年度催繳之寄件次數、已取得債權憑證之欠費筆數及催繳單已送達次數，共</a:t>
                      </a: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9</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項變數為顯著性影響因子</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3787109971"/>
                  </a:ext>
                </a:extLst>
              </a:tr>
            </a:tbl>
          </a:graphicData>
        </a:graphic>
      </p:graphicFrame>
      <p:sp>
        <p:nvSpPr>
          <p:cNvPr id="62" name="矩形: 圓角 61">
            <a:extLst>
              <a:ext uri="{FF2B5EF4-FFF2-40B4-BE49-F238E27FC236}">
                <a16:creationId xmlns:a16="http://schemas.microsoft.com/office/drawing/2014/main" id="{99345FC7-9C96-4F7C-96AA-599631F2689D}"/>
              </a:ext>
            </a:extLst>
          </p:cNvPr>
          <p:cNvSpPr/>
          <p:nvPr/>
        </p:nvSpPr>
        <p:spPr>
          <a:xfrm>
            <a:off x="2428249" y="1624303"/>
            <a:ext cx="2556000" cy="2607434"/>
          </a:xfrm>
          <a:prstGeom prst="roundRect">
            <a:avLst>
              <a:gd name="adj" fmla="val 3361"/>
            </a:avLst>
          </a:prstGeom>
          <a:noFill/>
          <a:ln w="28575">
            <a:solidFill>
              <a:srgbClr val="CF4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1">
                  <a:lumMod val="50000"/>
                </a:schemeClr>
              </a:solidFill>
            </a:endParaRPr>
          </a:p>
        </p:txBody>
      </p:sp>
      <p:sp>
        <p:nvSpPr>
          <p:cNvPr id="79" name="矩形: 圓角 78">
            <a:extLst>
              <a:ext uri="{FF2B5EF4-FFF2-40B4-BE49-F238E27FC236}">
                <a16:creationId xmlns:a16="http://schemas.microsoft.com/office/drawing/2014/main" id="{9107A688-27AB-4FB2-9245-E3CCAA6E2DE5}"/>
              </a:ext>
            </a:extLst>
          </p:cNvPr>
          <p:cNvSpPr/>
          <p:nvPr/>
        </p:nvSpPr>
        <p:spPr>
          <a:xfrm>
            <a:off x="5063044" y="1624303"/>
            <a:ext cx="1530000" cy="3060699"/>
          </a:xfrm>
          <a:prstGeom prst="roundRect">
            <a:avLst>
              <a:gd name="adj" fmla="val 4965"/>
            </a:avLst>
          </a:prstGeom>
          <a:noFill/>
          <a:ln w="28575">
            <a:solidFill>
              <a:srgbClr val="CF4B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1">
                  <a:lumMod val="50000"/>
                </a:schemeClr>
              </a:solidFill>
            </a:endParaRPr>
          </a:p>
        </p:txBody>
      </p:sp>
      <p:sp>
        <p:nvSpPr>
          <p:cNvPr id="80" name="矩形: 圓角 79">
            <a:extLst>
              <a:ext uri="{FF2B5EF4-FFF2-40B4-BE49-F238E27FC236}">
                <a16:creationId xmlns:a16="http://schemas.microsoft.com/office/drawing/2014/main" id="{1BFD3DC9-B33A-4987-BD94-738632EB2274}"/>
              </a:ext>
            </a:extLst>
          </p:cNvPr>
          <p:cNvSpPr/>
          <p:nvPr/>
        </p:nvSpPr>
        <p:spPr>
          <a:xfrm>
            <a:off x="6676716" y="1624303"/>
            <a:ext cx="4572000" cy="3222000"/>
          </a:xfrm>
          <a:prstGeom prst="roundRect">
            <a:avLst>
              <a:gd name="adj" fmla="val 1591"/>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1">
                  <a:lumMod val="50000"/>
                </a:schemeClr>
              </a:solidFill>
            </a:endParaRPr>
          </a:p>
        </p:txBody>
      </p:sp>
      <p:sp>
        <p:nvSpPr>
          <p:cNvPr id="81" name="矩形 80">
            <a:extLst>
              <a:ext uri="{FF2B5EF4-FFF2-40B4-BE49-F238E27FC236}">
                <a16:creationId xmlns:a16="http://schemas.microsoft.com/office/drawing/2014/main" id="{3107F980-6901-4022-BC1F-7383EC93E347}"/>
              </a:ext>
            </a:extLst>
          </p:cNvPr>
          <p:cNvSpPr/>
          <p:nvPr/>
        </p:nvSpPr>
        <p:spPr>
          <a:xfrm>
            <a:off x="7412072" y="4884734"/>
            <a:ext cx="3836644" cy="400110"/>
          </a:xfrm>
          <a:prstGeom prst="rect">
            <a:avLst/>
          </a:prstGeom>
          <a:noFill/>
        </p:spPr>
        <p:txBody>
          <a:bodyPr wrap="square" rtlCol="0">
            <a:spAutoFit/>
          </a:bodyPr>
          <a:lstStyle/>
          <a:p>
            <a:r>
              <a:rPr lang="zh-TW" altLang="en-US" sz="2000" dirty="0">
                <a:solidFill>
                  <a:srgbClr val="0070C0"/>
                </a:solidFill>
                <a:latin typeface="微軟正黑體" panose="020B0604030504040204" pitchFamily="34" charset="-120"/>
                <a:ea typeface="微軟正黑體" panose="020B0604030504040204" pitchFamily="34" charset="-120"/>
              </a:rPr>
              <a:t>作為納入本研究變數的參考依據</a:t>
            </a:r>
          </a:p>
        </p:txBody>
      </p:sp>
      <p:grpSp>
        <p:nvGrpSpPr>
          <p:cNvPr id="82" name="群組 81">
            <a:extLst>
              <a:ext uri="{FF2B5EF4-FFF2-40B4-BE49-F238E27FC236}">
                <a16:creationId xmlns:a16="http://schemas.microsoft.com/office/drawing/2014/main" id="{3621F27B-0D2F-494A-8932-2798D1C4008B}"/>
              </a:ext>
            </a:extLst>
          </p:cNvPr>
          <p:cNvGrpSpPr/>
          <p:nvPr/>
        </p:nvGrpSpPr>
        <p:grpSpPr>
          <a:xfrm>
            <a:off x="2461703" y="4280450"/>
            <a:ext cx="2564249" cy="1024463"/>
            <a:chOff x="3009888" y="4772037"/>
            <a:chExt cx="2564249" cy="1024463"/>
          </a:xfrm>
        </p:grpSpPr>
        <p:sp>
          <p:nvSpPr>
            <p:cNvPr id="83" name="矩形: 圓角 82">
              <a:extLst>
                <a:ext uri="{FF2B5EF4-FFF2-40B4-BE49-F238E27FC236}">
                  <a16:creationId xmlns:a16="http://schemas.microsoft.com/office/drawing/2014/main" id="{161C7B93-29E0-4170-A6D4-9AFBAB74B31D}"/>
                </a:ext>
              </a:extLst>
            </p:cNvPr>
            <p:cNvSpPr/>
            <p:nvPr/>
          </p:nvSpPr>
          <p:spPr>
            <a:xfrm>
              <a:off x="3009888" y="4772037"/>
              <a:ext cx="2475889" cy="1006533"/>
            </a:xfrm>
            <a:prstGeom prst="roundRect">
              <a:avLst>
                <a:gd name="adj" fmla="val 5661"/>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endParaRPr>
            </a:p>
          </p:txBody>
        </p:sp>
        <p:sp>
          <p:nvSpPr>
            <p:cNvPr id="84" name="矩形 83">
              <a:extLst>
                <a:ext uri="{FF2B5EF4-FFF2-40B4-BE49-F238E27FC236}">
                  <a16:creationId xmlns:a16="http://schemas.microsoft.com/office/drawing/2014/main" id="{20D47CD7-9247-4A65-9BBE-07A938A7E984}"/>
                </a:ext>
              </a:extLst>
            </p:cNvPr>
            <p:cNvSpPr/>
            <p:nvPr/>
          </p:nvSpPr>
          <p:spPr>
            <a:xfrm>
              <a:off x="3540748" y="4780837"/>
              <a:ext cx="2033389" cy="1015663"/>
            </a:xfrm>
            <a:prstGeom prst="rect">
              <a:avLst/>
            </a:prstGeom>
            <a:noFill/>
          </p:spPr>
          <p:txBody>
            <a:bodyPr wrap="square" rtlCol="0">
              <a:spAutoFit/>
            </a:bodyPr>
            <a:lstStyle/>
            <a:p>
              <a:r>
                <a:rPr lang="zh-TW" altLang="en-US" sz="2000" dirty="0">
                  <a:solidFill>
                    <a:srgbClr val="FF0000"/>
                  </a:solidFill>
                  <a:latin typeface="微軟正黑體" panose="020B0604030504040204" pitchFamily="34" charset="-120"/>
                  <a:ea typeface="微軟正黑體" panose="020B0604030504040204" pitchFamily="34" charset="-120"/>
                </a:rPr>
                <a:t>尚未有</a:t>
              </a:r>
              <a:r>
                <a:rPr lang="zh-TW" altLang="en-US" sz="2000" b="1" dirty="0">
                  <a:solidFill>
                    <a:srgbClr val="FF0000"/>
                  </a:solidFill>
                  <a:latin typeface="微軟正黑體" panose="020B0604030504040204" pitchFamily="34" charset="-120"/>
                  <a:ea typeface="微軟正黑體" panose="020B0604030504040204" pitchFamily="34" charset="-120"/>
                </a:rPr>
                <a:t>對欠費催繳後的繳納行為作出預測</a:t>
              </a:r>
              <a:r>
                <a:rPr lang="zh-TW" altLang="en-US" sz="2000" dirty="0">
                  <a:solidFill>
                    <a:srgbClr val="FF0000"/>
                  </a:solidFill>
                  <a:latin typeface="微軟正黑體" panose="020B0604030504040204" pitchFamily="34" charset="-120"/>
                  <a:ea typeface="微軟正黑體" panose="020B0604030504040204" pitchFamily="34" charset="-120"/>
                </a:rPr>
                <a:t>之研究</a:t>
              </a:r>
            </a:p>
          </p:txBody>
        </p:sp>
        <p:pic>
          <p:nvPicPr>
            <p:cNvPr id="85" name="圖片 84">
              <a:extLst>
                <a:ext uri="{FF2B5EF4-FFF2-40B4-BE49-F238E27FC236}">
                  <a16:creationId xmlns:a16="http://schemas.microsoft.com/office/drawing/2014/main" id="{F5B9B686-8F1B-4FDC-A9CF-ABCD10D9EE97}"/>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5830" b="93722" l="5455" r="95000">
                          <a14:foregroundMark x1="25000" y1="16592" x2="25000" y2="16592"/>
                          <a14:foregroundMark x1="37273" y1="13004" x2="37273" y2="18834"/>
                          <a14:foregroundMark x1="50000" y1="49327" x2="50000" y2="56951"/>
                          <a14:foregroundMark x1="50000" y1="37668" x2="33182" y2="63677"/>
                          <a14:foregroundMark x1="71818" y1="41256" x2="49545" y2="69058"/>
                          <a14:foregroundMark x1="69545" y1="48879" x2="64091" y2="67265"/>
                          <a14:foregroundMark x1="28636" y1="43498" x2="46364" y2="64126"/>
                          <a14:foregroundMark x1="46364" y1="64126" x2="48636" y2="65022"/>
                          <a14:foregroundMark x1="11818" y1="59641" x2="17273" y2="69058"/>
                          <a14:foregroundMark x1="12273" y1="39910" x2="12273" y2="60538"/>
                          <a14:foregroundMark x1="18636" y1="77578" x2="35909" y2="83408"/>
                          <a14:foregroundMark x1="90000" y1="45291" x2="84091" y2="65022"/>
                          <a14:foregroundMark x1="90000" y1="58296" x2="77273" y2="78027"/>
                          <a14:foregroundMark x1="77273" y1="78027" x2="55000" y2="87444"/>
                          <a14:foregroundMark x1="55000" y1="87444" x2="40909" y2="87444"/>
                          <a14:foregroundMark x1="30000" y1="11659" x2="17273" y2="30942"/>
                          <a14:foregroundMark x1="17273" y1="30942" x2="15909" y2="34529"/>
                          <a14:foregroundMark x1="48182" y1="9865" x2="70909" y2="17489"/>
                          <a14:foregroundMark x1="70909" y1="17489" x2="84091" y2="32735"/>
                          <a14:foregroundMark x1="70455" y1="10762" x2="82727" y2="25561"/>
                          <a14:foregroundMark x1="45909" y1="7175" x2="24091" y2="19731"/>
                          <a14:foregroundMark x1="24091" y1="19731" x2="8636" y2="36771"/>
                          <a14:foregroundMark x1="8636" y1="36771" x2="6364" y2="52915"/>
                          <a14:foregroundMark x1="6364" y1="59641" x2="20909" y2="79821"/>
                          <a14:foregroundMark x1="20909" y1="79821" x2="31818" y2="86996"/>
                          <a14:foregroundMark x1="44091" y1="91928" x2="62727" y2="91031"/>
                          <a14:foregroundMark x1="5909" y1="48430" x2="5909" y2="48430"/>
                          <a14:foregroundMark x1="24091" y1="15247" x2="15000" y2="25561"/>
                          <a14:foregroundMark x1="39091" y1="7623" x2="60909" y2="10762"/>
                          <a14:foregroundMark x1="90000" y1="37668" x2="90000" y2="50673"/>
                          <a14:foregroundMark x1="86364" y1="27803" x2="90000" y2="39910"/>
                          <a14:foregroundMark x1="49545" y1="5830" x2="50455" y2="5830"/>
                          <a14:foregroundMark x1="93182" y1="62332" x2="86364" y2="72646"/>
                          <a14:foregroundMark x1="93636" y1="46637" x2="93636" y2="48879"/>
                          <a14:foregroundMark x1="50455" y1="94170" x2="50455" y2="94170"/>
                          <a14:foregroundMark x1="75455" y1="83408" x2="75455" y2="83408"/>
                          <a14:foregroundMark x1="93182" y1="56054" x2="93182" y2="56054"/>
                          <a14:foregroundMark x1="71818" y1="50224" x2="71818" y2="50224"/>
                          <a14:foregroundMark x1="95000" y1="43498" x2="95000" y2="43498"/>
                        </a14:backgroundRemoval>
                      </a14:imgEffect>
                    </a14:imgLayer>
                  </a14:imgProps>
                </a:ext>
                <a:ext uri="{28A0092B-C50C-407E-A947-70E740481C1C}">
                  <a14:useLocalDpi xmlns:a14="http://schemas.microsoft.com/office/drawing/2010/main" val="0"/>
                </a:ext>
              </a:extLst>
            </a:blip>
            <a:stretch>
              <a:fillRect/>
            </a:stretch>
          </p:blipFill>
          <p:spPr>
            <a:xfrm>
              <a:off x="3052981" y="4810851"/>
              <a:ext cx="569657" cy="577425"/>
            </a:xfrm>
            <a:prstGeom prst="rect">
              <a:avLst/>
            </a:prstGeom>
          </p:spPr>
        </p:pic>
      </p:grpSp>
      <p:grpSp>
        <p:nvGrpSpPr>
          <p:cNvPr id="86" name="群組 85">
            <a:extLst>
              <a:ext uri="{FF2B5EF4-FFF2-40B4-BE49-F238E27FC236}">
                <a16:creationId xmlns:a16="http://schemas.microsoft.com/office/drawing/2014/main" id="{2B52C000-BBF3-4250-8BCC-FF165E42EEF4}"/>
              </a:ext>
            </a:extLst>
          </p:cNvPr>
          <p:cNvGrpSpPr/>
          <p:nvPr/>
        </p:nvGrpSpPr>
        <p:grpSpPr>
          <a:xfrm>
            <a:off x="5021263" y="4734803"/>
            <a:ext cx="1761721" cy="1326619"/>
            <a:chOff x="5481179" y="4261025"/>
            <a:chExt cx="1761721" cy="1326619"/>
          </a:xfrm>
        </p:grpSpPr>
        <p:sp>
          <p:nvSpPr>
            <p:cNvPr id="87" name="矩形: 圓角 86">
              <a:extLst>
                <a:ext uri="{FF2B5EF4-FFF2-40B4-BE49-F238E27FC236}">
                  <a16:creationId xmlns:a16="http://schemas.microsoft.com/office/drawing/2014/main" id="{8044C0FF-B0EA-4C8E-BAF0-C4BB7D915EB0}"/>
                </a:ext>
              </a:extLst>
            </p:cNvPr>
            <p:cNvSpPr/>
            <p:nvPr/>
          </p:nvSpPr>
          <p:spPr>
            <a:xfrm>
              <a:off x="5481179" y="4261025"/>
              <a:ext cx="1633149" cy="1296000"/>
            </a:xfrm>
            <a:prstGeom prst="roundRect">
              <a:avLst>
                <a:gd name="adj" fmla="val 5661"/>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矩形 87">
              <a:extLst>
                <a:ext uri="{FF2B5EF4-FFF2-40B4-BE49-F238E27FC236}">
                  <a16:creationId xmlns:a16="http://schemas.microsoft.com/office/drawing/2014/main" id="{BF9C1220-F0FE-4AA2-A6B6-194946A49182}"/>
                </a:ext>
              </a:extLst>
            </p:cNvPr>
            <p:cNvSpPr/>
            <p:nvPr/>
          </p:nvSpPr>
          <p:spPr>
            <a:xfrm>
              <a:off x="5962269" y="4264205"/>
              <a:ext cx="1280631" cy="1323439"/>
            </a:xfrm>
            <a:prstGeom prst="rect">
              <a:avLst/>
            </a:prstGeom>
            <a:noFill/>
          </p:spPr>
          <p:txBody>
            <a:bodyPr wrap="square" rtlCol="0">
              <a:spAutoFit/>
            </a:bodyPr>
            <a:lstStyle/>
            <a:p>
              <a:r>
                <a:rPr lang="zh-TW" altLang="en-US" sz="2000" dirty="0">
                  <a:solidFill>
                    <a:srgbClr val="FF0000"/>
                  </a:solidFill>
                  <a:latin typeface="微軟正黑體" panose="020B0604030504040204" pitchFamily="34" charset="-120"/>
                  <a:ea typeface="微軟正黑體" panose="020B0604030504040204" pitchFamily="34" charset="-120"/>
                </a:rPr>
                <a:t>尚</a:t>
              </a:r>
              <a:r>
                <a:rPr lang="zh-TW" altLang="zh-TW" sz="2000" dirty="0">
                  <a:solidFill>
                    <a:srgbClr val="FF0000"/>
                  </a:solidFill>
                  <a:latin typeface="微軟正黑體" panose="020B0604030504040204" pitchFamily="34" charset="-120"/>
                  <a:ea typeface="微軟正黑體" panose="020B0604030504040204" pitchFamily="34" charset="-120"/>
                </a:rPr>
                <a:t>未有以</a:t>
              </a:r>
              <a:r>
                <a:rPr lang="zh-TW" altLang="zh-TW" sz="2000" b="1" dirty="0">
                  <a:solidFill>
                    <a:srgbClr val="FF0000"/>
                  </a:solidFill>
                  <a:latin typeface="微軟正黑體" panose="020B0604030504040204" pitchFamily="34" charset="-120"/>
                  <a:ea typeface="微軟正黑體" panose="020B0604030504040204" pitchFamily="34" charset="-120"/>
                </a:rPr>
                <a:t>機器學習</a:t>
              </a:r>
              <a:r>
                <a:rPr lang="zh-TW" altLang="zh-TW" sz="2000" dirty="0">
                  <a:solidFill>
                    <a:srgbClr val="FF0000"/>
                  </a:solidFill>
                  <a:latin typeface="微軟正黑體" panose="020B0604030504040204" pitchFamily="34" charset="-120"/>
                  <a:ea typeface="微軟正黑體" panose="020B0604030504040204" pitchFamily="34" charset="-120"/>
                </a:rPr>
                <a:t>作為研究方法</a:t>
              </a:r>
              <a:endParaRPr lang="zh-TW" altLang="en-US" sz="2000" dirty="0">
                <a:solidFill>
                  <a:srgbClr val="FF0000"/>
                </a:solidFill>
                <a:latin typeface="微軟正黑體" panose="020B0604030504040204" pitchFamily="34" charset="-120"/>
                <a:ea typeface="微軟正黑體" panose="020B0604030504040204" pitchFamily="34" charset="-120"/>
              </a:endParaRPr>
            </a:p>
          </p:txBody>
        </p:sp>
        <p:pic>
          <p:nvPicPr>
            <p:cNvPr id="89" name="圖片 88">
              <a:extLst>
                <a:ext uri="{FF2B5EF4-FFF2-40B4-BE49-F238E27FC236}">
                  <a16:creationId xmlns:a16="http://schemas.microsoft.com/office/drawing/2014/main" id="{BF453DC9-EC61-4E87-BAB5-2BDDEB935605}"/>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2929" b="92469" l="3721" r="94884">
                          <a14:foregroundMark x1="60465" y1="6695" x2="50233" y2="14644"/>
                          <a14:foregroundMark x1="8372" y1="75732" x2="38605" y2="76151"/>
                          <a14:foregroundMark x1="93953" y1="74059" x2="87442" y2="77824"/>
                          <a14:foregroundMark x1="88837" y1="92469" x2="85581" y2="84937"/>
                          <a14:foregroundMark x1="46512" y1="2929" x2="46512" y2="2929"/>
                          <a14:foregroundMark x1="3721" y1="74059" x2="3721" y2="74059"/>
                          <a14:foregroundMark x1="94884" y1="70711" x2="94884" y2="70711"/>
                        </a14:backgroundRemoval>
                      </a14:imgEffect>
                    </a14:imgLayer>
                  </a14:imgProps>
                </a:ext>
                <a:ext uri="{28A0092B-C50C-407E-A947-70E740481C1C}">
                  <a14:useLocalDpi xmlns:a14="http://schemas.microsoft.com/office/drawing/2010/main" val="0"/>
                </a:ext>
              </a:extLst>
            </a:blip>
            <a:stretch>
              <a:fillRect/>
            </a:stretch>
          </p:blipFill>
          <p:spPr>
            <a:xfrm>
              <a:off x="5547352" y="4312251"/>
              <a:ext cx="491613" cy="546491"/>
            </a:xfrm>
            <a:prstGeom prst="rect">
              <a:avLst/>
            </a:prstGeom>
          </p:spPr>
        </p:pic>
      </p:grpSp>
    </p:spTree>
    <p:extLst>
      <p:ext uri="{BB962C8B-B14F-4D97-AF65-F5344CB8AC3E}">
        <p14:creationId xmlns:p14="http://schemas.microsoft.com/office/powerpoint/2010/main" val="122428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500"/>
                                        <p:tgtEl>
                                          <p:spTgt spid="115"/>
                                        </p:tgtEl>
                                      </p:cBhvr>
                                    </p:animEffect>
                                  </p:childTnLst>
                                </p:cTn>
                              </p:par>
                              <p:par>
                                <p:cTn id="8" presetID="42" presetClass="entr" presetSubtype="0"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anim calcmode="lin" valueType="num">
                                      <p:cBhvr>
                                        <p:cTn id="11" dur="500" fill="hold"/>
                                        <p:tgtEl>
                                          <p:spTgt spid="61"/>
                                        </p:tgtEl>
                                        <p:attrNameLst>
                                          <p:attrName>ppt_x</p:attrName>
                                        </p:attrNameLst>
                                      </p:cBhvr>
                                      <p:tavLst>
                                        <p:tav tm="0">
                                          <p:val>
                                            <p:strVal val="#ppt_x"/>
                                          </p:val>
                                        </p:tav>
                                        <p:tav tm="100000">
                                          <p:val>
                                            <p:strVal val="#ppt_x"/>
                                          </p:val>
                                        </p:tav>
                                      </p:tavLst>
                                    </p:anim>
                                    <p:anim calcmode="lin" valueType="num">
                                      <p:cBhvr>
                                        <p:cTn id="12" dur="5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box(in)">
                                      <p:cBhvr>
                                        <p:cTn id="17" dur="250"/>
                                        <p:tgtEl>
                                          <p:spTgt spid="62"/>
                                        </p:tgtEl>
                                      </p:cBhvr>
                                    </p:animEffect>
                                  </p:childTnLst>
                                </p:cTn>
                              </p:par>
                              <p:par>
                                <p:cTn id="18" presetID="42" presetClass="entr" presetSubtype="0" fill="hold" nodeType="with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500"/>
                                        <p:tgtEl>
                                          <p:spTgt spid="82"/>
                                        </p:tgtEl>
                                      </p:cBhvr>
                                    </p:animEffect>
                                    <p:anim calcmode="lin" valueType="num">
                                      <p:cBhvr>
                                        <p:cTn id="21" dur="500" fill="hold"/>
                                        <p:tgtEl>
                                          <p:spTgt spid="82"/>
                                        </p:tgtEl>
                                        <p:attrNameLst>
                                          <p:attrName>ppt_x</p:attrName>
                                        </p:attrNameLst>
                                      </p:cBhvr>
                                      <p:tavLst>
                                        <p:tav tm="0">
                                          <p:val>
                                            <p:strVal val="#ppt_x"/>
                                          </p:val>
                                        </p:tav>
                                        <p:tav tm="100000">
                                          <p:val>
                                            <p:strVal val="#ppt_x"/>
                                          </p:val>
                                        </p:tav>
                                      </p:tavLst>
                                    </p:anim>
                                    <p:anim calcmode="lin" valueType="num">
                                      <p:cBhvr>
                                        <p:cTn id="22" dur="500" fill="hold"/>
                                        <p:tgtEl>
                                          <p:spTgt spid="82"/>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plus(in)">
                                      <p:cBhvr>
                                        <p:cTn id="26" dur="250"/>
                                        <p:tgtEl>
                                          <p:spTgt spid="79"/>
                                        </p:tgtEl>
                                      </p:cBhvr>
                                    </p:animEffect>
                                  </p:childTnLst>
                                </p:cTn>
                              </p:par>
                              <p:par>
                                <p:cTn id="27" presetID="42" presetClass="entr" presetSubtype="0" fill="hold" nodeType="with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fade">
                                      <p:cBhvr>
                                        <p:cTn id="29" dur="500"/>
                                        <p:tgtEl>
                                          <p:spTgt spid="86"/>
                                        </p:tgtEl>
                                      </p:cBhvr>
                                    </p:animEffect>
                                    <p:anim calcmode="lin" valueType="num">
                                      <p:cBhvr>
                                        <p:cTn id="30" dur="500" fill="hold"/>
                                        <p:tgtEl>
                                          <p:spTgt spid="86"/>
                                        </p:tgtEl>
                                        <p:attrNameLst>
                                          <p:attrName>ppt_x</p:attrName>
                                        </p:attrNameLst>
                                      </p:cBhvr>
                                      <p:tavLst>
                                        <p:tav tm="0">
                                          <p:val>
                                            <p:strVal val="#ppt_x"/>
                                          </p:val>
                                        </p:tav>
                                        <p:tav tm="100000">
                                          <p:val>
                                            <p:strVal val="#ppt_x"/>
                                          </p:val>
                                        </p:tav>
                                      </p:tavLst>
                                    </p:anim>
                                    <p:anim calcmode="lin" valueType="num">
                                      <p:cBhvr>
                                        <p:cTn id="31" dur="5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3" presetClass="entr" presetSubtype="16" fill="hold" grpId="0" nodeType="click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plus(in)">
                                      <p:cBhvr>
                                        <p:cTn id="36" dur="250"/>
                                        <p:tgtEl>
                                          <p:spTgt spid="80"/>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500"/>
                                        <p:tgtEl>
                                          <p:spTgt spid="81"/>
                                        </p:tgtEl>
                                      </p:cBhvr>
                                    </p:animEffect>
                                    <p:anim calcmode="lin" valueType="num">
                                      <p:cBhvr>
                                        <p:cTn id="40" dur="500" fill="hold"/>
                                        <p:tgtEl>
                                          <p:spTgt spid="81"/>
                                        </p:tgtEl>
                                        <p:attrNameLst>
                                          <p:attrName>ppt_x</p:attrName>
                                        </p:attrNameLst>
                                      </p:cBhvr>
                                      <p:tavLst>
                                        <p:tav tm="0">
                                          <p:val>
                                            <p:strVal val="#ppt_x"/>
                                          </p:val>
                                        </p:tav>
                                        <p:tav tm="100000">
                                          <p:val>
                                            <p:strVal val="#ppt_x"/>
                                          </p:val>
                                        </p:tav>
                                      </p:tavLst>
                                    </p:anim>
                                    <p:anim calcmode="lin" valueType="num">
                                      <p:cBhvr>
                                        <p:cTn id="41" dur="500" fill="hold"/>
                                        <p:tgtEl>
                                          <p:spTgt spid="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62" grpId="0" animBg="1"/>
      <p:bldP spid="79" grpId="0" animBg="1"/>
      <p:bldP spid="80" grpId="0" animBg="1"/>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8CCC627D-25C8-4544-9D5E-6BE4EFDC2C31}"/>
              </a:ext>
            </a:extLst>
          </p:cNvPr>
          <p:cNvSpPr>
            <a:spLocks noGrp="1"/>
          </p:cNvSpPr>
          <p:nvPr>
            <p:ph type="sldNum" sz="quarter" idx="12"/>
          </p:nvPr>
        </p:nvSpPr>
        <p:spPr/>
        <p:txBody>
          <a:bodyPr/>
          <a:lstStyle/>
          <a:p>
            <a:fld id="{FB3E9B49-1012-49AA-8081-ABB306612549}" type="slidenum">
              <a:rPr lang="zh-TW" altLang="en-US" smtClean="0"/>
              <a:pPr/>
              <a:t>9</a:t>
            </a:fld>
            <a:endParaRPr lang="zh-TW" altLang="en-US" dirty="0"/>
          </a:p>
        </p:txBody>
      </p:sp>
      <p:sp>
        <p:nvSpPr>
          <p:cNvPr id="6" name="矩形 5">
            <a:extLst>
              <a:ext uri="{FF2B5EF4-FFF2-40B4-BE49-F238E27FC236}">
                <a16:creationId xmlns:a16="http://schemas.microsoft.com/office/drawing/2014/main" id="{F83C1816-16F2-46A1-B938-FACFBBCFC00D}"/>
              </a:ext>
            </a:extLst>
          </p:cNvPr>
          <p:cNvSpPr/>
          <p:nvPr/>
        </p:nvSpPr>
        <p:spPr>
          <a:xfrm>
            <a:off x="-1" y="1"/>
            <a:ext cx="822957" cy="8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Ch1</a:t>
            </a:r>
          </a:p>
          <a:p>
            <a:pPr algn="ctr"/>
            <a:r>
              <a:rPr lang="zh-TW" altLang="en-US" sz="2000" dirty="0">
                <a:solidFill>
                  <a:schemeClr val="bg1"/>
                </a:solidFill>
                <a:latin typeface="微軟正黑體" panose="020B0604030504040204" pitchFamily="34" charset="-120"/>
                <a:ea typeface="微軟正黑體" panose="020B0604030504040204" pitchFamily="34" charset="-120"/>
              </a:rPr>
              <a:t>緒論</a:t>
            </a:r>
          </a:p>
        </p:txBody>
      </p:sp>
      <p:sp>
        <p:nvSpPr>
          <p:cNvPr id="42" name="矩形 41">
            <a:extLst>
              <a:ext uri="{FF2B5EF4-FFF2-40B4-BE49-F238E27FC236}">
                <a16:creationId xmlns:a16="http://schemas.microsoft.com/office/drawing/2014/main" id="{97A64C64-E08A-42A2-9F0A-E15F15DD05F4}"/>
              </a:ext>
            </a:extLst>
          </p:cNvPr>
          <p:cNvSpPr/>
          <p:nvPr/>
        </p:nvSpPr>
        <p:spPr>
          <a:xfrm>
            <a:off x="-1" y="931153"/>
            <a:ext cx="822957" cy="10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Ch2</a:t>
            </a:r>
          </a:p>
          <a:p>
            <a:pPr algn="ctr"/>
            <a:r>
              <a:rPr lang="zh-TW" altLang="en-US" sz="2000" dirty="0">
                <a:solidFill>
                  <a:schemeClr val="bg1"/>
                </a:solidFill>
                <a:latin typeface="微軟正黑體" panose="020B0604030504040204" pitchFamily="34" charset="-120"/>
                <a:ea typeface="微軟正黑體" panose="020B0604030504040204" pitchFamily="34" charset="-120"/>
              </a:rPr>
              <a:t>文獻探討</a:t>
            </a:r>
          </a:p>
        </p:txBody>
      </p:sp>
      <p:sp>
        <p:nvSpPr>
          <p:cNvPr id="43" name="矩形 42">
            <a:extLst>
              <a:ext uri="{FF2B5EF4-FFF2-40B4-BE49-F238E27FC236}">
                <a16:creationId xmlns:a16="http://schemas.microsoft.com/office/drawing/2014/main" id="{50E141D7-F9E3-4DEC-894A-2CB8760CB185}"/>
              </a:ext>
            </a:extLst>
          </p:cNvPr>
          <p:cNvSpPr/>
          <p:nvPr/>
        </p:nvSpPr>
        <p:spPr>
          <a:xfrm>
            <a:off x="-1" y="2114305"/>
            <a:ext cx="822957" cy="1080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Ch3</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研究方法</a:t>
            </a:r>
          </a:p>
        </p:txBody>
      </p:sp>
      <p:sp>
        <p:nvSpPr>
          <p:cNvPr id="44" name="矩形 43">
            <a:extLst>
              <a:ext uri="{FF2B5EF4-FFF2-40B4-BE49-F238E27FC236}">
                <a16:creationId xmlns:a16="http://schemas.microsoft.com/office/drawing/2014/main" id="{BFC04A66-A772-4BFD-A7E2-BF950362F7A0}"/>
              </a:ext>
            </a:extLst>
          </p:cNvPr>
          <p:cNvSpPr/>
          <p:nvPr/>
        </p:nvSpPr>
        <p:spPr>
          <a:xfrm>
            <a:off x="-1" y="3297457"/>
            <a:ext cx="822957" cy="17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Ch4</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研究結果與分析</a:t>
            </a:r>
          </a:p>
        </p:txBody>
      </p:sp>
      <p:sp>
        <p:nvSpPr>
          <p:cNvPr id="45" name="矩形 44">
            <a:extLst>
              <a:ext uri="{FF2B5EF4-FFF2-40B4-BE49-F238E27FC236}">
                <a16:creationId xmlns:a16="http://schemas.microsoft.com/office/drawing/2014/main" id="{0F4F96A3-081C-4341-8537-21349E169160}"/>
              </a:ext>
            </a:extLst>
          </p:cNvPr>
          <p:cNvSpPr/>
          <p:nvPr/>
        </p:nvSpPr>
        <p:spPr>
          <a:xfrm>
            <a:off x="0" y="5128607"/>
            <a:ext cx="822957" cy="172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zh-TW" sz="2000" dirty="0">
                <a:solidFill>
                  <a:schemeClr val="bg1"/>
                </a:solidFill>
                <a:latin typeface="微軟正黑體" panose="020B0604030504040204" pitchFamily="34" charset="-120"/>
                <a:ea typeface="微軟正黑體" panose="020B0604030504040204" pitchFamily="34" charset="-120"/>
              </a:rPr>
              <a:t>Ch5</a:t>
            </a:r>
          </a:p>
          <a:p>
            <a:pPr algn="ctr"/>
            <a:r>
              <a:rPr lang="zh-TW" altLang="en-US" sz="2000" dirty="0">
                <a:solidFill>
                  <a:schemeClr val="bg1"/>
                </a:solidFill>
                <a:latin typeface="微軟正黑體" panose="020B0604030504040204" pitchFamily="34" charset="-120"/>
                <a:ea typeface="微軟正黑體" panose="020B0604030504040204" pitchFamily="34" charset="-120"/>
              </a:rPr>
              <a:t>研究結論與建議</a:t>
            </a:r>
          </a:p>
        </p:txBody>
      </p:sp>
      <p:sp>
        <p:nvSpPr>
          <p:cNvPr id="47" name="文字方塊 46">
            <a:extLst>
              <a:ext uri="{FF2B5EF4-FFF2-40B4-BE49-F238E27FC236}">
                <a16:creationId xmlns:a16="http://schemas.microsoft.com/office/drawing/2014/main" id="{039D3ADA-2E6B-479A-9940-9E493FD671C8}"/>
              </a:ext>
            </a:extLst>
          </p:cNvPr>
          <p:cNvSpPr txBox="1"/>
          <p:nvPr/>
        </p:nvSpPr>
        <p:spPr>
          <a:xfrm>
            <a:off x="1086787" y="168958"/>
            <a:ext cx="4053624" cy="707886"/>
          </a:xfrm>
          <a:prstGeom prst="rect">
            <a:avLst/>
          </a:prstGeom>
          <a:noFill/>
        </p:spPr>
        <p:txBody>
          <a:bodyPr wrap="square" rtlCol="0">
            <a:spAutoFit/>
          </a:bodyPr>
          <a:lstStyle/>
          <a:p>
            <a:r>
              <a:rPr lang="en-US" altLang="zh-TW"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02 </a:t>
            </a:r>
            <a:r>
              <a:rPr lang="zh-TW" altLang="en-US" sz="4000" b="1" dirty="0">
                <a:ln w="28575">
                  <a:noFill/>
                </a:ln>
                <a:solidFill>
                  <a:schemeClr val="tx2"/>
                </a:solidFill>
                <a:effectLst>
                  <a:glow rad="165100">
                    <a:schemeClr val="accent5">
                      <a:lumMod val="60000"/>
                      <a:lumOff val="40000"/>
                      <a:alpha val="40000"/>
                    </a:schemeClr>
                  </a:glow>
                </a:effectLst>
                <a:latin typeface="微軟正黑體" panose="020B0604030504040204" pitchFamily="34" charset="-120"/>
                <a:ea typeface="微軟正黑體" panose="020B0604030504040204" pitchFamily="34" charset="-120"/>
              </a:rPr>
              <a:t>其他財務風險</a:t>
            </a:r>
          </a:p>
        </p:txBody>
      </p:sp>
      <p:graphicFrame>
        <p:nvGraphicFramePr>
          <p:cNvPr id="23" name="表格 22">
            <a:extLst>
              <a:ext uri="{FF2B5EF4-FFF2-40B4-BE49-F238E27FC236}">
                <a16:creationId xmlns:a16="http://schemas.microsoft.com/office/drawing/2014/main" id="{CDA43918-30EE-47F2-ADAD-1EED4E53E28F}"/>
              </a:ext>
            </a:extLst>
          </p:cNvPr>
          <p:cNvGraphicFramePr>
            <a:graphicFrameLocks noGrp="1"/>
          </p:cNvGraphicFramePr>
          <p:nvPr>
            <p:extLst/>
          </p:nvPr>
        </p:nvGraphicFramePr>
        <p:xfrm>
          <a:off x="1492871" y="1122718"/>
          <a:ext cx="9720000" cy="4912360"/>
        </p:xfrm>
        <a:graphic>
          <a:graphicData uri="http://schemas.openxmlformats.org/drawingml/2006/table">
            <a:tbl>
              <a:tblPr firstRow="1" bandRow="1">
                <a:tableStyleId>{5940675A-B579-460E-94D1-54222C63F5DA}</a:tableStyleId>
              </a:tblPr>
              <a:tblGrid>
                <a:gridCol w="1872000">
                  <a:extLst>
                    <a:ext uri="{9D8B030D-6E8A-4147-A177-3AD203B41FA5}">
                      <a16:colId xmlns:a16="http://schemas.microsoft.com/office/drawing/2014/main" val="2245945437"/>
                    </a:ext>
                  </a:extLst>
                </a:gridCol>
                <a:gridCol w="1836000">
                  <a:extLst>
                    <a:ext uri="{9D8B030D-6E8A-4147-A177-3AD203B41FA5}">
                      <a16:colId xmlns:a16="http://schemas.microsoft.com/office/drawing/2014/main" val="2225127524"/>
                    </a:ext>
                  </a:extLst>
                </a:gridCol>
                <a:gridCol w="6012000">
                  <a:extLst>
                    <a:ext uri="{9D8B030D-6E8A-4147-A177-3AD203B41FA5}">
                      <a16:colId xmlns:a16="http://schemas.microsoft.com/office/drawing/2014/main" val="1211245314"/>
                    </a:ext>
                  </a:extLst>
                </a:gridCol>
              </a:tblGrid>
              <a:tr h="370840">
                <a:tc>
                  <a:txBody>
                    <a:bodyPr/>
                    <a:lstStyle/>
                    <a:p>
                      <a:pPr algn="l"/>
                      <a:r>
                        <a:rPr lang="zh-TW" altLang="en-US" sz="1600" b="1" dirty="0">
                          <a:latin typeface="微軟正黑體" panose="020B0604030504040204" pitchFamily="34" charset="-120"/>
                          <a:ea typeface="微軟正黑體" panose="020B0604030504040204" pitchFamily="34" charset="-120"/>
                        </a:rPr>
                        <a:t>研究人員</a:t>
                      </a: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algn="l"/>
                      <a:r>
                        <a:rPr lang="zh-TW" altLang="en-US" sz="1600" b="1" dirty="0">
                          <a:latin typeface="微軟正黑體" panose="020B0604030504040204" pitchFamily="34" charset="-120"/>
                          <a:ea typeface="微軟正黑體" panose="020B0604030504040204" pitchFamily="34" charset="-120"/>
                        </a:rPr>
                        <a:t>研究內容</a:t>
                      </a: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600" b="1" dirty="0">
                          <a:latin typeface="微軟正黑體" panose="020B0604030504040204" pitchFamily="34" charset="-120"/>
                          <a:ea typeface="微軟正黑體" panose="020B0604030504040204" pitchFamily="34" charset="-120"/>
                        </a:rPr>
                        <a:t>研究方法及結果</a:t>
                      </a: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solidFill>
                      <a:srgbClr val="DEEBF7"/>
                    </a:solidFill>
                  </a:tcPr>
                </a:tc>
                <a:extLst>
                  <a:ext uri="{0D108BD9-81ED-4DB2-BD59-A6C34878D82A}">
                    <a16:rowId xmlns:a16="http://schemas.microsoft.com/office/drawing/2014/main" val="1403585066"/>
                  </a:ext>
                </a:extLst>
              </a:tr>
              <a:tr h="370840">
                <a:tc>
                  <a:txBody>
                    <a:bodyPr/>
                    <a:lstStyle/>
                    <a:p>
                      <a:r>
                        <a:rPr lang="en-US" altLang="zh-TW" sz="1600" kern="1200" dirty="0" err="1">
                          <a:solidFill>
                            <a:schemeClr val="tx1"/>
                          </a:solidFill>
                          <a:effectLst/>
                          <a:latin typeface="微軟正黑體" panose="020B0604030504040204" pitchFamily="34" charset="-120"/>
                          <a:ea typeface="微軟正黑體" panose="020B0604030504040204" pitchFamily="34" charset="-120"/>
                          <a:cs typeface="+mn-cs"/>
                        </a:rPr>
                        <a:t>Wiering</a:t>
                      </a: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 &amp; </a:t>
                      </a:r>
                      <a:r>
                        <a:rPr lang="en-US" altLang="zh-TW" sz="1600" kern="1200" dirty="0" err="1">
                          <a:solidFill>
                            <a:schemeClr val="tx1"/>
                          </a:solidFill>
                          <a:effectLst/>
                          <a:latin typeface="微軟正黑體" panose="020B0604030504040204" pitchFamily="34" charset="-120"/>
                          <a:ea typeface="微軟正黑體" panose="020B0604030504040204" pitchFamily="34" charset="-120"/>
                          <a:cs typeface="+mn-cs"/>
                        </a:rPr>
                        <a:t>Petkov</a:t>
                      </a:r>
                      <a:endPar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endParaRPr>
                    </a:p>
                    <a:p>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(2014)</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r>
                        <a:rPr lang="zh-TW" altLang="en-US" sz="1600" kern="1200" dirty="0">
                          <a:solidFill>
                            <a:schemeClr val="tx1"/>
                          </a:solidFill>
                          <a:effectLst/>
                          <a:latin typeface="微軟正黑體" panose="020B0604030504040204" pitchFamily="34" charset="-120"/>
                          <a:ea typeface="微軟正黑體" panose="020B0604030504040204" pitchFamily="34" charset="-120"/>
                          <a:cs typeface="+mn-cs"/>
                        </a:rPr>
                        <a:t>從</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銀行的延遲付款資料</a:t>
                      </a:r>
                      <a:r>
                        <a:rPr lang="zh-TW" altLang="en-US" sz="1600" kern="1200" dirty="0">
                          <a:solidFill>
                            <a:schemeClr val="tx1"/>
                          </a:solidFill>
                          <a:effectLst/>
                          <a:latin typeface="微軟正黑體" panose="020B0604030504040204" pitchFamily="34" charset="-120"/>
                          <a:ea typeface="微軟正黑體" panose="020B0604030504040204" pitchFamily="34" charset="-120"/>
                          <a:cs typeface="+mn-cs"/>
                        </a:rPr>
                        <a:t>中</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600" kern="1200" dirty="0">
                          <a:solidFill>
                            <a:schemeClr val="tx1"/>
                          </a:solidFill>
                          <a:effectLst/>
                          <a:latin typeface="微軟正黑體" panose="020B0604030504040204" pitchFamily="34" charset="-120"/>
                          <a:ea typeface="微軟正黑體" panose="020B0604030504040204" pitchFamily="34" charset="-120"/>
                          <a:cs typeface="+mn-cs"/>
                        </a:rPr>
                        <a:t>預測</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為延遲者或違約者</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以單一分類器</a:t>
                      </a: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決策樹、貝氏分類器、邏輯式迴歸</a:t>
                      </a: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和集成式學習</a:t>
                      </a: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隨機森林、</a:t>
                      </a: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Bagging</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及</a:t>
                      </a:r>
                      <a:r>
                        <a:rPr lang="en-US" altLang="zh-TW" sz="1600" kern="1200" dirty="0" err="1">
                          <a:solidFill>
                            <a:schemeClr val="tx1"/>
                          </a:solidFill>
                          <a:effectLst/>
                          <a:latin typeface="微軟正黑體" panose="020B0604030504040204" pitchFamily="34" charset="-120"/>
                          <a:ea typeface="微軟正黑體" panose="020B0604030504040204" pitchFamily="34" charset="-120"/>
                          <a:cs typeface="+mn-cs"/>
                        </a:rPr>
                        <a:t>Adaboost</a:t>
                      </a: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進行比較</a:t>
                      </a:r>
                      <a:r>
                        <a:rPr lang="zh-TW" altLang="en-US" sz="1600" kern="1200" dirty="0">
                          <a:solidFill>
                            <a:schemeClr val="tx1"/>
                          </a:solidFill>
                          <a:effectLst/>
                          <a:latin typeface="微軟正黑體" panose="020B0604030504040204" pitchFamily="34" charset="-120"/>
                          <a:ea typeface="微軟正黑體" panose="020B0604030504040204" pitchFamily="34" charset="-120"/>
                          <a:cs typeface="+mn-cs"/>
                        </a:rPr>
                        <a:t>，結果顯示</a:t>
                      </a:r>
                      <a:r>
                        <a:rPr lang="zh-TW" altLang="zh-TW" sz="1600" b="1" kern="1200" dirty="0">
                          <a:solidFill>
                            <a:srgbClr val="CF4B57"/>
                          </a:solidFill>
                          <a:effectLst/>
                          <a:latin typeface="微軟正黑體" panose="020B0604030504040204" pitchFamily="34" charset="-120"/>
                          <a:ea typeface="微軟正黑體" panose="020B0604030504040204" pitchFamily="34" charset="-120"/>
                          <a:cs typeface="+mn-cs"/>
                        </a:rPr>
                        <a:t>集成式學習</a:t>
                      </a:r>
                      <a:r>
                        <a:rPr lang="zh-TW" altLang="en-US" sz="1600" b="1" kern="1200" dirty="0">
                          <a:solidFill>
                            <a:srgbClr val="CF4B57"/>
                          </a:solidFill>
                          <a:effectLst/>
                          <a:latin typeface="微軟正黑體" panose="020B0604030504040204" pitchFamily="34" charset="-120"/>
                          <a:ea typeface="微軟正黑體" panose="020B0604030504040204" pitchFamily="34" charset="-120"/>
                          <a:cs typeface="+mn-cs"/>
                        </a:rPr>
                        <a:t>大大提高分類器性能</a:t>
                      </a:r>
                      <a:r>
                        <a:rPr lang="zh-TW" altLang="en-US" sz="1600" kern="1200" dirty="0">
                          <a:solidFill>
                            <a:schemeClr val="tx1"/>
                          </a:solidFill>
                          <a:effectLst/>
                          <a:latin typeface="微軟正黑體" panose="020B0604030504040204" pitchFamily="34" charset="-120"/>
                          <a:ea typeface="微軟正黑體" panose="020B0604030504040204" pitchFamily="34" charset="-120"/>
                          <a:cs typeface="+mn-cs"/>
                        </a:rPr>
                        <a:t>，並以</a:t>
                      </a:r>
                      <a:r>
                        <a:rPr lang="zh-TW" altLang="en-US" sz="1600" b="1" kern="1200" dirty="0">
                          <a:solidFill>
                            <a:srgbClr val="CF4B57"/>
                          </a:solidFill>
                          <a:effectLst/>
                          <a:latin typeface="微軟正黑體" panose="020B0604030504040204" pitchFamily="34" charset="-120"/>
                          <a:ea typeface="微軟正黑體" panose="020B0604030504040204" pitchFamily="34" charset="-120"/>
                          <a:cs typeface="+mn-cs"/>
                        </a:rPr>
                        <a:t>隨機森林</a:t>
                      </a:r>
                      <a:r>
                        <a:rPr lang="zh-TW" altLang="en-US" sz="1600" kern="1200" dirty="0">
                          <a:solidFill>
                            <a:schemeClr val="tx1"/>
                          </a:solidFill>
                          <a:effectLst/>
                          <a:latin typeface="微軟正黑體" panose="020B0604030504040204" pitchFamily="34" charset="-120"/>
                          <a:ea typeface="微軟正黑體" panose="020B0604030504040204" pitchFamily="34" charset="-120"/>
                          <a:cs typeface="+mn-cs"/>
                        </a:rPr>
                        <a:t>表現最佳</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627687484"/>
                  </a:ext>
                </a:extLst>
              </a:tr>
              <a:tr h="370840">
                <a:tc>
                  <a:txBody>
                    <a:bodyPr/>
                    <a:lstStyle/>
                    <a:p>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J.M. &amp; Y.Q.</a:t>
                      </a:r>
                    </a:p>
                    <a:p>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(2008)</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預測</a:t>
                      </a:r>
                      <a:r>
                        <a:rPr lang="zh-TW" altLang="en-US" sz="1600" kern="1200" dirty="0">
                          <a:solidFill>
                            <a:schemeClr val="tx1"/>
                          </a:solidFill>
                          <a:effectLst/>
                          <a:latin typeface="微軟正黑體" panose="020B0604030504040204" pitchFamily="34" charset="-120"/>
                          <a:ea typeface="微軟正黑體" panose="020B0604030504040204" pitchFamily="34" charset="-120"/>
                          <a:cs typeface="+mn-cs"/>
                        </a:rPr>
                        <a:t>電費</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欠款風險</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r>
                        <a:rPr lang="zh-TW" altLang="en-US" sz="1600" dirty="0">
                          <a:latin typeface="微軟正黑體" panose="020B0604030504040204" pitchFamily="34" charset="-120"/>
                          <a:ea typeface="微軟正黑體" panose="020B0604030504040204" pitchFamily="34" charset="-120"/>
                        </a:rPr>
                        <a:t>先藉由</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資訊增益</a:t>
                      </a:r>
                      <a:r>
                        <a:rPr lang="zh-TW" altLang="en-US" sz="1600" kern="1200" dirty="0">
                          <a:solidFill>
                            <a:schemeClr val="tx1"/>
                          </a:solidFill>
                          <a:effectLst/>
                          <a:latin typeface="微軟正黑體" panose="020B0604030504040204" pitchFamily="34" charset="-120"/>
                          <a:ea typeface="微軟正黑體" panose="020B0604030504040204" pitchFamily="34" charset="-120"/>
                          <a:cs typeface="+mn-cs"/>
                        </a:rPr>
                        <a:t>取重要特徵後，再</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以</a:t>
                      </a:r>
                      <a:r>
                        <a:rPr lang="zh-TW" altLang="zh-TW" sz="1600" b="1" kern="1200" dirty="0">
                          <a:solidFill>
                            <a:srgbClr val="CF4B57"/>
                          </a:solidFill>
                          <a:effectLst/>
                          <a:latin typeface="微軟正黑體" panose="020B0604030504040204" pitchFamily="34" charset="-120"/>
                          <a:ea typeface="微軟正黑體" panose="020B0604030504040204" pitchFamily="34" charset="-120"/>
                          <a:cs typeface="+mn-cs"/>
                        </a:rPr>
                        <a:t>支援向量機</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預測欠款風險</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293037004"/>
                  </a:ext>
                </a:extLst>
              </a:tr>
              <a:tr h="370840">
                <a:tc>
                  <a:txBody>
                    <a:bodyPr/>
                    <a:lstStyle/>
                    <a:p>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Feldman &amp; Gross </a:t>
                      </a:r>
                    </a:p>
                    <a:p>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(2005)</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房地產貸款資料</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r>
                        <a:rPr lang="zh-TW" altLang="en-US" sz="1600" dirty="0">
                          <a:latin typeface="微軟正黑體" panose="020B0604030504040204" pitchFamily="34" charset="-120"/>
                          <a:ea typeface="微軟正黑體" panose="020B0604030504040204" pitchFamily="34" charset="-120"/>
                        </a:rPr>
                        <a:t>以</a:t>
                      </a:r>
                      <a:r>
                        <a:rPr lang="en-US" altLang="zh-TW" sz="1600" b="1" kern="1200" dirty="0">
                          <a:solidFill>
                            <a:srgbClr val="CF4B57"/>
                          </a:solidFill>
                          <a:effectLst/>
                          <a:latin typeface="微軟正黑體" panose="020B0604030504040204" pitchFamily="34" charset="-120"/>
                          <a:ea typeface="微軟正黑體" panose="020B0604030504040204" pitchFamily="34" charset="-120"/>
                          <a:cs typeface="+mn-cs"/>
                        </a:rPr>
                        <a:t>CART</a:t>
                      </a:r>
                      <a:r>
                        <a:rPr lang="zh-TW" altLang="en-US" sz="1600" b="1" kern="1200" dirty="0">
                          <a:solidFill>
                            <a:srgbClr val="CF4B57"/>
                          </a:solidFill>
                          <a:effectLst/>
                          <a:latin typeface="微軟正黑體" panose="020B0604030504040204" pitchFamily="34" charset="-120"/>
                          <a:ea typeface="微軟正黑體" panose="020B0604030504040204" pitchFamily="34" charset="-120"/>
                          <a:cs typeface="+mn-cs"/>
                        </a:rPr>
                        <a:t>決策樹</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預測貸款違約的風險</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3247617776"/>
                  </a:ext>
                </a:extLst>
              </a:tr>
              <a:tr h="0">
                <a:tc>
                  <a:txBody>
                    <a:bodyPr/>
                    <a:lstStyle/>
                    <a:p>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鄭茂松</a:t>
                      </a:r>
                      <a:endPar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endParaRPr>
                    </a:p>
                    <a:p>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(2016)</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公司破產</a:t>
                      </a:r>
                      <a:r>
                        <a:rPr lang="zh-TW" altLang="en-US" sz="1600" kern="1200" dirty="0">
                          <a:solidFill>
                            <a:schemeClr val="tx1"/>
                          </a:solidFill>
                          <a:effectLst/>
                          <a:latin typeface="微軟正黑體" panose="020B0604030504040204" pitchFamily="34" charset="-120"/>
                          <a:ea typeface="微軟正黑體" panose="020B0604030504040204" pitchFamily="34" charset="-120"/>
                          <a:cs typeface="+mn-cs"/>
                        </a:rPr>
                        <a:t>問題</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探討特徵選取使用</a:t>
                      </a:r>
                      <a:r>
                        <a:rPr lang="zh-TW" altLang="en-US" sz="1600" kern="1200" dirty="0">
                          <a:solidFill>
                            <a:schemeClr val="tx1"/>
                          </a:solidFill>
                          <a:effectLst/>
                          <a:latin typeface="微軟正黑體" panose="020B0604030504040204" pitchFamily="34" charset="-120"/>
                          <a:ea typeface="微軟正黑體" panose="020B0604030504040204" pitchFamily="34" charset="-120"/>
                          <a:cs typeface="+mn-cs"/>
                        </a:rPr>
                        <a:t>與否，及</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以單一分類器</a:t>
                      </a: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決策樹</a:t>
                      </a: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CART</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、多層感知器及支援向量機</a:t>
                      </a: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和集成式學習</a:t>
                      </a: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(Bagging</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和</a:t>
                      </a:r>
                      <a:r>
                        <a:rPr lang="en-US" altLang="zh-TW" sz="1600" kern="1200" dirty="0" err="1">
                          <a:solidFill>
                            <a:schemeClr val="tx1"/>
                          </a:solidFill>
                          <a:effectLst/>
                          <a:latin typeface="微軟正黑體" panose="020B0604030504040204" pitchFamily="34" charset="-120"/>
                          <a:ea typeface="微軟正黑體" panose="020B0604030504040204" pitchFamily="34" charset="-120"/>
                          <a:cs typeface="+mn-cs"/>
                        </a:rPr>
                        <a:t>Adaboost</a:t>
                      </a: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進行比較</a:t>
                      </a:r>
                      <a:r>
                        <a:rPr lang="zh-TW" altLang="en-US" sz="1600" kern="1200" dirty="0">
                          <a:solidFill>
                            <a:schemeClr val="tx1"/>
                          </a:solidFill>
                          <a:effectLst/>
                          <a:latin typeface="微軟正黑體" panose="020B0604030504040204" pitchFamily="34" charset="-120"/>
                          <a:ea typeface="微軟正黑體" panose="020B0604030504040204" pitchFamily="34" charset="-120"/>
                          <a:cs typeface="+mn-cs"/>
                        </a:rPr>
                        <a:t>，結果顯示</a:t>
                      </a:r>
                      <a:r>
                        <a:rPr lang="zh-TW" altLang="zh-TW" sz="1600" b="1" kern="1200" dirty="0">
                          <a:solidFill>
                            <a:srgbClr val="CF4B57"/>
                          </a:solidFill>
                          <a:effectLst/>
                          <a:latin typeface="微軟正黑體" panose="020B0604030504040204" pitchFamily="34" charset="-120"/>
                          <a:ea typeface="微軟正黑體" panose="020B0604030504040204" pitchFamily="34" charset="-120"/>
                          <a:cs typeface="+mn-cs"/>
                        </a:rPr>
                        <a:t>經特徵選取後刪減維度</a:t>
                      </a:r>
                      <a:r>
                        <a:rPr lang="zh-TW" altLang="en-US" sz="1600" kern="1200" dirty="0">
                          <a:solidFill>
                            <a:schemeClr val="tx1"/>
                          </a:solidFill>
                          <a:effectLst/>
                          <a:latin typeface="微軟正黑體" panose="020B0604030504040204" pitchFamily="34" charset="-120"/>
                          <a:ea typeface="微軟正黑體" panose="020B0604030504040204" pitchFamily="34" charset="-120"/>
                          <a:cs typeface="+mn-cs"/>
                        </a:rPr>
                        <a:t>及</a:t>
                      </a:r>
                      <a:r>
                        <a:rPr lang="zh-TW" altLang="zh-TW" sz="1600" b="1" kern="1200" dirty="0">
                          <a:solidFill>
                            <a:srgbClr val="CF4B57"/>
                          </a:solidFill>
                          <a:effectLst/>
                          <a:latin typeface="微軟正黑體" panose="020B0604030504040204" pitchFamily="34" charset="-120"/>
                          <a:ea typeface="微軟正黑體" panose="020B0604030504040204" pitchFamily="34" charset="-120"/>
                          <a:cs typeface="+mn-cs"/>
                        </a:rPr>
                        <a:t>多重分類器</a:t>
                      </a:r>
                      <a:r>
                        <a:rPr lang="zh-TW" altLang="en-US" sz="1600" b="1" kern="1200" dirty="0">
                          <a:solidFill>
                            <a:srgbClr val="CF4B57"/>
                          </a:solidFill>
                          <a:effectLst/>
                          <a:latin typeface="微軟正黑體" panose="020B0604030504040204" pitchFamily="34" charset="-120"/>
                          <a:ea typeface="微軟正黑體" panose="020B0604030504040204" pitchFamily="34" charset="-120"/>
                          <a:cs typeface="+mn-cs"/>
                        </a:rPr>
                        <a:t>皆能</a:t>
                      </a:r>
                      <a:r>
                        <a:rPr lang="zh-TW" altLang="zh-TW" sz="1600" b="1" kern="1200" dirty="0">
                          <a:solidFill>
                            <a:srgbClr val="CF4B57"/>
                          </a:solidFill>
                          <a:effectLst/>
                          <a:latin typeface="微軟正黑體" panose="020B0604030504040204" pitchFamily="34" charset="-120"/>
                          <a:ea typeface="微軟正黑體" panose="020B0604030504040204" pitchFamily="34" charset="-120"/>
                          <a:cs typeface="+mn-cs"/>
                        </a:rPr>
                        <a:t>提升</a:t>
                      </a:r>
                      <a:r>
                        <a:rPr lang="zh-TW" altLang="en-US" sz="1600" b="1" kern="1200" dirty="0">
                          <a:solidFill>
                            <a:srgbClr val="CF4B57"/>
                          </a:solidFill>
                          <a:effectLst/>
                          <a:latin typeface="微軟正黑體" panose="020B0604030504040204" pitchFamily="34" charset="-120"/>
                          <a:ea typeface="微軟正黑體" panose="020B0604030504040204" pitchFamily="34" charset="-120"/>
                          <a:cs typeface="+mn-cs"/>
                        </a:rPr>
                        <a:t>模型效益</a:t>
                      </a: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3787109971"/>
                  </a:ext>
                </a:extLst>
              </a:tr>
              <a:tr h="273050">
                <a:tc>
                  <a:txBody>
                    <a:bodyPr/>
                    <a:lstStyle/>
                    <a:p>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Tian-</a:t>
                      </a:r>
                      <a:r>
                        <a:rPr lang="en-US" altLang="zh-TW" sz="1600" kern="1200" dirty="0" err="1">
                          <a:solidFill>
                            <a:schemeClr val="tx1"/>
                          </a:solidFill>
                          <a:effectLst/>
                          <a:latin typeface="微軟正黑體" panose="020B0604030504040204" pitchFamily="34" charset="-120"/>
                          <a:ea typeface="微軟正黑體" panose="020B0604030504040204" pitchFamily="34" charset="-120"/>
                          <a:cs typeface="+mn-cs"/>
                        </a:rPr>
                        <a:t>Shyug</a:t>
                      </a:r>
                      <a:endPar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endParaRPr>
                    </a:p>
                    <a:p>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(2006)</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信用卡數據</a:t>
                      </a:r>
                      <a:r>
                        <a:rPr lang="zh-TW" altLang="en-US" sz="1600" kern="1200" dirty="0">
                          <a:solidFill>
                            <a:schemeClr val="tx1"/>
                          </a:solidFill>
                          <a:effectLst/>
                          <a:latin typeface="微軟正黑體" panose="020B0604030504040204" pitchFamily="34" charset="-120"/>
                          <a:ea typeface="微軟正黑體" panose="020B0604030504040204" pitchFamily="34" charset="-120"/>
                          <a:cs typeface="+mn-cs"/>
                        </a:rPr>
                        <a:t>之</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信用評分</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r>
                        <a:rPr lang="zh-TW" altLang="en-US" sz="1600" kern="1200" dirty="0">
                          <a:solidFill>
                            <a:schemeClr val="tx1"/>
                          </a:solidFill>
                          <a:effectLst/>
                          <a:latin typeface="微軟正黑體" panose="020B0604030504040204" pitchFamily="34" charset="-120"/>
                          <a:ea typeface="微軟正黑體" panose="020B0604030504040204" pitchFamily="34" charset="-120"/>
                          <a:cs typeface="+mn-cs"/>
                        </a:rPr>
                        <a:t>比較</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傳統統計學方法和機器學習方法</a:t>
                      </a:r>
                      <a:r>
                        <a:rPr lang="zh-TW" altLang="en-US" sz="1600" kern="1200" dirty="0">
                          <a:solidFill>
                            <a:schemeClr val="tx1"/>
                          </a:solidFill>
                          <a:effectLst/>
                          <a:latin typeface="微軟正黑體" panose="020B0604030504040204" pitchFamily="34" charset="-120"/>
                          <a:ea typeface="微軟正黑體" panose="020B0604030504040204" pitchFamily="34" charset="-120"/>
                          <a:cs typeface="+mn-cs"/>
                        </a:rPr>
                        <a:t>，結果顯示</a:t>
                      </a:r>
                      <a:r>
                        <a:rPr lang="en-US" altLang="zh-TW" sz="1600" b="1" kern="1200" dirty="0">
                          <a:solidFill>
                            <a:srgbClr val="CF4B57"/>
                          </a:solidFill>
                          <a:effectLst/>
                          <a:latin typeface="微軟正黑體" panose="020B0604030504040204" pitchFamily="34" charset="-120"/>
                          <a:ea typeface="微軟正黑體" panose="020B0604030504040204" pitchFamily="34" charset="-120"/>
                          <a:cs typeface="+mn-cs"/>
                        </a:rPr>
                        <a:t>CART</a:t>
                      </a:r>
                      <a:r>
                        <a:rPr lang="zh-TW" altLang="zh-TW" sz="1600" b="1" kern="1200" dirty="0">
                          <a:solidFill>
                            <a:srgbClr val="CF4B57"/>
                          </a:solidFill>
                          <a:effectLst/>
                          <a:latin typeface="微軟正黑體" panose="020B0604030504040204" pitchFamily="34" charset="-120"/>
                          <a:ea typeface="微軟正黑體" panose="020B0604030504040204" pitchFamily="34" charset="-120"/>
                          <a:cs typeface="+mn-cs"/>
                        </a:rPr>
                        <a:t>決策樹</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不僅優於傳統的判別分析和羅吉斯回歸，並且優於神經網路和支援向量機</a:t>
                      </a:r>
                      <a:endPar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1945252473"/>
                  </a:ext>
                </a:extLst>
              </a:tr>
              <a:tr h="180340">
                <a:tc>
                  <a:txBody>
                    <a:bodyPr/>
                    <a:lstStyle/>
                    <a:p>
                      <a:r>
                        <a:rPr lang="en-US" altLang="zh-TW" sz="1600" kern="1200" dirty="0" err="1">
                          <a:solidFill>
                            <a:schemeClr val="tx1"/>
                          </a:solidFill>
                          <a:effectLst/>
                          <a:latin typeface="微軟正黑體" panose="020B0604030504040204" pitchFamily="34" charset="-120"/>
                          <a:ea typeface="微軟正黑體" panose="020B0604030504040204" pitchFamily="34" charset="-120"/>
                          <a:cs typeface="+mn-cs"/>
                        </a:rPr>
                        <a:t>Baesens</a:t>
                      </a: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 et al</a:t>
                      </a:r>
                    </a:p>
                    <a:p>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(2003)</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金融機構的數據之信用評分</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結果顯示</a:t>
                      </a:r>
                      <a:r>
                        <a:rPr lang="zh-TW" altLang="zh-TW" sz="1600" b="1" kern="1200" dirty="0">
                          <a:solidFill>
                            <a:srgbClr val="CF4B57"/>
                          </a:solidFill>
                          <a:effectLst/>
                          <a:latin typeface="微軟正黑體" panose="020B0604030504040204" pitchFamily="34" charset="-120"/>
                          <a:ea typeface="微軟正黑體" panose="020B0604030504040204" pitchFamily="34" charset="-120"/>
                          <a:cs typeface="+mn-cs"/>
                        </a:rPr>
                        <a:t>支援向量機</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和神經網路相較決策樹、邏輯斯回歸、判別分析及</a:t>
                      </a:r>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KNN</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具有較佳的性能</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2815843129"/>
                  </a:ext>
                </a:extLst>
              </a:tr>
              <a:tr h="0">
                <a:tc>
                  <a:txBody>
                    <a:bodyPr/>
                    <a:lstStyle/>
                    <a:p>
                      <a:r>
                        <a:rPr lang="en-US" altLang="zh-TW" sz="1600" kern="1200" dirty="0">
                          <a:solidFill>
                            <a:schemeClr val="tx1"/>
                          </a:solidFill>
                          <a:effectLst/>
                          <a:latin typeface="微軟正黑體" panose="020B0604030504040204" pitchFamily="34" charset="-120"/>
                          <a:ea typeface="微軟正黑體" panose="020B0604030504040204" pitchFamily="34" charset="-120"/>
                          <a:cs typeface="+mn-cs"/>
                        </a:rPr>
                        <a:t>Atiya(2001)</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r>
                        <a:rPr lang="zh-TW" altLang="en-US" sz="1600" dirty="0">
                          <a:latin typeface="微軟正黑體" panose="020B0604030504040204" pitchFamily="34" charset="-120"/>
                          <a:ea typeface="微軟正黑體" panose="020B0604030504040204" pitchFamily="34" charset="-120"/>
                        </a:rPr>
                        <a:t>預測公司破產風險</a:t>
                      </a: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tc>
                  <a:txBody>
                    <a:bodyPr/>
                    <a:lstStyle/>
                    <a:p>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結果顯示</a:t>
                      </a:r>
                      <a:r>
                        <a:rPr lang="zh-TW" altLang="zh-TW" sz="1600" b="1" kern="1200" dirty="0">
                          <a:solidFill>
                            <a:srgbClr val="CF4B57"/>
                          </a:solidFill>
                          <a:effectLst/>
                          <a:latin typeface="微軟正黑體" panose="020B0604030504040204" pitchFamily="34" charset="-120"/>
                          <a:ea typeface="微軟正黑體" panose="020B0604030504040204" pitchFamily="34" charset="-120"/>
                          <a:cs typeface="+mn-cs"/>
                        </a:rPr>
                        <a:t>神經網路</a:t>
                      </a:r>
                      <a:r>
                        <a:rPr lang="zh-TW" altLang="zh-TW" sz="1600" kern="1200" dirty="0">
                          <a:solidFill>
                            <a:schemeClr val="tx1"/>
                          </a:solidFill>
                          <a:effectLst/>
                          <a:latin typeface="微軟正黑體" panose="020B0604030504040204" pitchFamily="34" charset="-120"/>
                          <a:ea typeface="微軟正黑體" panose="020B0604030504040204" pitchFamily="34" charset="-120"/>
                          <a:cs typeface="+mn-cs"/>
                        </a:rPr>
                        <a:t>模型能大幅提升預測準確性</a:t>
                      </a:r>
                      <a:endParaRPr lang="zh-TW" altLang="en-US" sz="1600" dirty="0">
                        <a:latin typeface="微軟正黑體" panose="020B0604030504040204" pitchFamily="34" charset="-120"/>
                        <a:ea typeface="微軟正黑體" panose="020B0604030504040204" pitchFamily="34" charset="-120"/>
                      </a:endParaRPr>
                    </a:p>
                  </a:txBody>
                  <a:tcPr>
                    <a:lnL w="12700" cap="flat" cmpd="sng" algn="ctr">
                      <a:solidFill>
                        <a:srgbClr val="8FAADC"/>
                      </a:solidFill>
                      <a:prstDash val="solid"/>
                      <a:round/>
                      <a:headEnd type="none" w="med" len="med"/>
                      <a:tailEnd type="none" w="med" len="med"/>
                    </a:lnL>
                    <a:lnR w="12700" cap="flat" cmpd="sng" algn="ctr">
                      <a:solidFill>
                        <a:srgbClr val="8FAADC"/>
                      </a:solidFill>
                      <a:prstDash val="solid"/>
                      <a:round/>
                      <a:headEnd type="none" w="med" len="med"/>
                      <a:tailEnd type="none" w="med" len="med"/>
                    </a:lnR>
                    <a:lnT w="12700" cap="flat" cmpd="sng" algn="ctr">
                      <a:solidFill>
                        <a:srgbClr val="8FAADC"/>
                      </a:solidFill>
                      <a:prstDash val="solid"/>
                      <a:round/>
                      <a:headEnd type="none" w="med" len="med"/>
                      <a:tailEnd type="none" w="med" len="med"/>
                    </a:lnT>
                    <a:lnB w="12700" cap="flat" cmpd="sng" algn="ctr">
                      <a:solidFill>
                        <a:srgbClr val="8FAADC"/>
                      </a:solidFill>
                      <a:prstDash val="solid"/>
                      <a:round/>
                      <a:headEnd type="none" w="med" len="med"/>
                      <a:tailEnd type="none" w="med" len="med"/>
                    </a:lnB>
                  </a:tcPr>
                </a:tc>
                <a:extLst>
                  <a:ext uri="{0D108BD9-81ED-4DB2-BD59-A6C34878D82A}">
                    <a16:rowId xmlns:a16="http://schemas.microsoft.com/office/drawing/2014/main" val="73571393"/>
                  </a:ext>
                </a:extLst>
              </a:tr>
            </a:tbl>
          </a:graphicData>
        </a:graphic>
      </p:graphicFrame>
      <p:pic>
        <p:nvPicPr>
          <p:cNvPr id="24" name="圖片 23">
            <a:extLst>
              <a:ext uri="{FF2B5EF4-FFF2-40B4-BE49-F238E27FC236}">
                <a16:creationId xmlns:a16="http://schemas.microsoft.com/office/drawing/2014/main" id="{D8A6EBAE-DA27-42AC-B9F2-3909CD571E7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327" b="96635" l="6019" r="97685">
                        <a14:foregroundMark x1="45833" y1="20673" x2="45833" y2="20673"/>
                        <a14:foregroundMark x1="6019" y1="15385" x2="6019" y2="15385"/>
                        <a14:foregroundMark x1="6481" y1="11538" x2="6481" y2="11538"/>
                        <a14:foregroundMark x1="13426" y1="7692" x2="13426" y2="7692"/>
                        <a14:foregroundMark x1="94907" y1="11538" x2="94907" y2="11538"/>
                        <a14:foregroundMark x1="94444" y1="33173" x2="94444" y2="33173"/>
                        <a14:foregroundMark x1="62500" y1="92788" x2="62500" y2="92788"/>
                        <a14:foregroundMark x1="50926" y1="97115" x2="50926" y2="97115"/>
                        <a14:foregroundMark x1="27778" y1="5288" x2="27778" y2="5288"/>
                        <a14:foregroundMark x1="36574" y1="4808" x2="36574" y2="4808"/>
                        <a14:foregroundMark x1="8333" y1="44712" x2="8333" y2="44712"/>
                        <a14:foregroundMark x1="11574" y1="91827" x2="11574" y2="91827"/>
                        <a14:foregroundMark x1="6944" y1="89904" x2="6944" y2="89904"/>
                        <a14:foregroundMark x1="41204" y1="91346" x2="41204" y2="91346"/>
                        <a14:foregroundMark x1="81944" y1="91346" x2="81944" y2="91346"/>
                        <a14:foregroundMark x1="93981" y1="70673" x2="93981" y2="70673"/>
                        <a14:foregroundMark x1="24074" y1="4327" x2="24074" y2="4327"/>
                        <a14:foregroundMark x1="17593" y1="6250" x2="21759" y2="52885"/>
                        <a14:foregroundMark x1="63426" y1="13942" x2="64815" y2="33654"/>
                        <a14:foregroundMark x1="43981" y1="60096" x2="18056" y2="66346"/>
                        <a14:foregroundMark x1="7870" y1="38462" x2="7870" y2="62500"/>
                        <a14:foregroundMark x1="94907" y1="19231" x2="94907" y2="37981"/>
                        <a14:foregroundMark x1="96296" y1="49519" x2="94907" y2="55769"/>
                      </a14:backgroundRemoval>
                    </a14:imgEffect>
                  </a14:imgLayer>
                </a14:imgProps>
              </a:ext>
              <a:ext uri="{28A0092B-C50C-407E-A947-70E740481C1C}">
                <a14:useLocalDpi xmlns:a14="http://schemas.microsoft.com/office/drawing/2010/main" val="0"/>
              </a:ext>
            </a:extLst>
          </a:blip>
          <a:stretch>
            <a:fillRect/>
          </a:stretch>
        </p:blipFill>
        <p:spPr>
          <a:xfrm>
            <a:off x="10764256" y="5635752"/>
            <a:ext cx="897230" cy="864000"/>
          </a:xfrm>
          <a:prstGeom prst="rect">
            <a:avLst/>
          </a:prstGeom>
        </p:spPr>
      </p:pic>
    </p:spTree>
    <p:extLst>
      <p:ext uri="{BB962C8B-B14F-4D97-AF65-F5344CB8AC3E}">
        <p14:creationId xmlns:p14="http://schemas.microsoft.com/office/powerpoint/2010/main" val="190008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12477</TotalTime>
  <Words>9946</Words>
  <Application>Microsoft Office PowerPoint</Application>
  <PresentationFormat>寬螢幕</PresentationFormat>
  <Paragraphs>1051</Paragraphs>
  <Slides>30</Slides>
  <Notes>30</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30</vt:i4>
      </vt:variant>
    </vt:vector>
  </HeadingPairs>
  <TitlesOfParts>
    <vt:vector size="43" baseType="lpstr">
      <vt:lpstr>Yu Gothic UI Semibold</vt:lpstr>
      <vt:lpstr>微軟正黑體</vt:lpstr>
      <vt:lpstr>新細明體</vt:lpstr>
      <vt:lpstr>標楷體</vt:lpstr>
      <vt:lpstr>Arial</vt:lpstr>
      <vt:lpstr>Calibri</vt:lpstr>
      <vt:lpstr>Calibri Light</vt:lpstr>
      <vt:lpstr>Comic Sans MS</vt:lpstr>
      <vt:lpstr>Segoe UI Black</vt:lpstr>
      <vt:lpstr>Source Serif Pro Black</vt:lpstr>
      <vt:lpstr>Times New Roman</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王耘</dc:creator>
  <cp:lastModifiedBy>甘家宓</cp:lastModifiedBy>
  <cp:revision>869</cp:revision>
  <cp:lastPrinted>2021-10-08T07:10:18Z</cp:lastPrinted>
  <dcterms:created xsi:type="dcterms:W3CDTF">2021-04-06T07:39:32Z</dcterms:created>
  <dcterms:modified xsi:type="dcterms:W3CDTF">2022-05-09T05:07:54Z</dcterms:modified>
</cp:coreProperties>
</file>