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6" r:id="rId2"/>
    <p:sldId id="258" r:id="rId3"/>
    <p:sldId id="259" r:id="rId4"/>
    <p:sldId id="260" r:id="rId5"/>
    <p:sldId id="261" r:id="rId6"/>
    <p:sldId id="263" r:id="rId7"/>
    <p:sldId id="265" r:id="rId8"/>
    <p:sldId id="266" r:id="rId9"/>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136" autoAdjust="0"/>
    <p:restoredTop sz="94660"/>
  </p:normalViewPr>
  <p:slideViewPr>
    <p:cSldViewPr snapToGrid="0">
      <p:cViewPr>
        <p:scale>
          <a:sx n="125" d="100"/>
          <a:sy n="125" d="100"/>
        </p:scale>
        <p:origin x="2328"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a:extLst>
              <a:ext uri="{FF2B5EF4-FFF2-40B4-BE49-F238E27FC236}">
                <a16:creationId xmlns:a16="http://schemas.microsoft.com/office/drawing/2014/main" id="{25C7DCEE-EAEB-429E-AB45-158DC4286EB9}"/>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a:extLst>
              <a:ext uri="{FF2B5EF4-FFF2-40B4-BE49-F238E27FC236}">
                <a16:creationId xmlns:a16="http://schemas.microsoft.com/office/drawing/2014/main" id="{FA67A294-4702-4EE2-81A2-66D83ADBCC11}"/>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2DE26784-573E-4719-ACD8-7EC711D78815}" type="datetimeFigureOut">
              <a:rPr lang="zh-TW" altLang="en-US" smtClean="0"/>
              <a:t>2023/7/25</a:t>
            </a:fld>
            <a:endParaRPr lang="zh-TW" altLang="en-US"/>
          </a:p>
        </p:txBody>
      </p:sp>
      <p:sp>
        <p:nvSpPr>
          <p:cNvPr id="4" name="頁尾版面配置區 3">
            <a:extLst>
              <a:ext uri="{FF2B5EF4-FFF2-40B4-BE49-F238E27FC236}">
                <a16:creationId xmlns:a16="http://schemas.microsoft.com/office/drawing/2014/main" id="{12EF55C2-C2CC-48C7-A744-A40D40412DF4}"/>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a:extLst>
              <a:ext uri="{FF2B5EF4-FFF2-40B4-BE49-F238E27FC236}">
                <a16:creationId xmlns:a16="http://schemas.microsoft.com/office/drawing/2014/main" id="{A6A641C7-FFDB-43EC-90FA-4AD9FA95E125}"/>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42CA9AEB-5CA0-4544-BEF6-D8508998A88F}" type="slidenum">
              <a:rPr lang="zh-TW" altLang="en-US" smtClean="0"/>
              <a:t>‹#›</a:t>
            </a:fld>
            <a:endParaRPr lang="zh-TW" altLang="en-US"/>
          </a:p>
        </p:txBody>
      </p:sp>
    </p:spTree>
    <p:extLst>
      <p:ext uri="{BB962C8B-B14F-4D97-AF65-F5344CB8AC3E}">
        <p14:creationId xmlns:p14="http://schemas.microsoft.com/office/powerpoint/2010/main" val="246241325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2E770F6-955E-4A44-B298-9CA06C4D20E6}" type="datetimeFigureOut">
              <a:rPr lang="zh-TW" altLang="en-US" smtClean="0"/>
              <a:t>2023/7/25</a:t>
            </a:fld>
            <a:endParaRPr lang="zh-TW" altLang="en-US"/>
          </a:p>
        </p:txBody>
      </p:sp>
      <p:sp>
        <p:nvSpPr>
          <p:cNvPr id="4" name="投影片影像版面配置區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A81AB41-3739-4412-A2C5-2873B15065D6}" type="slidenum">
              <a:rPr lang="zh-TW" altLang="en-US" smtClean="0"/>
              <a:t>‹#›</a:t>
            </a:fld>
            <a:endParaRPr lang="zh-TW" altLang="en-US"/>
          </a:p>
        </p:txBody>
      </p:sp>
    </p:spTree>
    <p:extLst>
      <p:ext uri="{BB962C8B-B14F-4D97-AF65-F5344CB8AC3E}">
        <p14:creationId xmlns:p14="http://schemas.microsoft.com/office/powerpoint/2010/main" val="126360417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zh-TW" altLang="en-US"/>
              <a:t>按一下以編輯母片標題樣式</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3BAEF2F1-6A53-47E2-970B-AC508F46D2A3}" type="datetime1">
              <a:rPr lang="zh-TW" altLang="en-US" smtClean="0"/>
              <a:t>2023/7/25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CA74A8C-DF5B-40B3-B517-7B52CF910617}" type="slidenum">
              <a:rPr lang="zh-TW" altLang="en-US" smtClean="0"/>
              <a:t>‹#›</a:t>
            </a:fld>
            <a:endParaRPr lang="zh-TW" altLang="en-US"/>
          </a:p>
        </p:txBody>
      </p:sp>
    </p:spTree>
    <p:extLst>
      <p:ext uri="{BB962C8B-B14F-4D97-AF65-F5344CB8AC3E}">
        <p14:creationId xmlns:p14="http://schemas.microsoft.com/office/powerpoint/2010/main" val="4253379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D100E97C-8881-47B3-8FF0-C712D6544AC9}" type="datetime1">
              <a:rPr lang="zh-TW" altLang="en-US" smtClean="0"/>
              <a:t>2023/7/25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CA74A8C-DF5B-40B3-B517-7B52CF910617}" type="slidenum">
              <a:rPr lang="zh-TW" altLang="en-US" smtClean="0"/>
              <a:t>‹#›</a:t>
            </a:fld>
            <a:endParaRPr lang="zh-TW" altLang="en-US"/>
          </a:p>
        </p:txBody>
      </p:sp>
    </p:spTree>
    <p:extLst>
      <p:ext uri="{BB962C8B-B14F-4D97-AF65-F5344CB8AC3E}">
        <p14:creationId xmlns:p14="http://schemas.microsoft.com/office/powerpoint/2010/main" val="991343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752E1902-D6A6-4795-8249-3DB51797F991}" type="datetime1">
              <a:rPr lang="zh-TW" altLang="en-US" smtClean="0"/>
              <a:t>2023/7/25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CA74A8C-DF5B-40B3-B517-7B52CF910617}" type="slidenum">
              <a:rPr lang="zh-TW" altLang="en-US" smtClean="0"/>
              <a:t>‹#›</a:t>
            </a:fld>
            <a:endParaRPr lang="zh-TW" altLang="en-US"/>
          </a:p>
        </p:txBody>
      </p:sp>
    </p:spTree>
    <p:extLst>
      <p:ext uri="{BB962C8B-B14F-4D97-AF65-F5344CB8AC3E}">
        <p14:creationId xmlns:p14="http://schemas.microsoft.com/office/powerpoint/2010/main" val="1987482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505E0F1C-991F-459B-ADC2-5589A3C3EAC0}" type="datetime1">
              <a:rPr lang="zh-TW" altLang="en-US" smtClean="0"/>
              <a:t>2023/7/25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CA74A8C-DF5B-40B3-B517-7B52CF910617}" type="slidenum">
              <a:rPr lang="zh-TW" altLang="en-US" smtClean="0"/>
              <a:t>‹#›</a:t>
            </a:fld>
            <a:endParaRPr lang="zh-TW" altLang="en-US"/>
          </a:p>
        </p:txBody>
      </p:sp>
    </p:spTree>
    <p:extLst>
      <p:ext uri="{BB962C8B-B14F-4D97-AF65-F5344CB8AC3E}">
        <p14:creationId xmlns:p14="http://schemas.microsoft.com/office/powerpoint/2010/main" val="1847224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zh-TW" altLang="en-US"/>
              <a:t>按一下以編輯母片標題樣式</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51F02EB3-DA28-4FF0-B82F-CDFEF7A62278}" type="datetime1">
              <a:rPr lang="zh-TW" altLang="en-US" smtClean="0"/>
              <a:t>2023/7/25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CA74A8C-DF5B-40B3-B517-7B52CF910617}" type="slidenum">
              <a:rPr lang="zh-TW" altLang="en-US" smtClean="0"/>
              <a:t>‹#›</a:t>
            </a:fld>
            <a:endParaRPr lang="zh-TW" altLang="en-US"/>
          </a:p>
        </p:txBody>
      </p:sp>
    </p:spTree>
    <p:extLst>
      <p:ext uri="{BB962C8B-B14F-4D97-AF65-F5344CB8AC3E}">
        <p14:creationId xmlns:p14="http://schemas.microsoft.com/office/powerpoint/2010/main" val="3106231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6CC1E364-2167-4694-BAD2-0E6DAFBC411F}" type="datetime1">
              <a:rPr lang="zh-TW" altLang="en-US" smtClean="0"/>
              <a:t>2023/7/25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6CA74A8C-DF5B-40B3-B517-7B52CF910617}" type="slidenum">
              <a:rPr lang="zh-TW" altLang="en-US" smtClean="0"/>
              <a:t>‹#›</a:t>
            </a:fld>
            <a:endParaRPr lang="zh-TW" altLang="en-US"/>
          </a:p>
        </p:txBody>
      </p:sp>
    </p:spTree>
    <p:extLst>
      <p:ext uri="{BB962C8B-B14F-4D97-AF65-F5344CB8AC3E}">
        <p14:creationId xmlns:p14="http://schemas.microsoft.com/office/powerpoint/2010/main" val="361534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編輯母片文字樣式</a:t>
            </a:r>
          </a:p>
        </p:txBody>
      </p:sp>
      <p:sp>
        <p:nvSpPr>
          <p:cNvPr id="4" name="Content Placeholder 3"/>
          <p:cNvSpPr>
            <a:spLocks noGrp="1"/>
          </p:cNvSpPr>
          <p:nvPr>
            <p:ph sz="half" idx="2"/>
          </p:nvPr>
        </p:nvSpPr>
        <p:spPr>
          <a:xfrm>
            <a:off x="472381" y="3618442"/>
            <a:ext cx="2901255" cy="5322183"/>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編輯母片文字樣式</a:t>
            </a:r>
          </a:p>
        </p:txBody>
      </p:sp>
      <p:sp>
        <p:nvSpPr>
          <p:cNvPr id="6" name="Content Placeholder 5"/>
          <p:cNvSpPr>
            <a:spLocks noGrp="1"/>
          </p:cNvSpPr>
          <p:nvPr>
            <p:ph sz="quarter" idx="4"/>
          </p:nvPr>
        </p:nvSpPr>
        <p:spPr>
          <a:xfrm>
            <a:off x="3471863" y="3618442"/>
            <a:ext cx="2915543" cy="5322183"/>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5837AE47-F3A7-45B1-84B3-0309785F71DF}" type="datetime1">
              <a:rPr lang="zh-TW" altLang="en-US" smtClean="0"/>
              <a:t>2023/7/25</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6CA74A8C-DF5B-40B3-B517-7B52CF910617}" type="slidenum">
              <a:rPr lang="zh-TW" altLang="en-US" smtClean="0"/>
              <a:t>‹#›</a:t>
            </a:fld>
            <a:endParaRPr lang="zh-TW" altLang="en-US"/>
          </a:p>
        </p:txBody>
      </p:sp>
    </p:spTree>
    <p:extLst>
      <p:ext uri="{BB962C8B-B14F-4D97-AF65-F5344CB8AC3E}">
        <p14:creationId xmlns:p14="http://schemas.microsoft.com/office/powerpoint/2010/main" val="181325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062528E8-26EC-48A2-A78C-6DA97A0BA2F5}" type="datetime1">
              <a:rPr lang="zh-TW" altLang="en-US" smtClean="0"/>
              <a:t>2023/7/25</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6CA74A8C-DF5B-40B3-B517-7B52CF910617}" type="slidenum">
              <a:rPr lang="zh-TW" altLang="en-US" smtClean="0"/>
              <a:t>‹#›</a:t>
            </a:fld>
            <a:endParaRPr lang="zh-TW" altLang="en-US"/>
          </a:p>
        </p:txBody>
      </p:sp>
    </p:spTree>
    <p:extLst>
      <p:ext uri="{BB962C8B-B14F-4D97-AF65-F5344CB8AC3E}">
        <p14:creationId xmlns:p14="http://schemas.microsoft.com/office/powerpoint/2010/main" val="1821437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49F2FD-E61B-4302-BC1C-64C55EE0E93B}" type="datetime1">
              <a:rPr lang="zh-TW" altLang="en-US" smtClean="0"/>
              <a:t>2023/7/25</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6CA74A8C-DF5B-40B3-B517-7B52CF910617}" type="slidenum">
              <a:rPr lang="zh-TW" altLang="en-US" smtClean="0"/>
              <a:t>‹#›</a:t>
            </a:fld>
            <a:endParaRPr lang="zh-TW" altLang="en-US"/>
          </a:p>
        </p:txBody>
      </p:sp>
    </p:spTree>
    <p:extLst>
      <p:ext uri="{BB962C8B-B14F-4D97-AF65-F5344CB8AC3E}">
        <p14:creationId xmlns:p14="http://schemas.microsoft.com/office/powerpoint/2010/main" val="2835078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TW" altLang="en-US"/>
              <a:t>按一下以編輯母片標題樣式</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編輯母片文字樣式</a:t>
            </a:r>
          </a:p>
        </p:txBody>
      </p:sp>
      <p:sp>
        <p:nvSpPr>
          <p:cNvPr id="5" name="Date Placeholder 4"/>
          <p:cNvSpPr>
            <a:spLocks noGrp="1"/>
          </p:cNvSpPr>
          <p:nvPr>
            <p:ph type="dt" sz="half" idx="10"/>
          </p:nvPr>
        </p:nvSpPr>
        <p:spPr/>
        <p:txBody>
          <a:bodyPr/>
          <a:lstStyle/>
          <a:p>
            <a:fld id="{CA846DFB-BDFE-4C22-9B99-3C1FDC3723C9}" type="datetime1">
              <a:rPr lang="zh-TW" altLang="en-US" smtClean="0"/>
              <a:t>2023/7/25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6CA74A8C-DF5B-40B3-B517-7B52CF910617}" type="slidenum">
              <a:rPr lang="zh-TW" altLang="en-US" smtClean="0"/>
              <a:t>‹#›</a:t>
            </a:fld>
            <a:endParaRPr lang="zh-TW" altLang="en-US"/>
          </a:p>
        </p:txBody>
      </p:sp>
    </p:spTree>
    <p:extLst>
      <p:ext uri="{BB962C8B-B14F-4D97-AF65-F5344CB8AC3E}">
        <p14:creationId xmlns:p14="http://schemas.microsoft.com/office/powerpoint/2010/main" val="2106089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TW" altLang="en-US"/>
              <a:t>按一下圖示以新增圖片</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編輯母片文字樣式</a:t>
            </a:r>
          </a:p>
        </p:txBody>
      </p:sp>
      <p:sp>
        <p:nvSpPr>
          <p:cNvPr id="5" name="Date Placeholder 4"/>
          <p:cNvSpPr>
            <a:spLocks noGrp="1"/>
          </p:cNvSpPr>
          <p:nvPr>
            <p:ph type="dt" sz="half" idx="10"/>
          </p:nvPr>
        </p:nvSpPr>
        <p:spPr/>
        <p:txBody>
          <a:bodyPr/>
          <a:lstStyle/>
          <a:p>
            <a:fld id="{61E63BFD-B3F3-4190-8D98-F098ABED7E47}" type="datetime1">
              <a:rPr lang="zh-TW" altLang="en-US" smtClean="0"/>
              <a:t>2023/7/25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6CA74A8C-DF5B-40B3-B517-7B52CF910617}" type="slidenum">
              <a:rPr lang="zh-TW" altLang="en-US" smtClean="0"/>
              <a:t>‹#›</a:t>
            </a:fld>
            <a:endParaRPr lang="zh-TW" altLang="en-US"/>
          </a:p>
        </p:txBody>
      </p:sp>
    </p:spTree>
    <p:extLst>
      <p:ext uri="{BB962C8B-B14F-4D97-AF65-F5344CB8AC3E}">
        <p14:creationId xmlns:p14="http://schemas.microsoft.com/office/powerpoint/2010/main" val="3828691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0340B66-4DB6-4D51-9040-0E13B27FCAB6}" type="datetime1">
              <a:rPr lang="zh-TW" altLang="en-US" smtClean="0"/>
              <a:t>2023/7/25</a:t>
            </a:fld>
            <a:endParaRPr lang="zh-TW"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CA74A8C-DF5B-40B3-B517-7B52CF910617}" type="slidenum">
              <a:rPr lang="zh-TW" altLang="en-US" smtClean="0"/>
              <a:t>‹#›</a:t>
            </a:fld>
            <a:endParaRPr lang="zh-TW" altLang="en-US"/>
          </a:p>
        </p:txBody>
      </p:sp>
    </p:spTree>
    <p:extLst>
      <p:ext uri="{BB962C8B-B14F-4D97-AF65-F5344CB8AC3E}">
        <p14:creationId xmlns:p14="http://schemas.microsoft.com/office/powerpoint/2010/main" val="732184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 name="直線單箭頭接點 55">
            <a:extLst>
              <a:ext uri="{FF2B5EF4-FFF2-40B4-BE49-F238E27FC236}">
                <a16:creationId xmlns:a16="http://schemas.microsoft.com/office/drawing/2014/main" id="{975B5973-6BA1-42E8-AC88-BDAAD6127522}"/>
              </a:ext>
            </a:extLst>
          </p:cNvPr>
          <p:cNvCxnSpPr>
            <a:cxnSpLocks/>
          </p:cNvCxnSpPr>
          <p:nvPr/>
        </p:nvCxnSpPr>
        <p:spPr>
          <a:xfrm>
            <a:off x="2730708" y="5021365"/>
            <a:ext cx="0" cy="48078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矩形 3">
            <a:extLst>
              <a:ext uri="{FF2B5EF4-FFF2-40B4-BE49-F238E27FC236}">
                <a16:creationId xmlns:a16="http://schemas.microsoft.com/office/drawing/2014/main" id="{45B67DC4-F983-4663-AD2C-492F9F42265A}"/>
              </a:ext>
            </a:extLst>
          </p:cNvPr>
          <p:cNvSpPr/>
          <p:nvPr/>
        </p:nvSpPr>
        <p:spPr>
          <a:xfrm>
            <a:off x="0" y="374454"/>
            <a:ext cx="6858000" cy="508088"/>
          </a:xfrm>
          <a:prstGeom prst="rect">
            <a:avLst/>
          </a:prstGeom>
        </p:spPr>
        <p:txBody>
          <a:bodyPr wrap="square">
            <a:spAutoFit/>
          </a:bodyPr>
          <a:lstStyle/>
          <a:p>
            <a:pPr algn="ctr" defTabSz="914406"/>
            <a:r>
              <a:rPr lang="zh-TW" altLang="en-US" sz="1351" b="1" dirty="0">
                <a:ea typeface="標楷體"/>
              </a:rPr>
              <a:t>醫療服務審查勞務委託之審查醫藥專家</a:t>
            </a:r>
            <a:r>
              <a:rPr lang="en-US" altLang="zh-TW" sz="1351" b="1" dirty="0">
                <a:ea typeface="標楷體"/>
              </a:rPr>
              <a:t>(</a:t>
            </a:r>
            <a:r>
              <a:rPr lang="zh-TW" altLang="en-US" sz="1351" b="1" dirty="0">
                <a:ea typeface="標楷體"/>
              </a:rPr>
              <a:t>醫院總額含疾病分類輔助審查專員</a:t>
            </a:r>
            <a:r>
              <a:rPr lang="en-US" altLang="zh-TW" sz="1351" b="1" dirty="0">
                <a:ea typeface="標楷體"/>
              </a:rPr>
              <a:t>)</a:t>
            </a:r>
          </a:p>
          <a:p>
            <a:pPr algn="ctr" defTabSz="914406"/>
            <a:r>
              <a:rPr lang="zh-TW" altLang="en-US" sz="1351" b="1" dirty="0">
                <a:ea typeface="標楷體"/>
              </a:rPr>
              <a:t>屆期遴聘</a:t>
            </a:r>
            <a:r>
              <a:rPr lang="en-US" altLang="zh-TW" sz="1351" b="1" dirty="0">
                <a:ea typeface="標楷體"/>
              </a:rPr>
              <a:t>(</a:t>
            </a:r>
            <a:r>
              <a:rPr lang="zh-TW" altLang="en-US" sz="1351" b="1" dirty="0">
                <a:ea typeface="標楷體"/>
              </a:rPr>
              <a:t>重啟契約年度</a:t>
            </a:r>
            <a:r>
              <a:rPr lang="en-US" altLang="zh-TW" sz="1351" b="1" dirty="0">
                <a:ea typeface="標楷體"/>
              </a:rPr>
              <a:t>)</a:t>
            </a:r>
            <a:r>
              <a:rPr lang="zh-TW" altLang="en-US" sz="1351" b="1" dirty="0">
                <a:ea typeface="標楷體"/>
              </a:rPr>
              <a:t>作業</a:t>
            </a:r>
            <a:r>
              <a:rPr lang="zh-TW" altLang="zh-TW" sz="1351" b="1" dirty="0">
                <a:ea typeface="標楷體"/>
              </a:rPr>
              <a:t>流程圖</a:t>
            </a:r>
            <a:endParaRPr lang="zh-TW" altLang="en-US" sz="1351" b="1" dirty="0">
              <a:ea typeface="標楷體"/>
            </a:endParaRPr>
          </a:p>
        </p:txBody>
      </p:sp>
      <p:cxnSp>
        <p:nvCxnSpPr>
          <p:cNvPr id="3" name="直線接點 2">
            <a:extLst>
              <a:ext uri="{FF2B5EF4-FFF2-40B4-BE49-F238E27FC236}">
                <a16:creationId xmlns:a16="http://schemas.microsoft.com/office/drawing/2014/main" id="{B8069D28-4168-4BF2-84C8-78DD9A36E485}"/>
              </a:ext>
            </a:extLst>
          </p:cNvPr>
          <p:cNvCxnSpPr/>
          <p:nvPr/>
        </p:nvCxnSpPr>
        <p:spPr>
          <a:xfrm flipV="1">
            <a:off x="610112" y="1414614"/>
            <a:ext cx="5760000" cy="0"/>
          </a:xfrm>
          <a:prstGeom prst="line">
            <a:avLst/>
          </a:prstGeom>
          <a:ln w="12700" cmpd="thinThick">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單箭頭接點 13">
            <a:extLst>
              <a:ext uri="{FF2B5EF4-FFF2-40B4-BE49-F238E27FC236}">
                <a16:creationId xmlns:a16="http://schemas.microsoft.com/office/drawing/2014/main" id="{85FBB28D-8C97-4EFD-8C10-FAFCCA9DAD92}"/>
              </a:ext>
            </a:extLst>
          </p:cNvPr>
          <p:cNvCxnSpPr>
            <a:cxnSpLocks/>
          </p:cNvCxnSpPr>
          <p:nvPr/>
        </p:nvCxnSpPr>
        <p:spPr>
          <a:xfrm>
            <a:off x="2728436" y="2731332"/>
            <a:ext cx="0" cy="63844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流程圖: 接點 15">
            <a:extLst>
              <a:ext uri="{FF2B5EF4-FFF2-40B4-BE49-F238E27FC236}">
                <a16:creationId xmlns:a16="http://schemas.microsoft.com/office/drawing/2014/main" id="{659AC27E-2095-4D83-AF1C-C219DAEBD79A}"/>
              </a:ext>
            </a:extLst>
          </p:cNvPr>
          <p:cNvSpPr/>
          <p:nvPr/>
        </p:nvSpPr>
        <p:spPr>
          <a:xfrm>
            <a:off x="2397690" y="8054031"/>
            <a:ext cx="648000" cy="648000"/>
          </a:xfrm>
          <a:prstGeom prst="flowChartConnector">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ea typeface="標楷體" panose="03000509000000000000" pitchFamily="65" charset="-120"/>
              </a:rPr>
              <a:t>A</a:t>
            </a:r>
            <a:endParaRPr lang="zh-TW" altLang="en-US" dirty="0">
              <a:solidFill>
                <a:schemeClr val="tx1"/>
              </a:solidFill>
              <a:ea typeface="標楷體" panose="03000509000000000000" pitchFamily="65" charset="-120"/>
            </a:endParaRPr>
          </a:p>
        </p:txBody>
      </p:sp>
      <p:cxnSp>
        <p:nvCxnSpPr>
          <p:cNvPr id="17" name="直線單箭頭接點 16">
            <a:extLst>
              <a:ext uri="{FF2B5EF4-FFF2-40B4-BE49-F238E27FC236}">
                <a16:creationId xmlns:a16="http://schemas.microsoft.com/office/drawing/2014/main" id="{9E58BB01-E2A3-4EB6-B684-9C5EA9323A92}"/>
              </a:ext>
            </a:extLst>
          </p:cNvPr>
          <p:cNvCxnSpPr/>
          <p:nvPr/>
        </p:nvCxnSpPr>
        <p:spPr>
          <a:xfrm>
            <a:off x="2721690" y="7665653"/>
            <a:ext cx="0" cy="36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5" name="群組 34">
            <a:extLst>
              <a:ext uri="{FF2B5EF4-FFF2-40B4-BE49-F238E27FC236}">
                <a16:creationId xmlns:a16="http://schemas.microsoft.com/office/drawing/2014/main" id="{5AD2B276-9CC4-4195-BA82-029EC8B11D49}"/>
              </a:ext>
            </a:extLst>
          </p:cNvPr>
          <p:cNvGrpSpPr/>
          <p:nvPr/>
        </p:nvGrpSpPr>
        <p:grpSpPr>
          <a:xfrm>
            <a:off x="1681431" y="2533126"/>
            <a:ext cx="3745322" cy="620884"/>
            <a:chOff x="1286902" y="2431122"/>
            <a:chExt cx="3745322" cy="730452"/>
          </a:xfrm>
        </p:grpSpPr>
        <p:sp>
          <p:nvSpPr>
            <p:cNvPr id="6" name="矩形 5">
              <a:extLst>
                <a:ext uri="{FF2B5EF4-FFF2-40B4-BE49-F238E27FC236}">
                  <a16:creationId xmlns:a16="http://schemas.microsoft.com/office/drawing/2014/main" id="{2ECB1130-AB87-4E4B-AE8B-9272153F56DC}"/>
                </a:ext>
              </a:extLst>
            </p:cNvPr>
            <p:cNvSpPr/>
            <p:nvPr/>
          </p:nvSpPr>
          <p:spPr>
            <a:xfrm>
              <a:off x="4078117" y="2437394"/>
              <a:ext cx="954107" cy="724180"/>
            </a:xfrm>
            <a:prstGeom prst="rect">
              <a:avLst/>
            </a:prstGeom>
          </p:spPr>
          <p:txBody>
            <a:bodyPr wrap="none">
              <a:spAutoFit/>
            </a:bodyPr>
            <a:lstStyle/>
            <a:p>
              <a:r>
                <a:rPr lang="zh-TW" altLang="en-US" sz="1200" u="sng" dirty="0">
                  <a:ea typeface="標楷體" panose="03000509000000000000" pitchFamily="65" charset="-120"/>
                </a:rPr>
                <a:t>健保署</a:t>
              </a:r>
              <a:endParaRPr lang="en-US" altLang="zh-TW" sz="1200" dirty="0">
                <a:ea typeface="標楷體" panose="03000509000000000000" pitchFamily="65" charset="-120"/>
              </a:endParaRPr>
            </a:p>
            <a:p>
              <a:r>
                <a:rPr lang="zh-TW" altLang="en-US" sz="1200" dirty="0">
                  <a:ea typeface="標楷體" panose="03000509000000000000" pitchFamily="65" charset="-120"/>
                </a:rPr>
                <a:t>分區業務組</a:t>
              </a:r>
              <a:endParaRPr lang="en-US" altLang="zh-TW" sz="1200" dirty="0">
                <a:ea typeface="標楷體" panose="03000509000000000000" pitchFamily="65" charset="-120"/>
              </a:endParaRPr>
            </a:p>
            <a:p>
              <a:r>
                <a:rPr lang="en-US" altLang="zh-TW" sz="1000" dirty="0">
                  <a:ea typeface="標楷體" panose="03000509000000000000" pitchFamily="65" charset="-120"/>
                </a:rPr>
                <a:t>(8</a:t>
              </a:r>
              <a:r>
                <a:rPr lang="zh-TW" altLang="en-US" sz="1000" dirty="0">
                  <a:ea typeface="標楷體" panose="03000509000000000000" pitchFamily="65" charset="-120"/>
                </a:rPr>
                <a:t>月</a:t>
              </a:r>
              <a:r>
                <a:rPr lang="en-US" altLang="zh-TW" sz="1000" dirty="0">
                  <a:ea typeface="標楷體" panose="03000509000000000000" pitchFamily="65" charset="-120"/>
                </a:rPr>
                <a:t>31</a:t>
              </a:r>
              <a:r>
                <a:rPr lang="zh-TW" altLang="en-US" sz="1000" dirty="0">
                  <a:ea typeface="標楷體" panose="03000509000000000000" pitchFamily="65" charset="-120"/>
                </a:rPr>
                <a:t>日前</a:t>
              </a:r>
              <a:r>
                <a:rPr lang="en-US" altLang="zh-TW" sz="1000" dirty="0">
                  <a:ea typeface="標楷體" panose="03000509000000000000" pitchFamily="65" charset="-120"/>
                </a:rPr>
                <a:t>)</a:t>
              </a:r>
            </a:p>
          </p:txBody>
        </p:sp>
        <p:sp>
          <p:nvSpPr>
            <p:cNvPr id="18" name="矩形 14">
              <a:extLst>
                <a:ext uri="{FF2B5EF4-FFF2-40B4-BE49-F238E27FC236}">
                  <a16:creationId xmlns:a16="http://schemas.microsoft.com/office/drawing/2014/main" id="{B4489F1E-18FC-4BC4-BD74-49196699C6AB}"/>
                </a:ext>
              </a:extLst>
            </p:cNvPr>
            <p:cNvSpPr>
              <a:spLocks noChangeArrowheads="1"/>
            </p:cNvSpPr>
            <p:nvPr/>
          </p:nvSpPr>
          <p:spPr bwMode="auto">
            <a:xfrm>
              <a:off x="1286902" y="2431122"/>
              <a:ext cx="2160000" cy="635294"/>
            </a:xfrm>
            <a:prstGeom prst="rect">
              <a:avLst/>
            </a:prstGeom>
            <a:solidFill>
              <a:schemeClr val="bg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algn="ctr" defTabSz="772302" fontAlgn="base">
                <a:spcBef>
                  <a:spcPct val="0"/>
                </a:spcBef>
                <a:spcAft>
                  <a:spcPct val="0"/>
                </a:spcAft>
              </a:pPr>
              <a:r>
                <a:rPr kumimoji="1" lang="zh-TW" altLang="en-US" sz="1200" dirty="0">
                  <a:ea typeface="標楷體" pitchFamily="65" charset="-120"/>
                  <a:cs typeface="Times New Roman" pitchFamily="18" charset="0"/>
                </a:rPr>
                <a:t>依前一年專審件數估算</a:t>
              </a:r>
              <a:endParaRPr kumimoji="1" lang="en-US" altLang="zh-TW" sz="1200" dirty="0">
                <a:ea typeface="標楷體" pitchFamily="65" charset="-120"/>
                <a:cs typeface="Times New Roman" pitchFamily="18" charset="0"/>
              </a:endParaRPr>
            </a:p>
            <a:p>
              <a:pPr algn="ctr" defTabSz="772302" fontAlgn="base">
                <a:spcBef>
                  <a:spcPct val="0"/>
                </a:spcBef>
                <a:spcAft>
                  <a:spcPct val="0"/>
                </a:spcAft>
              </a:pPr>
              <a:r>
                <a:rPr kumimoji="1" lang="zh-TW" altLang="en-US" sz="1200" dirty="0">
                  <a:ea typeface="標楷體" pitchFamily="65" charset="-120"/>
                  <a:cs typeface="Times New Roman" pitchFamily="18" charset="0"/>
                </a:rPr>
                <a:t>至系統填報並上傳署本部</a:t>
              </a:r>
              <a:endParaRPr kumimoji="1" lang="en-US" altLang="zh-TW" sz="1200" dirty="0">
                <a:ea typeface="標楷體" pitchFamily="65" charset="-120"/>
                <a:cs typeface="Times New Roman" pitchFamily="18" charset="0"/>
              </a:endParaRPr>
            </a:p>
          </p:txBody>
        </p:sp>
      </p:grpSp>
      <p:cxnSp>
        <p:nvCxnSpPr>
          <p:cNvPr id="19" name="直線單箭頭接點 18">
            <a:extLst>
              <a:ext uri="{FF2B5EF4-FFF2-40B4-BE49-F238E27FC236}">
                <a16:creationId xmlns:a16="http://schemas.microsoft.com/office/drawing/2014/main" id="{F8478AD3-509B-4483-A561-7A182CC8F16C}"/>
              </a:ext>
            </a:extLst>
          </p:cNvPr>
          <p:cNvCxnSpPr>
            <a:cxnSpLocks/>
          </p:cNvCxnSpPr>
          <p:nvPr/>
        </p:nvCxnSpPr>
        <p:spPr>
          <a:xfrm>
            <a:off x="2728436" y="2052342"/>
            <a:ext cx="0" cy="48078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4" name="群組 33">
            <a:extLst>
              <a:ext uri="{FF2B5EF4-FFF2-40B4-BE49-F238E27FC236}">
                <a16:creationId xmlns:a16="http://schemas.microsoft.com/office/drawing/2014/main" id="{D1C6EFE5-CE24-4283-A52A-FC180DA318DE}"/>
              </a:ext>
            </a:extLst>
          </p:cNvPr>
          <p:cNvGrpSpPr/>
          <p:nvPr/>
        </p:nvGrpSpPr>
        <p:grpSpPr>
          <a:xfrm>
            <a:off x="1681431" y="1699735"/>
            <a:ext cx="3946299" cy="686966"/>
            <a:chOff x="1286901" y="1623245"/>
            <a:chExt cx="3946299" cy="808196"/>
          </a:xfrm>
        </p:grpSpPr>
        <p:sp>
          <p:nvSpPr>
            <p:cNvPr id="8" name="矩形 7">
              <a:extLst>
                <a:ext uri="{FF2B5EF4-FFF2-40B4-BE49-F238E27FC236}">
                  <a16:creationId xmlns:a16="http://schemas.microsoft.com/office/drawing/2014/main" id="{2E7E8A51-69C8-49DC-A48B-1837BDF07460}"/>
                </a:ext>
              </a:extLst>
            </p:cNvPr>
            <p:cNvSpPr/>
            <p:nvPr/>
          </p:nvSpPr>
          <p:spPr>
            <a:xfrm>
              <a:off x="4078116" y="1707261"/>
              <a:ext cx="1155084" cy="724180"/>
            </a:xfrm>
            <a:prstGeom prst="rect">
              <a:avLst/>
            </a:prstGeom>
          </p:spPr>
          <p:txBody>
            <a:bodyPr wrap="square">
              <a:spAutoFit/>
            </a:bodyPr>
            <a:lstStyle/>
            <a:p>
              <a:r>
                <a:rPr lang="zh-TW" altLang="en-US" sz="1200" u="sng" dirty="0">
                  <a:ea typeface="標楷體" panose="03000509000000000000" pitchFamily="65" charset="-120"/>
                </a:rPr>
                <a:t>健保署</a:t>
              </a:r>
              <a:endParaRPr lang="en-US" altLang="zh-TW" sz="1200" u="sng" dirty="0">
                <a:ea typeface="標楷體" panose="03000509000000000000" pitchFamily="65" charset="-120"/>
              </a:endParaRPr>
            </a:p>
            <a:p>
              <a:r>
                <a:rPr lang="zh-TW" altLang="en-US" sz="1200" dirty="0">
                  <a:ea typeface="標楷體" panose="03000509000000000000" pitchFamily="65" charset="-120"/>
                </a:rPr>
                <a:t>醫審及藥材組</a:t>
              </a:r>
              <a:endParaRPr lang="en-US" altLang="zh-TW" sz="1200" dirty="0">
                <a:ea typeface="標楷體" panose="03000509000000000000" pitchFamily="65" charset="-120"/>
              </a:endParaRPr>
            </a:p>
            <a:p>
              <a:r>
                <a:rPr lang="en-US" altLang="zh-TW" sz="1000" dirty="0">
                  <a:ea typeface="標楷體" panose="03000509000000000000" pitchFamily="65" charset="-120"/>
                </a:rPr>
                <a:t>(8</a:t>
              </a:r>
              <a:r>
                <a:rPr lang="zh-TW" altLang="en-US" sz="1000" dirty="0">
                  <a:ea typeface="標楷體" panose="03000509000000000000" pitchFamily="65" charset="-120"/>
                </a:rPr>
                <a:t>月</a:t>
              </a:r>
              <a:r>
                <a:rPr lang="en-US" altLang="zh-TW" sz="1000" dirty="0">
                  <a:ea typeface="標楷體" panose="03000509000000000000" pitchFamily="65" charset="-120"/>
                </a:rPr>
                <a:t>15</a:t>
              </a:r>
              <a:r>
                <a:rPr lang="zh-TW" altLang="en-US" sz="1000" dirty="0">
                  <a:ea typeface="標楷體" panose="03000509000000000000" pitchFamily="65" charset="-120"/>
                </a:rPr>
                <a:t>日前</a:t>
              </a:r>
              <a:r>
                <a:rPr lang="en-US" altLang="zh-TW" sz="1000" dirty="0">
                  <a:ea typeface="標楷體" panose="03000509000000000000" pitchFamily="65" charset="-120"/>
                </a:rPr>
                <a:t>)</a:t>
              </a:r>
              <a:endParaRPr lang="en-US" altLang="zh-TW" sz="1200" dirty="0">
                <a:ea typeface="標楷體" panose="03000509000000000000" pitchFamily="65" charset="-120"/>
              </a:endParaRPr>
            </a:p>
          </p:txBody>
        </p:sp>
        <p:sp>
          <p:nvSpPr>
            <p:cNvPr id="24" name="矩形: 圓角 23">
              <a:extLst>
                <a:ext uri="{FF2B5EF4-FFF2-40B4-BE49-F238E27FC236}">
                  <a16:creationId xmlns:a16="http://schemas.microsoft.com/office/drawing/2014/main" id="{D6F8CD51-F54B-4912-8EFE-AC7870068E3D}"/>
                </a:ext>
              </a:extLst>
            </p:cNvPr>
            <p:cNvSpPr/>
            <p:nvPr/>
          </p:nvSpPr>
          <p:spPr>
            <a:xfrm>
              <a:off x="1286901" y="1623245"/>
              <a:ext cx="2160000" cy="720000"/>
            </a:xfrm>
            <a:prstGeom prst="roundRect">
              <a:avLst>
                <a:gd name="adj" fmla="val 5000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kumimoji="1" lang="zh-TW" altLang="en-US" sz="1200" dirty="0">
                  <a:solidFill>
                    <a:schemeClr val="tx1"/>
                  </a:solidFill>
                  <a:ea typeface="標楷體" panose="03000509000000000000" pitchFamily="65" charset="-120"/>
                  <a:cs typeface="Times New Roman" pitchFamily="18" charset="0"/>
                </a:rPr>
                <a:t>函請分區估算</a:t>
              </a:r>
              <a:endParaRPr kumimoji="1" lang="en-US" altLang="zh-TW" sz="1200" dirty="0">
                <a:solidFill>
                  <a:schemeClr val="tx1"/>
                </a:solidFill>
                <a:ea typeface="標楷體" panose="03000509000000000000" pitchFamily="65" charset="-120"/>
                <a:cs typeface="Times New Roman" pitchFamily="18" charset="0"/>
              </a:endParaRPr>
            </a:p>
            <a:p>
              <a:pPr lvl="0" algn="ctr" defTabSz="914400" fontAlgn="base">
                <a:spcBef>
                  <a:spcPct val="0"/>
                </a:spcBef>
                <a:spcAft>
                  <a:spcPct val="0"/>
                </a:spcAft>
              </a:pPr>
              <a:r>
                <a:rPr kumimoji="1" lang="zh-TW" altLang="en-US" sz="1200" dirty="0">
                  <a:solidFill>
                    <a:schemeClr val="tx1"/>
                  </a:solidFill>
                  <a:ea typeface="標楷體" panose="03000509000000000000" pitchFamily="65" charset="-120"/>
                  <a:cs typeface="Times New Roman" pitchFamily="18" charset="0"/>
                </a:rPr>
                <a:t>次一年度員額數</a:t>
              </a:r>
              <a:endParaRPr kumimoji="1" lang="en-US" altLang="zh-TW" sz="1200" dirty="0">
                <a:solidFill>
                  <a:schemeClr val="tx1"/>
                </a:solidFill>
                <a:ea typeface="標楷體" panose="03000509000000000000" pitchFamily="65" charset="-120"/>
                <a:cs typeface="Times New Roman" pitchFamily="18" charset="0"/>
              </a:endParaRPr>
            </a:p>
          </p:txBody>
        </p:sp>
      </p:grpSp>
      <p:sp>
        <p:nvSpPr>
          <p:cNvPr id="25" name="矩形 24">
            <a:extLst>
              <a:ext uri="{FF2B5EF4-FFF2-40B4-BE49-F238E27FC236}">
                <a16:creationId xmlns:a16="http://schemas.microsoft.com/office/drawing/2014/main" id="{96B69A59-8892-4351-93E5-3CDF14D3C5D7}"/>
              </a:ext>
            </a:extLst>
          </p:cNvPr>
          <p:cNvSpPr/>
          <p:nvPr/>
        </p:nvSpPr>
        <p:spPr>
          <a:xfrm>
            <a:off x="4439916" y="1185408"/>
            <a:ext cx="2208354" cy="261290"/>
          </a:xfrm>
          <a:prstGeom prst="rect">
            <a:avLst/>
          </a:prstGeom>
        </p:spPr>
        <p:txBody>
          <a:bodyPr wrap="square">
            <a:spAutoFit/>
          </a:bodyPr>
          <a:lstStyle/>
          <a:p>
            <a:pPr defTabSz="914406"/>
            <a:r>
              <a:rPr lang="zh-TW" altLang="en-US" sz="1098" dirty="0">
                <a:solidFill>
                  <a:prstClr val="black"/>
                </a:solidFill>
                <a:ea typeface="標楷體"/>
              </a:rPr>
              <a:t>執行單位</a:t>
            </a:r>
            <a:r>
              <a:rPr lang="en-US" altLang="zh-TW" sz="1098" dirty="0">
                <a:ea typeface="標楷體"/>
              </a:rPr>
              <a:t>(</a:t>
            </a:r>
            <a:r>
              <a:rPr lang="zh-TW" altLang="en-US" sz="1098" dirty="0">
                <a:ea typeface="標楷體"/>
              </a:rPr>
              <a:t>時程</a:t>
            </a:r>
            <a:r>
              <a:rPr lang="en-US" altLang="zh-TW" sz="1098" dirty="0">
                <a:ea typeface="標楷體"/>
              </a:rPr>
              <a:t>)</a:t>
            </a:r>
          </a:p>
        </p:txBody>
      </p:sp>
      <p:sp>
        <p:nvSpPr>
          <p:cNvPr id="26" name="矩形 25">
            <a:extLst>
              <a:ext uri="{FF2B5EF4-FFF2-40B4-BE49-F238E27FC236}">
                <a16:creationId xmlns:a16="http://schemas.microsoft.com/office/drawing/2014/main" id="{E9E314EB-94CA-4C5C-AC0D-7A8C67F774B6}"/>
              </a:ext>
            </a:extLst>
          </p:cNvPr>
          <p:cNvSpPr/>
          <p:nvPr/>
        </p:nvSpPr>
        <p:spPr>
          <a:xfrm>
            <a:off x="656480" y="1184859"/>
            <a:ext cx="3531736" cy="230832"/>
          </a:xfrm>
          <a:prstGeom prst="rect">
            <a:avLst/>
          </a:prstGeom>
        </p:spPr>
        <p:txBody>
          <a:bodyPr wrap="none">
            <a:spAutoFit/>
          </a:bodyPr>
          <a:lstStyle/>
          <a:p>
            <a:r>
              <a:rPr lang="zh-TW" altLang="en-US" sz="900" dirty="0">
                <a:ea typeface="標楷體" panose="03000509000000000000" pitchFamily="65" charset="-120"/>
              </a:rPr>
              <a:t>◎醫院總額審查勞務委託由台灣醫協會代各審查分會執行行政事務</a:t>
            </a:r>
          </a:p>
        </p:txBody>
      </p:sp>
      <p:grpSp>
        <p:nvGrpSpPr>
          <p:cNvPr id="42" name="群組 41">
            <a:extLst>
              <a:ext uri="{FF2B5EF4-FFF2-40B4-BE49-F238E27FC236}">
                <a16:creationId xmlns:a16="http://schemas.microsoft.com/office/drawing/2014/main" id="{9579A8D7-0DF9-46CF-A228-1A271B49914B}"/>
              </a:ext>
            </a:extLst>
          </p:cNvPr>
          <p:cNvGrpSpPr/>
          <p:nvPr/>
        </p:nvGrpSpPr>
        <p:grpSpPr>
          <a:xfrm>
            <a:off x="1671870" y="7119280"/>
            <a:ext cx="3745322" cy="621636"/>
            <a:chOff x="1286901" y="7600253"/>
            <a:chExt cx="3745322" cy="621636"/>
          </a:xfrm>
        </p:grpSpPr>
        <p:sp>
          <p:nvSpPr>
            <p:cNvPr id="7" name="矩形 6">
              <a:extLst>
                <a:ext uri="{FF2B5EF4-FFF2-40B4-BE49-F238E27FC236}">
                  <a16:creationId xmlns:a16="http://schemas.microsoft.com/office/drawing/2014/main" id="{5E24CA14-0D43-49A8-AC14-9293E0B33637}"/>
                </a:ext>
              </a:extLst>
            </p:cNvPr>
            <p:cNvSpPr/>
            <p:nvPr/>
          </p:nvSpPr>
          <p:spPr>
            <a:xfrm>
              <a:off x="4123000" y="7600253"/>
              <a:ext cx="909223" cy="615553"/>
            </a:xfrm>
            <a:prstGeom prst="rect">
              <a:avLst/>
            </a:prstGeom>
          </p:spPr>
          <p:txBody>
            <a:bodyPr wrap="none">
              <a:spAutoFit/>
            </a:bodyPr>
            <a:lstStyle/>
            <a:p>
              <a:r>
                <a:rPr lang="zh-TW" altLang="en-US" sz="1200" u="sng" dirty="0">
                  <a:ea typeface="標楷體" panose="03000509000000000000" pitchFamily="65" charset="-120"/>
                </a:rPr>
                <a:t>受託單位</a:t>
              </a:r>
              <a:endParaRPr lang="en-US" altLang="zh-TW" sz="1200" u="sng" dirty="0">
                <a:ea typeface="標楷體" panose="03000509000000000000" pitchFamily="65" charset="-120"/>
              </a:endParaRPr>
            </a:p>
            <a:p>
              <a:r>
                <a:rPr lang="zh-TW" altLang="en-US" sz="1200" dirty="0">
                  <a:ea typeface="標楷體" panose="03000509000000000000" pitchFamily="65" charset="-120"/>
                </a:rPr>
                <a:t>審查分會</a:t>
              </a:r>
              <a:endParaRPr lang="en-US" altLang="zh-TW" sz="1200" dirty="0">
                <a:ea typeface="標楷體" panose="03000509000000000000" pitchFamily="65" charset="-120"/>
              </a:endParaRPr>
            </a:p>
            <a:p>
              <a:r>
                <a:rPr lang="en-US" altLang="zh-TW" sz="1000" dirty="0">
                  <a:ea typeface="標楷體" panose="03000509000000000000" pitchFamily="65" charset="-120"/>
                </a:rPr>
                <a:t>(12</a:t>
              </a:r>
              <a:r>
                <a:rPr lang="zh-TW" altLang="en-US" sz="1000" dirty="0">
                  <a:ea typeface="標楷體" panose="03000509000000000000" pitchFamily="65" charset="-120"/>
                </a:rPr>
                <a:t>月</a:t>
              </a:r>
              <a:r>
                <a:rPr lang="en-US" altLang="zh-TW" sz="1000" dirty="0">
                  <a:ea typeface="標楷體" panose="03000509000000000000" pitchFamily="65" charset="-120"/>
                </a:rPr>
                <a:t>15</a:t>
              </a:r>
              <a:r>
                <a:rPr lang="zh-TW" altLang="en-US" sz="1000" dirty="0">
                  <a:ea typeface="標楷體" panose="03000509000000000000" pitchFamily="65" charset="-120"/>
                </a:rPr>
                <a:t>日前</a:t>
              </a:r>
              <a:r>
                <a:rPr lang="en-US" altLang="zh-TW" sz="1000" dirty="0">
                  <a:ea typeface="標楷體" panose="03000509000000000000" pitchFamily="65" charset="-120"/>
                </a:rPr>
                <a:t>)</a:t>
              </a:r>
              <a:endParaRPr lang="en-US" altLang="zh-TW" sz="1200" u="sng" dirty="0">
                <a:ea typeface="標楷體" panose="03000509000000000000" pitchFamily="65" charset="-120"/>
              </a:endParaRPr>
            </a:p>
          </p:txBody>
        </p:sp>
        <p:sp>
          <p:nvSpPr>
            <p:cNvPr id="27" name="矩形 14">
              <a:extLst>
                <a:ext uri="{FF2B5EF4-FFF2-40B4-BE49-F238E27FC236}">
                  <a16:creationId xmlns:a16="http://schemas.microsoft.com/office/drawing/2014/main" id="{7FC30545-0BAC-4539-8120-D8F3F315CBF0}"/>
                </a:ext>
              </a:extLst>
            </p:cNvPr>
            <p:cNvSpPr>
              <a:spLocks noChangeArrowheads="1"/>
            </p:cNvSpPr>
            <p:nvPr/>
          </p:nvSpPr>
          <p:spPr bwMode="auto">
            <a:xfrm>
              <a:off x="1286901" y="7609889"/>
              <a:ext cx="2132704" cy="612000"/>
            </a:xfrm>
            <a:prstGeom prst="rect">
              <a:avLst/>
            </a:prstGeom>
            <a:solidFill>
              <a:schemeClr val="bg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algn="ctr" defTabSz="772302" fontAlgn="base">
                <a:spcBef>
                  <a:spcPct val="0"/>
                </a:spcBef>
                <a:spcAft>
                  <a:spcPct val="0"/>
                </a:spcAft>
              </a:pPr>
              <a:r>
                <a:rPr kumimoji="1" lang="zh-TW" altLang="en-US" sz="1200" dirty="0">
                  <a:ea typeface="標楷體" pitchFamily="65" charset="-120"/>
                  <a:cs typeface="Times New Roman" pitchFamily="18" charset="0"/>
                </a:rPr>
                <a:t>審查分會推薦名單</a:t>
              </a:r>
              <a:r>
                <a:rPr kumimoji="1" lang="en-US" altLang="zh-TW" sz="1200" dirty="0">
                  <a:ea typeface="標楷體" pitchFamily="65" charset="-120"/>
                  <a:cs typeface="Times New Roman" pitchFamily="18" charset="0"/>
                </a:rPr>
                <a:t>(</a:t>
              </a:r>
              <a:r>
                <a:rPr kumimoji="1" lang="zh-TW" altLang="en-US" sz="1200" dirty="0">
                  <a:ea typeface="標楷體" pitchFamily="65" charset="-120"/>
                  <a:cs typeface="Times New Roman" pitchFamily="18" charset="0"/>
                </a:rPr>
                <a:t>含健保</a:t>
              </a:r>
              <a:r>
                <a:rPr kumimoji="1" lang="en-US" altLang="zh-TW" sz="1200" dirty="0">
                  <a:ea typeface="標楷體" pitchFamily="65" charset="-120"/>
                  <a:cs typeface="Times New Roman" pitchFamily="18" charset="0"/>
                </a:rPr>
                <a:t>1/2</a:t>
              </a:r>
              <a:r>
                <a:rPr kumimoji="1" lang="zh-TW" altLang="en-US" sz="1200" dirty="0">
                  <a:ea typeface="標楷體" pitchFamily="65" charset="-120"/>
                  <a:cs typeface="Times New Roman" pitchFamily="18" charset="0"/>
                </a:rPr>
                <a:t>員額</a:t>
              </a:r>
              <a:r>
                <a:rPr kumimoji="1" lang="en-US" altLang="zh-TW" sz="1200" dirty="0">
                  <a:ea typeface="標楷體" pitchFamily="65" charset="-120"/>
                  <a:cs typeface="Times New Roman" pitchFamily="18" charset="0"/>
                </a:rPr>
                <a:t>) </a:t>
              </a:r>
              <a:r>
                <a:rPr kumimoji="1" lang="zh-TW" altLang="en-US" sz="1200" dirty="0">
                  <a:ea typeface="標楷體" pitchFamily="65" charset="-120"/>
                  <a:cs typeface="Times New Roman" pitchFamily="18" charset="0"/>
                </a:rPr>
                <a:t>函送分區審核</a:t>
              </a:r>
              <a:endParaRPr kumimoji="1" lang="en-US" altLang="zh-TW" sz="1200" dirty="0">
                <a:ea typeface="標楷體" pitchFamily="65" charset="-120"/>
                <a:cs typeface="Times New Roman" pitchFamily="18" charset="0"/>
              </a:endParaRPr>
            </a:p>
            <a:p>
              <a:pPr algn="ctr" defTabSz="772302" fontAlgn="base">
                <a:spcBef>
                  <a:spcPct val="0"/>
                </a:spcBef>
                <a:spcAft>
                  <a:spcPct val="0"/>
                </a:spcAft>
              </a:pPr>
              <a:r>
                <a:rPr kumimoji="1" lang="en-US" altLang="zh-TW" sz="1200" dirty="0">
                  <a:ea typeface="標楷體" pitchFamily="65" charset="-120"/>
                  <a:cs typeface="Times New Roman" pitchFamily="18" charset="0"/>
                </a:rPr>
                <a:t>(</a:t>
              </a:r>
              <a:r>
                <a:rPr kumimoji="1" lang="zh-TW" altLang="en-US" sz="1200" dirty="0">
                  <a:ea typeface="標楷體" pitchFamily="65" charset="-120"/>
                  <a:cs typeface="Times New Roman" pitchFamily="18" charset="0"/>
                </a:rPr>
                <a:t>名單已上傳系統</a:t>
              </a:r>
              <a:r>
                <a:rPr kumimoji="1" lang="en-US" altLang="zh-TW" sz="1200" dirty="0">
                  <a:ea typeface="標楷體" pitchFamily="65" charset="-120"/>
                  <a:cs typeface="Times New Roman" pitchFamily="18" charset="0"/>
                </a:rPr>
                <a:t>)</a:t>
              </a:r>
            </a:p>
          </p:txBody>
        </p:sp>
      </p:grpSp>
      <p:cxnSp>
        <p:nvCxnSpPr>
          <p:cNvPr id="45" name="直線單箭頭接點 44">
            <a:extLst>
              <a:ext uri="{FF2B5EF4-FFF2-40B4-BE49-F238E27FC236}">
                <a16:creationId xmlns:a16="http://schemas.microsoft.com/office/drawing/2014/main" id="{A1EA4056-0977-48C3-B59A-09F85FEBFF8E}"/>
              </a:ext>
            </a:extLst>
          </p:cNvPr>
          <p:cNvCxnSpPr>
            <a:cxnSpLocks/>
          </p:cNvCxnSpPr>
          <p:nvPr/>
        </p:nvCxnSpPr>
        <p:spPr>
          <a:xfrm>
            <a:off x="2722804" y="4204503"/>
            <a:ext cx="0" cy="63844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線單箭頭接點 45">
            <a:extLst>
              <a:ext uri="{FF2B5EF4-FFF2-40B4-BE49-F238E27FC236}">
                <a16:creationId xmlns:a16="http://schemas.microsoft.com/office/drawing/2014/main" id="{BE61E20D-2CB7-4DC9-93B9-E732F60E324A}"/>
              </a:ext>
            </a:extLst>
          </p:cNvPr>
          <p:cNvCxnSpPr>
            <a:cxnSpLocks/>
          </p:cNvCxnSpPr>
          <p:nvPr/>
        </p:nvCxnSpPr>
        <p:spPr>
          <a:xfrm>
            <a:off x="2736452" y="3659651"/>
            <a:ext cx="0" cy="48078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4" name="群組 43">
            <a:extLst>
              <a:ext uri="{FF2B5EF4-FFF2-40B4-BE49-F238E27FC236}">
                <a16:creationId xmlns:a16="http://schemas.microsoft.com/office/drawing/2014/main" id="{43A96F74-3C4D-4BDE-9D2A-45912E9CCEDB}"/>
              </a:ext>
            </a:extLst>
          </p:cNvPr>
          <p:cNvGrpSpPr/>
          <p:nvPr/>
        </p:nvGrpSpPr>
        <p:grpSpPr>
          <a:xfrm>
            <a:off x="1681431" y="4058741"/>
            <a:ext cx="3944095" cy="615553"/>
            <a:chOff x="1286901" y="4618365"/>
            <a:chExt cx="3944095" cy="615553"/>
          </a:xfrm>
        </p:grpSpPr>
        <p:sp>
          <p:nvSpPr>
            <p:cNvPr id="9" name="矩形 8">
              <a:extLst>
                <a:ext uri="{FF2B5EF4-FFF2-40B4-BE49-F238E27FC236}">
                  <a16:creationId xmlns:a16="http://schemas.microsoft.com/office/drawing/2014/main" id="{13983FE8-529E-4D2E-89A7-D0F4DFE74D24}"/>
                </a:ext>
              </a:extLst>
            </p:cNvPr>
            <p:cNvSpPr/>
            <p:nvPr/>
          </p:nvSpPr>
          <p:spPr>
            <a:xfrm>
              <a:off x="4123000" y="4618365"/>
              <a:ext cx="1107996" cy="615553"/>
            </a:xfrm>
            <a:prstGeom prst="rect">
              <a:avLst/>
            </a:prstGeom>
          </p:spPr>
          <p:txBody>
            <a:bodyPr wrap="none">
              <a:spAutoFit/>
            </a:bodyPr>
            <a:lstStyle/>
            <a:p>
              <a:r>
                <a:rPr lang="zh-TW" altLang="en-US" sz="1200" u="sng" dirty="0">
                  <a:ea typeface="標楷體" panose="03000509000000000000" pitchFamily="65" charset="-120"/>
                </a:rPr>
                <a:t>健保署</a:t>
              </a:r>
              <a:endParaRPr lang="en-US" altLang="zh-TW" sz="1200" u="sng" dirty="0">
                <a:ea typeface="標楷體" panose="03000509000000000000" pitchFamily="65" charset="-120"/>
              </a:endParaRPr>
            </a:p>
            <a:p>
              <a:r>
                <a:rPr lang="zh-TW" altLang="en-US" sz="1200" dirty="0">
                  <a:ea typeface="標楷體" panose="03000509000000000000" pitchFamily="65" charset="-120"/>
                </a:rPr>
                <a:t>醫審及藥材組</a:t>
              </a:r>
              <a:endParaRPr lang="en-US" altLang="zh-TW" sz="1200" dirty="0">
                <a:ea typeface="標楷體" panose="03000509000000000000" pitchFamily="65" charset="-120"/>
              </a:endParaRPr>
            </a:p>
            <a:p>
              <a:r>
                <a:rPr lang="en-US" altLang="zh-TW" sz="1000" dirty="0">
                  <a:ea typeface="標楷體" panose="03000509000000000000" pitchFamily="65" charset="-120"/>
                </a:rPr>
                <a:t>(9</a:t>
              </a:r>
              <a:r>
                <a:rPr lang="zh-TW" altLang="en-US" sz="1000" dirty="0">
                  <a:ea typeface="標楷體" panose="03000509000000000000" pitchFamily="65" charset="-120"/>
                </a:rPr>
                <a:t>月</a:t>
              </a:r>
              <a:r>
                <a:rPr lang="en-US" altLang="zh-TW" sz="1000" dirty="0">
                  <a:ea typeface="標楷體" panose="03000509000000000000" pitchFamily="65" charset="-120"/>
                </a:rPr>
                <a:t>30</a:t>
              </a:r>
              <a:r>
                <a:rPr lang="zh-TW" altLang="en-US" sz="1000" dirty="0">
                  <a:ea typeface="標楷體" panose="03000509000000000000" pitchFamily="65" charset="-120"/>
                </a:rPr>
                <a:t>日前</a:t>
              </a:r>
              <a:r>
                <a:rPr lang="en-US" altLang="zh-TW" sz="1000" dirty="0">
                  <a:ea typeface="標楷體" panose="03000509000000000000" pitchFamily="65" charset="-120"/>
                </a:rPr>
                <a:t>)</a:t>
              </a:r>
            </a:p>
          </p:txBody>
        </p:sp>
        <p:sp>
          <p:nvSpPr>
            <p:cNvPr id="20" name="矩形 18">
              <a:extLst>
                <a:ext uri="{FF2B5EF4-FFF2-40B4-BE49-F238E27FC236}">
                  <a16:creationId xmlns:a16="http://schemas.microsoft.com/office/drawing/2014/main" id="{0E393558-368F-46B8-9385-72E3237C06DE}"/>
                </a:ext>
              </a:extLst>
            </p:cNvPr>
            <p:cNvSpPr>
              <a:spLocks noChangeArrowheads="1"/>
            </p:cNvSpPr>
            <p:nvPr/>
          </p:nvSpPr>
          <p:spPr bwMode="auto">
            <a:xfrm>
              <a:off x="1286901" y="4727492"/>
              <a:ext cx="2160000" cy="416294"/>
            </a:xfrm>
            <a:prstGeom prst="rect">
              <a:avLst/>
            </a:prstGeom>
            <a:solidFill>
              <a:srgbClr val="FFFFFF"/>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algn="ctr" defTabSz="653156" fontAlgn="base">
                <a:spcBef>
                  <a:spcPct val="0"/>
                </a:spcBef>
                <a:spcAft>
                  <a:spcPct val="0"/>
                </a:spcAft>
              </a:pPr>
              <a:r>
                <a:rPr kumimoji="1" lang="zh-TW" altLang="en-US" sz="1200" dirty="0">
                  <a:ea typeface="標楷體" panose="03000509000000000000" pitchFamily="65" charset="-120"/>
                  <a:cs typeface="新細明體" pitchFamily="18" charset="-120"/>
                </a:rPr>
                <a:t>依員額需求函請公學會</a:t>
              </a:r>
              <a:endParaRPr kumimoji="1" lang="en-US" altLang="zh-TW" sz="1200" dirty="0">
                <a:ea typeface="標楷體" panose="03000509000000000000" pitchFamily="65" charset="-120"/>
                <a:cs typeface="新細明體" pitchFamily="18" charset="-120"/>
              </a:endParaRPr>
            </a:p>
            <a:p>
              <a:pPr algn="ctr" defTabSz="653156" fontAlgn="base">
                <a:spcBef>
                  <a:spcPct val="0"/>
                </a:spcBef>
                <a:spcAft>
                  <a:spcPct val="0"/>
                </a:spcAft>
              </a:pPr>
              <a:r>
                <a:rPr kumimoji="1" lang="zh-TW" altLang="en-US" sz="1200" dirty="0">
                  <a:ea typeface="標楷體" panose="03000509000000000000" pitchFamily="65" charset="-120"/>
                  <a:cs typeface="新細明體" pitchFamily="18" charset="-120"/>
                </a:rPr>
                <a:t>推薦專家</a:t>
              </a:r>
              <a:endParaRPr kumimoji="1" lang="zh-TW" altLang="zh-TW" sz="1200" dirty="0">
                <a:ea typeface="標楷體" panose="03000509000000000000" pitchFamily="65" charset="-120"/>
                <a:cs typeface="新細明體" pitchFamily="18" charset="-120"/>
              </a:endParaRPr>
            </a:p>
          </p:txBody>
        </p:sp>
      </p:grpSp>
      <p:grpSp>
        <p:nvGrpSpPr>
          <p:cNvPr id="40" name="群組 39">
            <a:extLst>
              <a:ext uri="{FF2B5EF4-FFF2-40B4-BE49-F238E27FC236}">
                <a16:creationId xmlns:a16="http://schemas.microsoft.com/office/drawing/2014/main" id="{F9E58BFA-61F6-4262-BCF1-84A32D548F2E}"/>
              </a:ext>
            </a:extLst>
          </p:cNvPr>
          <p:cNvGrpSpPr/>
          <p:nvPr/>
        </p:nvGrpSpPr>
        <p:grpSpPr>
          <a:xfrm>
            <a:off x="1704696" y="3350919"/>
            <a:ext cx="3920830" cy="615553"/>
            <a:chOff x="1310166" y="3943194"/>
            <a:chExt cx="3920830" cy="615553"/>
          </a:xfrm>
        </p:grpSpPr>
        <p:sp>
          <p:nvSpPr>
            <p:cNvPr id="5" name="矩形 4">
              <a:extLst>
                <a:ext uri="{FF2B5EF4-FFF2-40B4-BE49-F238E27FC236}">
                  <a16:creationId xmlns:a16="http://schemas.microsoft.com/office/drawing/2014/main" id="{30220C8B-9677-49D6-BED3-633E264132FB}"/>
                </a:ext>
              </a:extLst>
            </p:cNvPr>
            <p:cNvSpPr/>
            <p:nvPr/>
          </p:nvSpPr>
          <p:spPr>
            <a:xfrm>
              <a:off x="4123000" y="3943194"/>
              <a:ext cx="1107996" cy="615553"/>
            </a:xfrm>
            <a:prstGeom prst="rect">
              <a:avLst/>
            </a:prstGeom>
          </p:spPr>
          <p:txBody>
            <a:bodyPr wrap="none">
              <a:spAutoFit/>
            </a:bodyPr>
            <a:lstStyle/>
            <a:p>
              <a:r>
                <a:rPr lang="zh-TW" altLang="en-US" sz="1200" u="sng" dirty="0">
                  <a:ea typeface="標楷體" panose="03000509000000000000" pitchFamily="65" charset="-120"/>
                </a:rPr>
                <a:t>健保署</a:t>
              </a:r>
              <a:endParaRPr lang="en-US" altLang="zh-TW" sz="1200" u="sng" dirty="0">
                <a:ea typeface="標楷體" panose="03000509000000000000" pitchFamily="65" charset="-120"/>
              </a:endParaRPr>
            </a:p>
            <a:p>
              <a:r>
                <a:rPr lang="zh-TW" altLang="en-US" sz="1200" dirty="0">
                  <a:ea typeface="標楷體" panose="03000509000000000000" pitchFamily="65" charset="-120"/>
                </a:rPr>
                <a:t>醫審及藥材組</a:t>
              </a:r>
              <a:endParaRPr lang="en-US" altLang="zh-TW" sz="1200" dirty="0">
                <a:ea typeface="標楷體" panose="03000509000000000000" pitchFamily="65" charset="-120"/>
              </a:endParaRPr>
            </a:p>
            <a:p>
              <a:r>
                <a:rPr lang="en-US" altLang="zh-TW" sz="1000" dirty="0">
                  <a:ea typeface="標楷體" panose="03000509000000000000" pitchFamily="65" charset="-120"/>
                </a:rPr>
                <a:t>(9</a:t>
              </a:r>
              <a:r>
                <a:rPr lang="zh-TW" altLang="en-US" sz="1000" dirty="0">
                  <a:ea typeface="標楷體" panose="03000509000000000000" pitchFamily="65" charset="-120"/>
                </a:rPr>
                <a:t>月</a:t>
              </a:r>
              <a:r>
                <a:rPr lang="en-US" altLang="zh-TW" sz="1000" dirty="0">
                  <a:ea typeface="標楷體" panose="03000509000000000000" pitchFamily="65" charset="-120"/>
                </a:rPr>
                <a:t>15</a:t>
              </a:r>
              <a:r>
                <a:rPr lang="zh-TW" altLang="en-US" sz="1000" dirty="0">
                  <a:ea typeface="標楷體" panose="03000509000000000000" pitchFamily="65" charset="-120"/>
                </a:rPr>
                <a:t>日前</a:t>
              </a:r>
              <a:r>
                <a:rPr lang="en-US" altLang="zh-TW" sz="1000" dirty="0">
                  <a:ea typeface="標楷體" panose="03000509000000000000" pitchFamily="65" charset="-120"/>
                </a:rPr>
                <a:t>)</a:t>
              </a:r>
            </a:p>
          </p:txBody>
        </p:sp>
        <p:sp>
          <p:nvSpPr>
            <p:cNvPr id="13" name="矩形 14">
              <a:extLst>
                <a:ext uri="{FF2B5EF4-FFF2-40B4-BE49-F238E27FC236}">
                  <a16:creationId xmlns:a16="http://schemas.microsoft.com/office/drawing/2014/main" id="{B406CCCB-1C8D-4ABE-8D24-907330FDF2CA}"/>
                </a:ext>
              </a:extLst>
            </p:cNvPr>
            <p:cNvSpPr>
              <a:spLocks noChangeArrowheads="1"/>
            </p:cNvSpPr>
            <p:nvPr/>
          </p:nvSpPr>
          <p:spPr bwMode="auto">
            <a:xfrm>
              <a:off x="1310166" y="3966474"/>
              <a:ext cx="2127174" cy="540000"/>
            </a:xfrm>
            <a:prstGeom prst="rect">
              <a:avLst/>
            </a:prstGeom>
            <a:solidFill>
              <a:srgbClr val="FFFFFF"/>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lvl="0" algn="ctr" defTabSz="914400" fontAlgn="base">
                <a:spcBef>
                  <a:spcPct val="0"/>
                </a:spcBef>
                <a:spcAft>
                  <a:spcPct val="0"/>
                </a:spcAft>
              </a:pPr>
              <a:r>
                <a:rPr kumimoji="1" lang="zh-TW" altLang="en-US" sz="1200" dirty="0">
                  <a:ea typeface="標楷體" panose="03000509000000000000" pitchFamily="65" charset="-120"/>
                  <a:cs typeface="新細明體" pitchFamily="18" charset="-120"/>
                </a:rPr>
                <a:t>員額數經系統傳送</a:t>
              </a:r>
              <a:endParaRPr kumimoji="1" lang="en-US" altLang="zh-TW" sz="1200" dirty="0">
                <a:ea typeface="標楷體" panose="03000509000000000000" pitchFamily="65" charset="-120"/>
                <a:cs typeface="新細明體" pitchFamily="18" charset="-120"/>
              </a:endParaRPr>
            </a:p>
            <a:p>
              <a:pPr lvl="0" algn="ctr" defTabSz="914400" fontAlgn="base">
                <a:spcBef>
                  <a:spcPct val="0"/>
                </a:spcBef>
                <a:spcAft>
                  <a:spcPct val="0"/>
                </a:spcAft>
              </a:pPr>
              <a:r>
                <a:rPr kumimoji="1" lang="zh-TW" altLang="en-US" sz="1200" dirty="0">
                  <a:ea typeface="標楷體" panose="03000509000000000000" pitchFamily="65" charset="-120"/>
                  <a:cs typeface="新細明體" pitchFamily="18" charset="-120"/>
                </a:rPr>
                <a:t>通知受託單位至</a:t>
              </a:r>
              <a:r>
                <a:rPr kumimoji="1" lang="en-US" altLang="zh-TW" sz="1200" dirty="0">
                  <a:ea typeface="標楷體" panose="03000509000000000000" pitchFamily="65" charset="-120"/>
                  <a:cs typeface="新細明體" pitchFamily="18" charset="-120"/>
                </a:rPr>
                <a:t>Internet</a:t>
              </a:r>
              <a:r>
                <a:rPr kumimoji="1" lang="zh-TW" altLang="en-US" sz="1200" dirty="0">
                  <a:ea typeface="標楷體" panose="03000509000000000000" pitchFamily="65" charset="-120"/>
                  <a:cs typeface="新細明體" pitchFamily="18" charset="-120"/>
                </a:rPr>
                <a:t>下載</a:t>
              </a:r>
              <a:endParaRPr kumimoji="1" lang="en-US" altLang="zh-TW" sz="1200" dirty="0">
                <a:ea typeface="標楷體" panose="03000509000000000000" pitchFamily="65" charset="-120"/>
                <a:cs typeface="新細明體" pitchFamily="18" charset="-120"/>
              </a:endParaRPr>
            </a:p>
          </p:txBody>
        </p:sp>
      </p:grpSp>
      <p:cxnSp>
        <p:nvCxnSpPr>
          <p:cNvPr id="47" name="直線單箭頭接點 46">
            <a:extLst>
              <a:ext uri="{FF2B5EF4-FFF2-40B4-BE49-F238E27FC236}">
                <a16:creationId xmlns:a16="http://schemas.microsoft.com/office/drawing/2014/main" id="{737A5003-D128-4E72-B225-9587A030CFCF}"/>
              </a:ext>
            </a:extLst>
          </p:cNvPr>
          <p:cNvCxnSpPr>
            <a:cxnSpLocks/>
          </p:cNvCxnSpPr>
          <p:nvPr/>
        </p:nvCxnSpPr>
        <p:spPr>
          <a:xfrm>
            <a:off x="2709156" y="6458002"/>
            <a:ext cx="0" cy="63844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單箭頭接點 47">
            <a:extLst>
              <a:ext uri="{FF2B5EF4-FFF2-40B4-BE49-F238E27FC236}">
                <a16:creationId xmlns:a16="http://schemas.microsoft.com/office/drawing/2014/main" id="{2BD3F899-ACEE-4337-9013-2969C778D697}"/>
              </a:ext>
            </a:extLst>
          </p:cNvPr>
          <p:cNvCxnSpPr>
            <a:cxnSpLocks/>
          </p:cNvCxnSpPr>
          <p:nvPr/>
        </p:nvCxnSpPr>
        <p:spPr>
          <a:xfrm>
            <a:off x="2714788" y="5728779"/>
            <a:ext cx="0" cy="48078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3" name="群組 42">
            <a:extLst>
              <a:ext uri="{FF2B5EF4-FFF2-40B4-BE49-F238E27FC236}">
                <a16:creationId xmlns:a16="http://schemas.microsoft.com/office/drawing/2014/main" id="{7E0C293C-01F8-4AAD-BAFE-493CBC8B5B5B}"/>
              </a:ext>
            </a:extLst>
          </p:cNvPr>
          <p:cNvGrpSpPr/>
          <p:nvPr/>
        </p:nvGrpSpPr>
        <p:grpSpPr>
          <a:xfrm>
            <a:off x="1677542" y="4749765"/>
            <a:ext cx="3916748" cy="615553"/>
            <a:chOff x="1269364" y="5498045"/>
            <a:chExt cx="3916748" cy="615553"/>
          </a:xfrm>
        </p:grpSpPr>
        <p:sp>
          <p:nvSpPr>
            <p:cNvPr id="10" name="矩形 9">
              <a:extLst>
                <a:ext uri="{FF2B5EF4-FFF2-40B4-BE49-F238E27FC236}">
                  <a16:creationId xmlns:a16="http://schemas.microsoft.com/office/drawing/2014/main" id="{2F487170-EDB1-4D79-91EB-CA814B0E89D5}"/>
                </a:ext>
              </a:extLst>
            </p:cNvPr>
            <p:cNvSpPr/>
            <p:nvPr/>
          </p:nvSpPr>
          <p:spPr>
            <a:xfrm>
              <a:off x="4078116" y="5498045"/>
              <a:ext cx="1107996" cy="615553"/>
            </a:xfrm>
            <a:prstGeom prst="rect">
              <a:avLst/>
            </a:prstGeom>
          </p:spPr>
          <p:txBody>
            <a:bodyPr wrap="none">
              <a:spAutoFit/>
            </a:bodyPr>
            <a:lstStyle/>
            <a:p>
              <a:r>
                <a:rPr lang="zh-TW" altLang="en-US" sz="1200" u="sng" dirty="0">
                  <a:ea typeface="標楷體" panose="03000509000000000000" pitchFamily="65" charset="-120"/>
                </a:rPr>
                <a:t>健保署</a:t>
              </a:r>
              <a:endParaRPr lang="en-US" altLang="zh-TW" sz="1200" dirty="0">
                <a:ea typeface="標楷體" panose="03000509000000000000" pitchFamily="65" charset="-120"/>
              </a:endParaRPr>
            </a:p>
            <a:p>
              <a:r>
                <a:rPr lang="zh-TW" altLang="en-US" sz="1200" dirty="0">
                  <a:ea typeface="標楷體" panose="03000509000000000000" pitchFamily="65" charset="-120"/>
                </a:rPr>
                <a:t>醫審及藥材組</a:t>
              </a:r>
              <a:endParaRPr lang="en-US" altLang="zh-TW" sz="1200" dirty="0">
                <a:ea typeface="標楷體" panose="03000509000000000000" pitchFamily="65" charset="-120"/>
              </a:endParaRPr>
            </a:p>
            <a:p>
              <a:r>
                <a:rPr lang="en-US" altLang="zh-TW" sz="1000" dirty="0">
                  <a:ea typeface="標楷體" panose="03000509000000000000" pitchFamily="65" charset="-120"/>
                </a:rPr>
                <a:t>(10</a:t>
              </a:r>
              <a:r>
                <a:rPr lang="zh-TW" altLang="en-US" sz="1000" dirty="0">
                  <a:ea typeface="標楷體" panose="03000509000000000000" pitchFamily="65" charset="-120"/>
                </a:rPr>
                <a:t>月</a:t>
              </a:r>
              <a:r>
                <a:rPr lang="en-US" altLang="zh-TW" sz="1000" dirty="0">
                  <a:ea typeface="標楷體" panose="03000509000000000000" pitchFamily="65" charset="-120"/>
                </a:rPr>
                <a:t>31</a:t>
              </a:r>
              <a:r>
                <a:rPr lang="zh-TW" altLang="en-US" sz="1000" dirty="0">
                  <a:ea typeface="標楷體" panose="03000509000000000000" pitchFamily="65" charset="-120"/>
                </a:rPr>
                <a:t>日前</a:t>
              </a:r>
              <a:r>
                <a:rPr lang="en-US" altLang="zh-TW" sz="1000" dirty="0">
                  <a:ea typeface="標楷體" panose="03000509000000000000" pitchFamily="65" charset="-120"/>
                </a:rPr>
                <a:t>)</a:t>
              </a:r>
            </a:p>
          </p:txBody>
        </p:sp>
        <p:cxnSp>
          <p:nvCxnSpPr>
            <p:cNvPr id="22" name="直線單箭頭接點 21">
              <a:extLst>
                <a:ext uri="{FF2B5EF4-FFF2-40B4-BE49-F238E27FC236}">
                  <a16:creationId xmlns:a16="http://schemas.microsoft.com/office/drawing/2014/main" id="{9F24CFDC-3CD2-4465-8F6D-68F9B5A89CE0}"/>
                </a:ext>
              </a:extLst>
            </p:cNvPr>
            <p:cNvCxnSpPr/>
            <p:nvPr/>
          </p:nvCxnSpPr>
          <p:spPr>
            <a:xfrm>
              <a:off x="2495601" y="5676426"/>
              <a:ext cx="0" cy="36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矩形 14">
              <a:extLst>
                <a:ext uri="{FF2B5EF4-FFF2-40B4-BE49-F238E27FC236}">
                  <a16:creationId xmlns:a16="http://schemas.microsoft.com/office/drawing/2014/main" id="{152F319F-7752-4C88-9615-485BD6D1BE53}"/>
                </a:ext>
              </a:extLst>
            </p:cNvPr>
            <p:cNvSpPr>
              <a:spLocks noChangeArrowheads="1"/>
            </p:cNvSpPr>
            <p:nvPr/>
          </p:nvSpPr>
          <p:spPr bwMode="auto">
            <a:xfrm>
              <a:off x="1269364" y="5608165"/>
              <a:ext cx="2160000" cy="440449"/>
            </a:xfrm>
            <a:prstGeom prst="rect">
              <a:avLst/>
            </a:prstGeom>
            <a:solidFill>
              <a:schemeClr val="bg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algn="ctr" defTabSz="914400" fontAlgn="base">
                <a:spcBef>
                  <a:spcPct val="0"/>
                </a:spcBef>
                <a:spcAft>
                  <a:spcPct val="0"/>
                </a:spcAft>
              </a:pPr>
              <a:r>
                <a:rPr kumimoji="1" lang="zh-TW" altLang="en-US" sz="1200" dirty="0">
                  <a:ea typeface="標楷體" panose="03000509000000000000" pitchFamily="65" charset="-120"/>
                  <a:cs typeface="新細明體" pitchFamily="18" charset="-120"/>
                </a:rPr>
                <a:t>公學會推薦專家</a:t>
              </a:r>
              <a:endParaRPr kumimoji="1" lang="en-US" altLang="zh-TW" sz="1200" dirty="0">
                <a:ea typeface="標楷體" panose="03000509000000000000" pitchFamily="65" charset="-120"/>
                <a:cs typeface="新細明體" pitchFamily="18" charset="-120"/>
              </a:endParaRPr>
            </a:p>
            <a:p>
              <a:pPr algn="ctr" defTabSz="914400" fontAlgn="base">
                <a:spcBef>
                  <a:spcPct val="0"/>
                </a:spcBef>
                <a:spcAft>
                  <a:spcPct val="0"/>
                </a:spcAft>
              </a:pPr>
              <a:r>
                <a:rPr kumimoji="1" lang="zh-TW" altLang="en-US" sz="1200" dirty="0">
                  <a:ea typeface="標楷體" panose="03000509000000000000" pitchFamily="65" charset="-120"/>
                  <a:cs typeface="新細明體" pitchFamily="18" charset="-120"/>
                </a:rPr>
                <a:t>經系統傳送通知分區</a:t>
              </a:r>
              <a:endParaRPr kumimoji="1" lang="zh-TW" altLang="zh-TW" sz="1200" dirty="0">
                <a:ea typeface="標楷體" panose="03000509000000000000" pitchFamily="65" charset="-120"/>
                <a:cs typeface="新細明體" pitchFamily="18" charset="-120"/>
              </a:endParaRPr>
            </a:p>
          </p:txBody>
        </p:sp>
      </p:grpSp>
      <p:grpSp>
        <p:nvGrpSpPr>
          <p:cNvPr id="41" name="群組 40">
            <a:extLst>
              <a:ext uri="{FF2B5EF4-FFF2-40B4-BE49-F238E27FC236}">
                <a16:creationId xmlns:a16="http://schemas.microsoft.com/office/drawing/2014/main" id="{58AE2090-5736-4F1F-BFA9-C21F81F033EA}"/>
              </a:ext>
            </a:extLst>
          </p:cNvPr>
          <p:cNvGrpSpPr/>
          <p:nvPr/>
        </p:nvGrpSpPr>
        <p:grpSpPr>
          <a:xfrm>
            <a:off x="1620402" y="6219268"/>
            <a:ext cx="3823939" cy="615553"/>
            <a:chOff x="1253168" y="6511635"/>
            <a:chExt cx="3823939" cy="615553"/>
          </a:xfrm>
        </p:grpSpPr>
        <p:sp>
          <p:nvSpPr>
            <p:cNvPr id="11" name="矩形 10">
              <a:extLst>
                <a:ext uri="{FF2B5EF4-FFF2-40B4-BE49-F238E27FC236}">
                  <a16:creationId xmlns:a16="http://schemas.microsoft.com/office/drawing/2014/main" id="{321EB820-0897-469E-B69D-3134D2E0BD1E}"/>
                </a:ext>
              </a:extLst>
            </p:cNvPr>
            <p:cNvSpPr/>
            <p:nvPr/>
          </p:nvSpPr>
          <p:spPr>
            <a:xfrm>
              <a:off x="4123000" y="6511635"/>
              <a:ext cx="954107" cy="615553"/>
            </a:xfrm>
            <a:prstGeom prst="rect">
              <a:avLst/>
            </a:prstGeom>
          </p:spPr>
          <p:txBody>
            <a:bodyPr wrap="none">
              <a:spAutoFit/>
            </a:bodyPr>
            <a:lstStyle/>
            <a:p>
              <a:r>
                <a:rPr lang="zh-TW" altLang="en-US" sz="1200" u="sng" dirty="0">
                  <a:ea typeface="標楷體" panose="03000509000000000000" pitchFamily="65" charset="-120"/>
                </a:rPr>
                <a:t>健保署</a:t>
              </a:r>
              <a:endParaRPr lang="en-US" altLang="zh-TW" sz="1200" dirty="0">
                <a:ea typeface="標楷體" panose="03000509000000000000" pitchFamily="65" charset="-120"/>
              </a:endParaRPr>
            </a:p>
            <a:p>
              <a:r>
                <a:rPr lang="zh-TW" altLang="en-US" sz="1200" dirty="0">
                  <a:ea typeface="標楷體" panose="03000509000000000000" pitchFamily="65" charset="-120"/>
                </a:rPr>
                <a:t>分區業務組</a:t>
              </a:r>
              <a:endParaRPr lang="en-US" altLang="zh-TW" sz="1200" dirty="0">
                <a:ea typeface="標楷體" panose="03000509000000000000" pitchFamily="65" charset="-120"/>
              </a:endParaRPr>
            </a:p>
            <a:p>
              <a:r>
                <a:rPr lang="en-US" altLang="zh-TW" sz="1000" dirty="0">
                  <a:ea typeface="標楷體" panose="03000509000000000000" pitchFamily="65" charset="-120"/>
                </a:rPr>
                <a:t>(11</a:t>
              </a:r>
              <a:r>
                <a:rPr lang="zh-TW" altLang="en-US" sz="1000" dirty="0">
                  <a:ea typeface="標楷體" panose="03000509000000000000" pitchFamily="65" charset="-120"/>
                </a:rPr>
                <a:t>月</a:t>
              </a:r>
              <a:r>
                <a:rPr lang="en-US" altLang="zh-TW" sz="1000" dirty="0">
                  <a:ea typeface="標楷體" panose="03000509000000000000" pitchFamily="65" charset="-120"/>
                </a:rPr>
                <a:t>30</a:t>
              </a:r>
              <a:r>
                <a:rPr lang="zh-TW" altLang="en-US" sz="1000" dirty="0">
                  <a:ea typeface="標楷體" panose="03000509000000000000" pitchFamily="65" charset="-120"/>
                </a:rPr>
                <a:t>日前</a:t>
              </a:r>
              <a:r>
                <a:rPr lang="en-US" altLang="zh-TW" sz="1000" dirty="0">
                  <a:ea typeface="標楷體" panose="03000509000000000000" pitchFamily="65" charset="-120"/>
                </a:rPr>
                <a:t>)</a:t>
              </a:r>
            </a:p>
          </p:txBody>
        </p:sp>
        <p:sp>
          <p:nvSpPr>
            <p:cNvPr id="28" name="矩形 18">
              <a:extLst>
                <a:ext uri="{FF2B5EF4-FFF2-40B4-BE49-F238E27FC236}">
                  <a16:creationId xmlns:a16="http://schemas.microsoft.com/office/drawing/2014/main" id="{8BC4A031-96C1-4774-BB67-EFC73338591B}"/>
                </a:ext>
              </a:extLst>
            </p:cNvPr>
            <p:cNvSpPr>
              <a:spLocks noChangeArrowheads="1"/>
            </p:cNvSpPr>
            <p:nvPr/>
          </p:nvSpPr>
          <p:spPr bwMode="auto">
            <a:xfrm>
              <a:off x="1253168" y="6537861"/>
              <a:ext cx="2232099" cy="576000"/>
            </a:xfrm>
            <a:prstGeom prst="rect">
              <a:avLst/>
            </a:prstGeom>
            <a:solidFill>
              <a:schemeClr val="bg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algn="ctr" defTabSz="772302" fontAlgn="base">
                <a:spcBef>
                  <a:spcPct val="0"/>
                </a:spcBef>
                <a:spcAft>
                  <a:spcPct val="0"/>
                </a:spcAft>
              </a:pPr>
              <a:r>
                <a:rPr kumimoji="1" lang="zh-TW" altLang="en-US" sz="1200" dirty="0">
                  <a:ea typeface="標楷體" panose="03000509000000000000" pitchFamily="65" charset="-120"/>
                  <a:cs typeface="新細明體" pitchFamily="18" charset="-120"/>
                </a:rPr>
                <a:t>分區推薦名單</a:t>
              </a:r>
              <a:r>
                <a:rPr kumimoji="1" lang="en-US" altLang="zh-TW" sz="1200" dirty="0">
                  <a:ea typeface="標楷體" panose="03000509000000000000" pitchFamily="65" charset="-120"/>
                  <a:cs typeface="新細明體" pitchFamily="18" charset="-120"/>
                </a:rPr>
                <a:t>(</a:t>
              </a:r>
              <a:r>
                <a:rPr kumimoji="1" lang="zh-TW" altLang="en-US" sz="1200" dirty="0">
                  <a:ea typeface="標楷體" panose="03000509000000000000" pitchFamily="65" charset="-120"/>
                  <a:cs typeface="新細明體" pitchFamily="18" charset="-120"/>
                </a:rPr>
                <a:t>健保</a:t>
              </a:r>
              <a:r>
                <a:rPr kumimoji="1" lang="en-US" altLang="zh-TW" sz="1200" dirty="0">
                  <a:ea typeface="標楷體" panose="03000509000000000000" pitchFamily="65" charset="-120"/>
                  <a:cs typeface="新細明體" pitchFamily="18" charset="-120"/>
                </a:rPr>
                <a:t>1/2</a:t>
              </a:r>
              <a:r>
                <a:rPr kumimoji="1" lang="zh-TW" altLang="en-US" sz="1200" dirty="0">
                  <a:ea typeface="標楷體" panose="03000509000000000000" pitchFamily="65" charset="-120"/>
                  <a:cs typeface="新細明體" pitchFamily="18" charset="-120"/>
                </a:rPr>
                <a:t>員額</a:t>
              </a:r>
              <a:r>
                <a:rPr kumimoji="1" lang="en-US" altLang="zh-TW" sz="1200" dirty="0">
                  <a:ea typeface="標楷體" panose="03000509000000000000" pitchFamily="65" charset="-120"/>
                  <a:cs typeface="新細明體" pitchFamily="18" charset="-120"/>
                </a:rPr>
                <a:t>)</a:t>
              </a:r>
            </a:p>
            <a:p>
              <a:pPr algn="ctr" defTabSz="772302" fontAlgn="base">
                <a:spcBef>
                  <a:spcPct val="0"/>
                </a:spcBef>
                <a:spcAft>
                  <a:spcPct val="0"/>
                </a:spcAft>
              </a:pPr>
              <a:r>
                <a:rPr kumimoji="1" lang="zh-TW" altLang="en-US" sz="1200" dirty="0">
                  <a:ea typeface="標楷體" panose="03000509000000000000" pitchFamily="65" charset="-120"/>
                  <a:cs typeface="新細明體" pitchFamily="18" charset="-120"/>
                </a:rPr>
                <a:t>上傳系統並函送</a:t>
              </a:r>
              <a:r>
                <a:rPr kumimoji="1" lang="zh-TW" altLang="en-US" sz="1200" dirty="0">
                  <a:ea typeface="標楷體" pitchFamily="65" charset="-120"/>
                  <a:cs typeface="Times New Roman" pitchFamily="18" charset="0"/>
                </a:rPr>
                <a:t>審查</a:t>
              </a:r>
              <a:r>
                <a:rPr kumimoji="1" lang="zh-TW" altLang="en-US" sz="1200" dirty="0">
                  <a:ea typeface="標楷體" panose="03000509000000000000" pitchFamily="65" charset="-120"/>
                  <a:cs typeface="新細明體" pitchFamily="18" charset="-120"/>
                </a:rPr>
                <a:t>分會</a:t>
              </a:r>
              <a:endParaRPr kumimoji="1" lang="en-US" altLang="zh-TW" sz="1200" dirty="0">
                <a:ea typeface="標楷體" panose="03000509000000000000" pitchFamily="65" charset="-120"/>
                <a:cs typeface="新細明體" pitchFamily="18" charset="-120"/>
              </a:endParaRPr>
            </a:p>
            <a:p>
              <a:pPr algn="ctr" defTabSz="772302" fontAlgn="base">
                <a:spcBef>
                  <a:spcPct val="0"/>
                </a:spcBef>
                <a:spcAft>
                  <a:spcPct val="0"/>
                </a:spcAft>
              </a:pPr>
              <a:r>
                <a:rPr kumimoji="1" lang="zh-TW" altLang="en-US" sz="1200" dirty="0">
                  <a:ea typeface="標楷體" panose="03000509000000000000" pitchFamily="65" charset="-120"/>
                  <a:cs typeface="新細明體" pitchFamily="18" charset="-120"/>
                </a:rPr>
                <a:t>副知受託單位可至</a:t>
              </a:r>
              <a:r>
                <a:rPr kumimoji="1" lang="en-US" altLang="zh-TW" sz="1200" dirty="0">
                  <a:ea typeface="標楷體" panose="03000509000000000000" pitchFamily="65" charset="-120"/>
                  <a:cs typeface="新細明體" pitchFamily="18" charset="-120"/>
                </a:rPr>
                <a:t>Internet</a:t>
              </a:r>
              <a:r>
                <a:rPr kumimoji="1" lang="zh-TW" altLang="en-US" sz="1200" dirty="0">
                  <a:ea typeface="標楷體" panose="03000509000000000000" pitchFamily="65" charset="-120"/>
                  <a:cs typeface="新細明體" pitchFamily="18" charset="-120"/>
                </a:rPr>
                <a:t>下載</a:t>
              </a:r>
              <a:endParaRPr kumimoji="1" lang="zh-TW" altLang="zh-TW" sz="1200" dirty="0">
                <a:ea typeface="標楷體" panose="03000509000000000000" pitchFamily="65" charset="-120"/>
                <a:cs typeface="新細明體" pitchFamily="18" charset="-120"/>
              </a:endParaRPr>
            </a:p>
          </p:txBody>
        </p:sp>
      </p:grpSp>
      <p:grpSp>
        <p:nvGrpSpPr>
          <p:cNvPr id="52" name="群組 51">
            <a:extLst>
              <a:ext uri="{FF2B5EF4-FFF2-40B4-BE49-F238E27FC236}">
                <a16:creationId xmlns:a16="http://schemas.microsoft.com/office/drawing/2014/main" id="{46753892-DD98-4A1A-B47A-497AF7FFDFBD}"/>
              </a:ext>
            </a:extLst>
          </p:cNvPr>
          <p:cNvGrpSpPr/>
          <p:nvPr/>
        </p:nvGrpSpPr>
        <p:grpSpPr>
          <a:xfrm>
            <a:off x="1663894" y="5463249"/>
            <a:ext cx="3916748" cy="615553"/>
            <a:chOff x="1269364" y="5568670"/>
            <a:chExt cx="3916748" cy="615553"/>
          </a:xfrm>
        </p:grpSpPr>
        <p:sp>
          <p:nvSpPr>
            <p:cNvPr id="53" name="矩形 52">
              <a:extLst>
                <a:ext uri="{FF2B5EF4-FFF2-40B4-BE49-F238E27FC236}">
                  <a16:creationId xmlns:a16="http://schemas.microsoft.com/office/drawing/2014/main" id="{C0B070C4-D6B0-4FA5-9703-D1719A618728}"/>
                </a:ext>
              </a:extLst>
            </p:cNvPr>
            <p:cNvSpPr/>
            <p:nvPr/>
          </p:nvSpPr>
          <p:spPr>
            <a:xfrm>
              <a:off x="4078116" y="5568670"/>
              <a:ext cx="1107996" cy="615553"/>
            </a:xfrm>
            <a:prstGeom prst="rect">
              <a:avLst/>
            </a:prstGeom>
          </p:spPr>
          <p:txBody>
            <a:bodyPr wrap="none">
              <a:spAutoFit/>
            </a:bodyPr>
            <a:lstStyle/>
            <a:p>
              <a:r>
                <a:rPr lang="zh-TW" altLang="en-US" sz="1200" u="sng" dirty="0">
                  <a:ea typeface="標楷體" panose="03000509000000000000" pitchFamily="65" charset="-120"/>
                </a:rPr>
                <a:t>健保署</a:t>
              </a:r>
              <a:endParaRPr lang="en-US" altLang="zh-TW" sz="1200" dirty="0">
                <a:ea typeface="標楷體" panose="03000509000000000000" pitchFamily="65" charset="-120"/>
              </a:endParaRPr>
            </a:p>
            <a:p>
              <a:r>
                <a:rPr lang="zh-TW" altLang="en-US" sz="1200" dirty="0">
                  <a:ea typeface="標楷體" panose="03000509000000000000" pitchFamily="65" charset="-120"/>
                </a:rPr>
                <a:t>醫審及藥材組</a:t>
              </a:r>
              <a:endParaRPr lang="en-US" altLang="zh-TW" sz="1200" dirty="0">
                <a:ea typeface="標楷體" panose="03000509000000000000" pitchFamily="65" charset="-120"/>
              </a:endParaRPr>
            </a:p>
            <a:p>
              <a:r>
                <a:rPr lang="en-US" altLang="zh-TW" sz="1000" dirty="0">
                  <a:ea typeface="標楷體" panose="03000509000000000000" pitchFamily="65" charset="-120"/>
                </a:rPr>
                <a:t>(10</a:t>
              </a:r>
              <a:r>
                <a:rPr lang="zh-TW" altLang="en-US" sz="1000" dirty="0">
                  <a:ea typeface="標楷體" panose="03000509000000000000" pitchFamily="65" charset="-120"/>
                </a:rPr>
                <a:t>月</a:t>
              </a:r>
              <a:r>
                <a:rPr lang="en-US" altLang="zh-TW" sz="1000" dirty="0">
                  <a:ea typeface="標楷體" panose="03000509000000000000" pitchFamily="65" charset="-120"/>
                </a:rPr>
                <a:t>31</a:t>
              </a:r>
              <a:r>
                <a:rPr lang="zh-TW" altLang="en-US" sz="1000" dirty="0">
                  <a:ea typeface="標楷體" panose="03000509000000000000" pitchFamily="65" charset="-120"/>
                </a:rPr>
                <a:t>日前</a:t>
              </a:r>
              <a:r>
                <a:rPr lang="en-US" altLang="zh-TW" sz="1000" dirty="0">
                  <a:ea typeface="標楷體" panose="03000509000000000000" pitchFamily="65" charset="-120"/>
                </a:rPr>
                <a:t>)</a:t>
              </a:r>
            </a:p>
          </p:txBody>
        </p:sp>
        <p:cxnSp>
          <p:nvCxnSpPr>
            <p:cNvPr id="54" name="直線單箭頭接點 53">
              <a:extLst>
                <a:ext uri="{FF2B5EF4-FFF2-40B4-BE49-F238E27FC236}">
                  <a16:creationId xmlns:a16="http://schemas.microsoft.com/office/drawing/2014/main" id="{E7A7CE02-78B6-475D-9700-51FEC5A85123}"/>
                </a:ext>
              </a:extLst>
            </p:cNvPr>
            <p:cNvCxnSpPr/>
            <p:nvPr/>
          </p:nvCxnSpPr>
          <p:spPr>
            <a:xfrm>
              <a:off x="2495601" y="5676426"/>
              <a:ext cx="0" cy="36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5" name="矩形 14">
              <a:extLst>
                <a:ext uri="{FF2B5EF4-FFF2-40B4-BE49-F238E27FC236}">
                  <a16:creationId xmlns:a16="http://schemas.microsoft.com/office/drawing/2014/main" id="{FE72A019-6D44-4539-A7E8-8D49887ECE0B}"/>
                </a:ext>
              </a:extLst>
            </p:cNvPr>
            <p:cNvSpPr>
              <a:spLocks noChangeArrowheads="1"/>
            </p:cNvSpPr>
            <p:nvPr/>
          </p:nvSpPr>
          <p:spPr bwMode="auto">
            <a:xfrm>
              <a:off x="1269364" y="5608165"/>
              <a:ext cx="2160000" cy="440449"/>
            </a:xfrm>
            <a:prstGeom prst="rect">
              <a:avLst/>
            </a:prstGeom>
            <a:solidFill>
              <a:srgbClr val="FFFFFF"/>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algn="ctr" defTabSz="914400" fontAlgn="base">
                <a:spcBef>
                  <a:spcPct val="0"/>
                </a:spcBef>
                <a:spcAft>
                  <a:spcPct val="0"/>
                </a:spcAft>
              </a:pPr>
              <a:r>
                <a:rPr kumimoji="1" lang="zh-TW" altLang="en-US" sz="1200" dirty="0">
                  <a:ea typeface="標楷體" panose="03000509000000000000" pitchFamily="65" charset="-120"/>
                  <a:cs typeface="新細明體" pitchFamily="18" charset="-120"/>
                </a:rPr>
                <a:t>函請分區依預估員額數</a:t>
              </a:r>
            </a:p>
            <a:p>
              <a:pPr algn="ctr" defTabSz="914400" fontAlgn="base">
                <a:spcBef>
                  <a:spcPct val="0"/>
                </a:spcBef>
                <a:spcAft>
                  <a:spcPct val="0"/>
                </a:spcAft>
              </a:pPr>
              <a:r>
                <a:rPr kumimoji="1" lang="zh-TW" altLang="en-US" sz="1200" dirty="0">
                  <a:ea typeface="標楷體" panose="03000509000000000000" pitchFamily="65" charset="-120"/>
                  <a:cs typeface="新細明體" pitchFamily="18" charset="-120"/>
                </a:rPr>
                <a:t>辦理重啟推薦作業</a:t>
              </a:r>
              <a:endParaRPr kumimoji="1" lang="zh-TW" altLang="zh-TW" sz="1200" dirty="0">
                <a:ea typeface="標楷體" panose="03000509000000000000" pitchFamily="65" charset="-120"/>
                <a:cs typeface="新細明體" pitchFamily="18" charset="-120"/>
              </a:endParaRPr>
            </a:p>
          </p:txBody>
        </p:sp>
      </p:grpSp>
      <p:sp>
        <p:nvSpPr>
          <p:cNvPr id="61" name="投影片編號版面配置區 11">
            <a:extLst>
              <a:ext uri="{FF2B5EF4-FFF2-40B4-BE49-F238E27FC236}">
                <a16:creationId xmlns:a16="http://schemas.microsoft.com/office/drawing/2014/main" id="{E5DCDBA5-115E-420A-A9AD-CD226E731B13}"/>
              </a:ext>
            </a:extLst>
          </p:cNvPr>
          <p:cNvSpPr>
            <a:spLocks noGrp="1"/>
          </p:cNvSpPr>
          <p:nvPr>
            <p:ph type="sldNum" sz="quarter" idx="12"/>
          </p:nvPr>
        </p:nvSpPr>
        <p:spPr>
          <a:xfrm>
            <a:off x="0" y="9589203"/>
            <a:ext cx="6858000" cy="325587"/>
          </a:xfrm>
        </p:spPr>
        <p:txBody>
          <a:bodyPr/>
          <a:lstStyle/>
          <a:p>
            <a:pPr algn="ctr"/>
            <a:r>
              <a:rPr lang="en-US" altLang="zh-TW" sz="1000" dirty="0">
                <a:solidFill>
                  <a:schemeClr val="tx1"/>
                </a:solidFill>
                <a:latin typeface="Times New Roman" panose="02020603050405020304" pitchFamily="18" charset="0"/>
                <a:cs typeface="Times New Roman" panose="02020603050405020304" pitchFamily="18" charset="0"/>
              </a:rPr>
              <a:t>1/8</a:t>
            </a:r>
            <a:endParaRPr lang="zh-TW" altLang="en-US" sz="1000" dirty="0">
              <a:solidFill>
                <a:schemeClr val="tx1"/>
              </a:solidFill>
              <a:latin typeface="Times New Roman" panose="02020603050405020304" pitchFamily="18" charset="0"/>
              <a:cs typeface="Times New Roman" panose="02020603050405020304" pitchFamily="18" charset="0"/>
            </a:endParaRPr>
          </a:p>
        </p:txBody>
      </p:sp>
      <p:sp>
        <p:nvSpPr>
          <p:cNvPr id="57" name="文字方塊 56">
            <a:extLst>
              <a:ext uri="{FF2B5EF4-FFF2-40B4-BE49-F238E27FC236}">
                <a16:creationId xmlns:a16="http://schemas.microsoft.com/office/drawing/2014/main" id="{D05CF456-AFAF-4D98-9682-FB11277C79D6}"/>
              </a:ext>
            </a:extLst>
          </p:cNvPr>
          <p:cNvSpPr txBox="1"/>
          <p:nvPr/>
        </p:nvSpPr>
        <p:spPr>
          <a:xfrm>
            <a:off x="5050188" y="879128"/>
            <a:ext cx="1491972" cy="248401"/>
          </a:xfrm>
          <a:prstGeom prst="rect">
            <a:avLst/>
          </a:prstGeom>
          <a:noFill/>
        </p:spPr>
        <p:txBody>
          <a:bodyPr wrap="square" rtlCol="0">
            <a:spAutoFit/>
          </a:bodyPr>
          <a:lstStyle/>
          <a:p>
            <a:pPr defTabSz="914406"/>
            <a:r>
              <a:rPr lang="en-US" altLang="zh-TW" sz="1014" dirty="0">
                <a:solidFill>
                  <a:sysClr val="windowText" lastClr="000000"/>
                </a:solidFill>
                <a:ea typeface="標楷體"/>
                <a:cs typeface="Times New Roman" panose="02020603050405020304" pitchFamily="18" charset="0"/>
              </a:rPr>
              <a:t>112</a:t>
            </a:r>
            <a:r>
              <a:rPr lang="zh-TW" altLang="en-US" sz="1014" dirty="0">
                <a:solidFill>
                  <a:sysClr val="windowText" lastClr="000000"/>
                </a:solidFill>
                <a:ea typeface="標楷體"/>
                <a:cs typeface="Times New Roman" panose="02020603050405020304" pitchFamily="18" charset="0"/>
              </a:rPr>
              <a:t>年</a:t>
            </a:r>
            <a:r>
              <a:rPr lang="en-US" altLang="zh-TW" sz="1014" dirty="0">
                <a:solidFill>
                  <a:sysClr val="windowText" lastClr="000000"/>
                </a:solidFill>
                <a:ea typeface="標楷體"/>
                <a:cs typeface="Times New Roman" panose="02020603050405020304" pitchFamily="18" charset="0"/>
              </a:rPr>
              <a:t>7</a:t>
            </a:r>
            <a:r>
              <a:rPr lang="zh-TW" altLang="en-US" sz="1014" dirty="0">
                <a:solidFill>
                  <a:sysClr val="windowText" lastClr="000000"/>
                </a:solidFill>
                <a:ea typeface="標楷體"/>
                <a:cs typeface="Times New Roman" panose="02020603050405020304" pitchFamily="18" charset="0"/>
              </a:rPr>
              <a:t>月</a:t>
            </a:r>
            <a:r>
              <a:rPr lang="en-US" altLang="zh-TW" sz="1014" dirty="0">
                <a:solidFill>
                  <a:sysClr val="windowText" lastClr="000000"/>
                </a:solidFill>
                <a:ea typeface="標楷體" panose="03000509000000000000" pitchFamily="65" charset="-120"/>
                <a:cs typeface="Times New Roman" panose="02020603050405020304" pitchFamily="18" charset="0"/>
              </a:rPr>
              <a:t>13</a:t>
            </a:r>
            <a:r>
              <a:rPr lang="zh-TW" altLang="en-US" sz="1014" dirty="0">
                <a:solidFill>
                  <a:sysClr val="windowText" lastClr="000000"/>
                </a:solidFill>
                <a:ea typeface="標楷體"/>
                <a:cs typeface="Times New Roman" panose="02020603050405020304" pitchFamily="18" charset="0"/>
              </a:rPr>
              <a:t>日起生效</a:t>
            </a:r>
          </a:p>
        </p:txBody>
      </p:sp>
    </p:spTree>
    <p:extLst>
      <p:ext uri="{BB962C8B-B14F-4D97-AF65-F5344CB8AC3E}">
        <p14:creationId xmlns:p14="http://schemas.microsoft.com/office/powerpoint/2010/main" val="1144994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矩形 24">
            <a:extLst>
              <a:ext uri="{FF2B5EF4-FFF2-40B4-BE49-F238E27FC236}">
                <a16:creationId xmlns:a16="http://schemas.microsoft.com/office/drawing/2014/main" id="{96B69A59-8892-4351-93E5-3CDF14D3C5D7}"/>
              </a:ext>
            </a:extLst>
          </p:cNvPr>
          <p:cNvSpPr/>
          <p:nvPr/>
        </p:nvSpPr>
        <p:spPr>
          <a:xfrm>
            <a:off x="4439916" y="1185408"/>
            <a:ext cx="2208354" cy="261290"/>
          </a:xfrm>
          <a:prstGeom prst="rect">
            <a:avLst/>
          </a:prstGeom>
        </p:spPr>
        <p:txBody>
          <a:bodyPr wrap="square">
            <a:spAutoFit/>
          </a:bodyPr>
          <a:lstStyle/>
          <a:p>
            <a:pPr defTabSz="914406"/>
            <a:r>
              <a:rPr lang="zh-TW" altLang="en-US" sz="1098" dirty="0">
                <a:solidFill>
                  <a:prstClr val="black"/>
                </a:solidFill>
                <a:ea typeface="標楷體"/>
              </a:rPr>
              <a:t>執行單位</a:t>
            </a:r>
            <a:r>
              <a:rPr lang="en-US" altLang="zh-TW" sz="1098" dirty="0">
                <a:ea typeface="標楷體"/>
              </a:rPr>
              <a:t>(</a:t>
            </a:r>
            <a:r>
              <a:rPr lang="zh-TW" altLang="en-US" sz="1098" dirty="0">
                <a:ea typeface="標楷體"/>
              </a:rPr>
              <a:t>時程</a:t>
            </a:r>
            <a:r>
              <a:rPr lang="en-US" altLang="zh-TW" sz="1098" dirty="0">
                <a:ea typeface="標楷體"/>
              </a:rPr>
              <a:t>)</a:t>
            </a:r>
          </a:p>
        </p:txBody>
      </p:sp>
      <p:sp>
        <p:nvSpPr>
          <p:cNvPr id="26" name="矩形 25">
            <a:extLst>
              <a:ext uri="{FF2B5EF4-FFF2-40B4-BE49-F238E27FC236}">
                <a16:creationId xmlns:a16="http://schemas.microsoft.com/office/drawing/2014/main" id="{E9E314EB-94CA-4C5C-AC0D-7A8C67F774B6}"/>
              </a:ext>
            </a:extLst>
          </p:cNvPr>
          <p:cNvSpPr/>
          <p:nvPr/>
        </p:nvSpPr>
        <p:spPr>
          <a:xfrm>
            <a:off x="656480" y="1184859"/>
            <a:ext cx="3531736" cy="230832"/>
          </a:xfrm>
          <a:prstGeom prst="rect">
            <a:avLst/>
          </a:prstGeom>
        </p:spPr>
        <p:txBody>
          <a:bodyPr wrap="none">
            <a:spAutoFit/>
          </a:bodyPr>
          <a:lstStyle/>
          <a:p>
            <a:r>
              <a:rPr lang="zh-TW" altLang="en-US" sz="900" dirty="0">
                <a:ea typeface="標楷體" panose="03000509000000000000" pitchFamily="65" charset="-120"/>
              </a:rPr>
              <a:t>◎醫院總額審查勞務委託由台灣醫協會代各審查分會執行行政事務</a:t>
            </a:r>
          </a:p>
        </p:txBody>
      </p:sp>
      <p:cxnSp>
        <p:nvCxnSpPr>
          <p:cNvPr id="38" name="直線單箭頭接點 37">
            <a:extLst>
              <a:ext uri="{FF2B5EF4-FFF2-40B4-BE49-F238E27FC236}">
                <a16:creationId xmlns:a16="http://schemas.microsoft.com/office/drawing/2014/main" id="{70F2A2A3-62DF-4854-B78F-C1DEA87274F8}"/>
              </a:ext>
            </a:extLst>
          </p:cNvPr>
          <p:cNvCxnSpPr>
            <a:cxnSpLocks/>
          </p:cNvCxnSpPr>
          <p:nvPr/>
        </p:nvCxnSpPr>
        <p:spPr>
          <a:xfrm>
            <a:off x="2728436" y="2327407"/>
            <a:ext cx="0" cy="63844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單箭頭接點 38">
            <a:extLst>
              <a:ext uri="{FF2B5EF4-FFF2-40B4-BE49-F238E27FC236}">
                <a16:creationId xmlns:a16="http://schemas.microsoft.com/office/drawing/2014/main" id="{487778D5-9DD3-4570-A673-280EFCA0EF34}"/>
              </a:ext>
            </a:extLst>
          </p:cNvPr>
          <p:cNvCxnSpPr/>
          <p:nvPr/>
        </p:nvCxnSpPr>
        <p:spPr>
          <a:xfrm>
            <a:off x="2732709" y="1812656"/>
            <a:ext cx="0" cy="36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50" name="群組 49">
            <a:extLst>
              <a:ext uri="{FF2B5EF4-FFF2-40B4-BE49-F238E27FC236}">
                <a16:creationId xmlns:a16="http://schemas.microsoft.com/office/drawing/2014/main" id="{F9D4DBBF-16EF-4CBC-AB95-D1222D321AC8}"/>
              </a:ext>
            </a:extLst>
          </p:cNvPr>
          <p:cNvGrpSpPr/>
          <p:nvPr/>
        </p:nvGrpSpPr>
        <p:grpSpPr>
          <a:xfrm>
            <a:off x="1681431" y="2177772"/>
            <a:ext cx="3889715" cy="615553"/>
            <a:chOff x="1286902" y="2425245"/>
            <a:chExt cx="3889715" cy="601556"/>
          </a:xfrm>
        </p:grpSpPr>
        <p:sp>
          <p:nvSpPr>
            <p:cNvPr id="51" name="矩形 50">
              <a:extLst>
                <a:ext uri="{FF2B5EF4-FFF2-40B4-BE49-F238E27FC236}">
                  <a16:creationId xmlns:a16="http://schemas.microsoft.com/office/drawing/2014/main" id="{4EFA8C37-1B38-444C-816F-A20B75C6C98C}"/>
                </a:ext>
              </a:extLst>
            </p:cNvPr>
            <p:cNvSpPr/>
            <p:nvPr/>
          </p:nvSpPr>
          <p:spPr>
            <a:xfrm>
              <a:off x="4076636" y="2425245"/>
              <a:ext cx="1099981" cy="601556"/>
            </a:xfrm>
            <a:prstGeom prst="rect">
              <a:avLst/>
            </a:prstGeom>
          </p:spPr>
          <p:txBody>
            <a:bodyPr wrap="none">
              <a:spAutoFit/>
            </a:bodyPr>
            <a:lstStyle/>
            <a:p>
              <a:r>
                <a:rPr lang="zh-TW" altLang="en-US" sz="1200" u="sng" dirty="0">
                  <a:ea typeface="標楷體" panose="03000509000000000000" pitchFamily="65" charset="-120"/>
                </a:rPr>
                <a:t>健保署</a:t>
              </a:r>
              <a:endParaRPr lang="en-US" altLang="zh-TW" sz="1200" u="sng" dirty="0">
                <a:ea typeface="標楷體" panose="03000509000000000000" pitchFamily="65" charset="-120"/>
              </a:endParaRPr>
            </a:p>
            <a:p>
              <a:r>
                <a:rPr lang="zh-TW" altLang="en-US" sz="1200" dirty="0">
                  <a:ea typeface="標楷體" panose="03000509000000000000" pitchFamily="65" charset="-120"/>
                </a:rPr>
                <a:t>分區業務組</a:t>
              </a:r>
              <a:endParaRPr lang="en-US" altLang="zh-TW" sz="1200" dirty="0">
                <a:ea typeface="標楷體" panose="03000509000000000000" pitchFamily="65" charset="-120"/>
              </a:endParaRPr>
            </a:p>
            <a:p>
              <a:r>
                <a:rPr lang="en-US" altLang="zh-TW" sz="1000" dirty="0">
                  <a:ea typeface="標楷體" panose="03000509000000000000" pitchFamily="65" charset="-120"/>
                </a:rPr>
                <a:t>(</a:t>
              </a:r>
              <a:r>
                <a:rPr lang="zh-TW" altLang="en-US" sz="1000" dirty="0">
                  <a:ea typeface="標楷體" panose="03000509000000000000" pitchFamily="65" charset="-120"/>
                </a:rPr>
                <a:t>翌年</a:t>
              </a:r>
              <a:r>
                <a:rPr lang="en-US" altLang="zh-TW" sz="1000" dirty="0">
                  <a:ea typeface="標楷體" panose="03000509000000000000" pitchFamily="65" charset="-120"/>
                </a:rPr>
                <a:t>1</a:t>
              </a:r>
              <a:r>
                <a:rPr lang="zh-TW" altLang="en-US" sz="1000" dirty="0">
                  <a:ea typeface="標楷體" panose="03000509000000000000" pitchFamily="65" charset="-120"/>
                </a:rPr>
                <a:t>月</a:t>
              </a:r>
              <a:r>
                <a:rPr lang="en-US" altLang="zh-TW" sz="1000" dirty="0">
                  <a:ea typeface="標楷體" panose="03000509000000000000" pitchFamily="65" charset="-120"/>
                </a:rPr>
                <a:t>15</a:t>
              </a:r>
              <a:r>
                <a:rPr lang="zh-TW" altLang="en-US" sz="1000" dirty="0">
                  <a:ea typeface="標楷體" panose="03000509000000000000" pitchFamily="65" charset="-120"/>
                </a:rPr>
                <a:t>日前</a:t>
              </a:r>
              <a:r>
                <a:rPr lang="en-US" altLang="zh-TW" sz="1000" dirty="0">
                  <a:ea typeface="標楷體" panose="03000509000000000000" pitchFamily="65" charset="-120"/>
                </a:rPr>
                <a:t>)</a:t>
              </a:r>
            </a:p>
          </p:txBody>
        </p:sp>
        <p:sp>
          <p:nvSpPr>
            <p:cNvPr id="52" name="矩形 14">
              <a:extLst>
                <a:ext uri="{FF2B5EF4-FFF2-40B4-BE49-F238E27FC236}">
                  <a16:creationId xmlns:a16="http://schemas.microsoft.com/office/drawing/2014/main" id="{3BBF830A-8CA7-44F6-B4C5-EA76F4E256FD}"/>
                </a:ext>
              </a:extLst>
            </p:cNvPr>
            <p:cNvSpPr>
              <a:spLocks noChangeArrowheads="1"/>
            </p:cNvSpPr>
            <p:nvPr/>
          </p:nvSpPr>
          <p:spPr bwMode="auto">
            <a:xfrm>
              <a:off x="1286902" y="2431122"/>
              <a:ext cx="2160000" cy="536821"/>
            </a:xfrm>
            <a:prstGeom prst="rect">
              <a:avLst/>
            </a:prstGeom>
            <a:solidFill>
              <a:schemeClr val="bg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algn="ctr" defTabSz="772302" fontAlgn="base">
                <a:spcBef>
                  <a:spcPct val="0"/>
                </a:spcBef>
                <a:spcAft>
                  <a:spcPct val="0"/>
                </a:spcAft>
              </a:pPr>
              <a:r>
                <a:rPr kumimoji="1" lang="zh-TW" altLang="en-US" sz="1200" dirty="0">
                  <a:ea typeface="標楷體" pitchFamily="65" charset="-120"/>
                  <a:cs typeface="Times New Roman" pitchFamily="18" charset="0"/>
                </a:rPr>
                <a:t>分區至系統審核名單</a:t>
              </a:r>
              <a:endParaRPr kumimoji="1" lang="en-US" altLang="zh-TW" sz="1200" dirty="0">
                <a:ea typeface="標楷體" pitchFamily="65" charset="-120"/>
                <a:cs typeface="Times New Roman" pitchFamily="18" charset="0"/>
              </a:endParaRPr>
            </a:p>
            <a:p>
              <a:pPr algn="ctr" defTabSz="772302" fontAlgn="base">
                <a:spcBef>
                  <a:spcPct val="0"/>
                </a:spcBef>
                <a:spcAft>
                  <a:spcPct val="0"/>
                </a:spcAft>
              </a:pPr>
              <a:r>
                <a:rPr kumimoji="1" lang="zh-TW" altLang="en-US" sz="1200" dirty="0">
                  <a:ea typeface="標楷體" pitchFamily="65" charset="-120"/>
                  <a:cs typeface="Times New Roman" pitchFamily="18" charset="0"/>
                </a:rPr>
                <a:t>函復審查分會審核意見</a:t>
              </a:r>
              <a:endParaRPr kumimoji="1" lang="en-US" altLang="zh-TW" sz="1200" dirty="0">
                <a:ea typeface="標楷體" pitchFamily="65" charset="-120"/>
                <a:cs typeface="Times New Roman" pitchFamily="18" charset="0"/>
              </a:endParaRPr>
            </a:p>
            <a:p>
              <a:pPr algn="ctr" defTabSz="772302" fontAlgn="base">
                <a:spcBef>
                  <a:spcPct val="0"/>
                </a:spcBef>
                <a:spcAft>
                  <a:spcPct val="0"/>
                </a:spcAft>
              </a:pPr>
              <a:r>
                <a:rPr kumimoji="1" lang="zh-TW" altLang="en-US" sz="1200" dirty="0">
                  <a:ea typeface="標楷體" pitchFamily="65" charset="-120"/>
                  <a:cs typeface="Times New Roman" pitchFamily="18" charset="0"/>
                </a:rPr>
                <a:t>副知受託單位</a:t>
              </a:r>
            </a:p>
          </p:txBody>
        </p:sp>
      </p:grpSp>
      <p:cxnSp>
        <p:nvCxnSpPr>
          <p:cNvPr id="57" name="直線單箭頭接點 56">
            <a:extLst>
              <a:ext uri="{FF2B5EF4-FFF2-40B4-BE49-F238E27FC236}">
                <a16:creationId xmlns:a16="http://schemas.microsoft.com/office/drawing/2014/main" id="{B3FB1BE7-E94E-4A46-A649-504BCA490BAC}"/>
              </a:ext>
            </a:extLst>
          </p:cNvPr>
          <p:cNvCxnSpPr>
            <a:cxnSpLocks/>
          </p:cNvCxnSpPr>
          <p:nvPr/>
        </p:nvCxnSpPr>
        <p:spPr>
          <a:xfrm>
            <a:off x="2736452" y="3350364"/>
            <a:ext cx="0" cy="48078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1" name="群組 60">
            <a:extLst>
              <a:ext uri="{FF2B5EF4-FFF2-40B4-BE49-F238E27FC236}">
                <a16:creationId xmlns:a16="http://schemas.microsoft.com/office/drawing/2014/main" id="{9446A7DA-1EF0-4A7E-A298-ADA1B2469887}"/>
              </a:ext>
            </a:extLst>
          </p:cNvPr>
          <p:cNvGrpSpPr/>
          <p:nvPr/>
        </p:nvGrpSpPr>
        <p:grpSpPr>
          <a:xfrm>
            <a:off x="1704696" y="2968658"/>
            <a:ext cx="3912815" cy="549312"/>
            <a:chOff x="1310166" y="3966474"/>
            <a:chExt cx="3912815" cy="549312"/>
          </a:xfrm>
        </p:grpSpPr>
        <p:sp>
          <p:nvSpPr>
            <p:cNvPr id="62" name="矩形 61">
              <a:extLst>
                <a:ext uri="{FF2B5EF4-FFF2-40B4-BE49-F238E27FC236}">
                  <a16:creationId xmlns:a16="http://schemas.microsoft.com/office/drawing/2014/main" id="{57CDFD9E-0C8D-406A-9EB7-D53C67308136}"/>
                </a:ext>
              </a:extLst>
            </p:cNvPr>
            <p:cNvSpPr/>
            <p:nvPr/>
          </p:nvSpPr>
          <p:spPr>
            <a:xfrm>
              <a:off x="4123000" y="4022968"/>
              <a:ext cx="1099981" cy="430887"/>
            </a:xfrm>
            <a:prstGeom prst="rect">
              <a:avLst/>
            </a:prstGeom>
          </p:spPr>
          <p:txBody>
            <a:bodyPr wrap="none">
              <a:spAutoFit/>
            </a:bodyPr>
            <a:lstStyle/>
            <a:p>
              <a:r>
                <a:rPr lang="zh-TW" altLang="en-US" sz="1200" u="sng" dirty="0">
                  <a:ea typeface="標楷體" panose="03000509000000000000" pitchFamily="65" charset="-120"/>
                </a:rPr>
                <a:t>受託單位</a:t>
              </a:r>
              <a:endParaRPr lang="en-US" altLang="zh-TW" sz="1200" u="sng" dirty="0">
                <a:ea typeface="標楷體" panose="03000509000000000000" pitchFamily="65" charset="-120"/>
              </a:endParaRPr>
            </a:p>
            <a:p>
              <a:r>
                <a:rPr lang="en-US" altLang="zh-TW" sz="1000" dirty="0">
                  <a:ea typeface="標楷體" panose="03000509000000000000" pitchFamily="65" charset="-120"/>
                </a:rPr>
                <a:t>(</a:t>
              </a:r>
              <a:r>
                <a:rPr lang="zh-TW" altLang="en-US" sz="1000" dirty="0">
                  <a:ea typeface="標楷體" panose="03000509000000000000" pitchFamily="65" charset="-120"/>
                </a:rPr>
                <a:t>翌年</a:t>
              </a:r>
              <a:r>
                <a:rPr lang="en-US" altLang="zh-TW" sz="1000" dirty="0">
                  <a:ea typeface="標楷體" panose="03000509000000000000" pitchFamily="65" charset="-120"/>
                </a:rPr>
                <a:t>1</a:t>
              </a:r>
              <a:r>
                <a:rPr lang="zh-TW" altLang="en-US" sz="1000" dirty="0">
                  <a:ea typeface="標楷體" panose="03000509000000000000" pitchFamily="65" charset="-120"/>
                </a:rPr>
                <a:t>月</a:t>
              </a:r>
              <a:r>
                <a:rPr lang="en-US" altLang="zh-TW" sz="1000" dirty="0">
                  <a:ea typeface="標楷體" panose="03000509000000000000" pitchFamily="65" charset="-120"/>
                </a:rPr>
                <a:t>31</a:t>
              </a:r>
              <a:r>
                <a:rPr lang="zh-TW" altLang="en-US" sz="1000" dirty="0">
                  <a:ea typeface="標楷體" panose="03000509000000000000" pitchFamily="65" charset="-120"/>
                </a:rPr>
                <a:t>日前</a:t>
              </a:r>
              <a:r>
                <a:rPr lang="en-US" altLang="zh-TW" sz="1000" dirty="0">
                  <a:ea typeface="標楷體" panose="03000509000000000000" pitchFamily="65" charset="-120"/>
                </a:rPr>
                <a:t>)</a:t>
              </a:r>
            </a:p>
          </p:txBody>
        </p:sp>
        <p:sp>
          <p:nvSpPr>
            <p:cNvPr id="63" name="矩形 14">
              <a:extLst>
                <a:ext uri="{FF2B5EF4-FFF2-40B4-BE49-F238E27FC236}">
                  <a16:creationId xmlns:a16="http://schemas.microsoft.com/office/drawing/2014/main" id="{26F02D14-0C93-46AB-BFDA-F4CE94EDE51B}"/>
                </a:ext>
              </a:extLst>
            </p:cNvPr>
            <p:cNvSpPr>
              <a:spLocks noChangeArrowheads="1"/>
            </p:cNvSpPr>
            <p:nvPr/>
          </p:nvSpPr>
          <p:spPr bwMode="auto">
            <a:xfrm>
              <a:off x="1310166" y="3966474"/>
              <a:ext cx="2136731" cy="549312"/>
            </a:xfrm>
            <a:prstGeom prst="rect">
              <a:avLst/>
            </a:prstGeom>
            <a:solidFill>
              <a:srgbClr val="FFFFFF"/>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algn="ctr" defTabSz="772302" fontAlgn="base">
                <a:spcBef>
                  <a:spcPct val="0"/>
                </a:spcBef>
                <a:spcAft>
                  <a:spcPct val="0"/>
                </a:spcAft>
              </a:pPr>
              <a:r>
                <a:rPr kumimoji="1" lang="zh-TW" altLang="en-US" sz="1200" dirty="0">
                  <a:solidFill>
                    <a:prstClr val="black"/>
                  </a:solidFill>
                  <a:ea typeface="標楷體" panose="03000509000000000000" pitchFamily="65" charset="-120"/>
                  <a:cs typeface="新細明體" pitchFamily="18" charset="-120"/>
                </a:rPr>
                <a:t>受託單位函送分區</a:t>
              </a:r>
              <a:r>
                <a:rPr kumimoji="1" lang="zh-TW" altLang="en-US" sz="1200" dirty="0">
                  <a:ea typeface="標楷體" panose="03000509000000000000" pitchFamily="65" charset="-120"/>
                  <a:cs typeface="新細明體" pitchFamily="18" charset="-120"/>
                </a:rPr>
                <a:t>審核</a:t>
              </a:r>
              <a:r>
                <a:rPr kumimoji="1" lang="zh-TW" altLang="en-US" sz="1200" dirty="0">
                  <a:solidFill>
                    <a:prstClr val="black"/>
                  </a:solidFill>
                  <a:ea typeface="標楷體" panose="03000509000000000000" pitchFamily="65" charset="-120"/>
                  <a:cs typeface="新細明體" pitchFamily="18" charset="-120"/>
                </a:rPr>
                <a:t>文件</a:t>
              </a:r>
              <a:endParaRPr kumimoji="1" lang="en-US" altLang="zh-TW" sz="1200" dirty="0">
                <a:solidFill>
                  <a:prstClr val="black"/>
                </a:solidFill>
                <a:ea typeface="標楷體" panose="03000509000000000000" pitchFamily="65" charset="-120"/>
                <a:cs typeface="新細明體" pitchFamily="18" charset="-120"/>
              </a:endParaRPr>
            </a:p>
            <a:p>
              <a:pPr algn="ctr" defTabSz="772302" fontAlgn="base">
                <a:spcBef>
                  <a:spcPct val="0"/>
                </a:spcBef>
                <a:spcAft>
                  <a:spcPct val="0"/>
                </a:spcAft>
              </a:pPr>
              <a:r>
                <a:rPr kumimoji="1" lang="zh-TW" altLang="en-US" sz="1200" dirty="0">
                  <a:solidFill>
                    <a:prstClr val="black"/>
                  </a:solidFill>
                  <a:ea typeface="標楷體" panose="03000509000000000000" pitchFamily="65" charset="-120"/>
                  <a:cs typeface="新細明體" pitchFamily="18" charset="-120"/>
                </a:rPr>
                <a:t>予醫審及藥材組</a:t>
              </a:r>
              <a:endParaRPr kumimoji="1" lang="zh-TW" altLang="zh-TW" sz="1200" dirty="0">
                <a:solidFill>
                  <a:prstClr val="black"/>
                </a:solidFill>
                <a:ea typeface="標楷體" panose="03000509000000000000" pitchFamily="65" charset="-120"/>
                <a:cs typeface="新細明體" pitchFamily="18" charset="-120"/>
              </a:endParaRPr>
            </a:p>
          </p:txBody>
        </p:sp>
      </p:grpSp>
      <p:sp>
        <p:nvSpPr>
          <p:cNvPr id="73" name="流程圖: 接點 72">
            <a:extLst>
              <a:ext uri="{FF2B5EF4-FFF2-40B4-BE49-F238E27FC236}">
                <a16:creationId xmlns:a16="http://schemas.microsoft.com/office/drawing/2014/main" id="{7962F90B-D043-4D7D-BF86-7938B3F0FC82}"/>
              </a:ext>
            </a:extLst>
          </p:cNvPr>
          <p:cNvSpPr/>
          <p:nvPr/>
        </p:nvSpPr>
        <p:spPr>
          <a:xfrm>
            <a:off x="2418085" y="1458696"/>
            <a:ext cx="648000" cy="485043"/>
          </a:xfrm>
          <a:prstGeom prst="flowChartConnector">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ea typeface="標楷體" panose="03000509000000000000" pitchFamily="65" charset="-120"/>
              </a:rPr>
              <a:t>A</a:t>
            </a:r>
            <a:endParaRPr lang="zh-TW" altLang="en-US" dirty="0">
              <a:solidFill>
                <a:schemeClr val="tx1"/>
              </a:solidFill>
              <a:ea typeface="標楷體" panose="03000509000000000000" pitchFamily="65" charset="-120"/>
            </a:endParaRPr>
          </a:p>
        </p:txBody>
      </p:sp>
      <p:cxnSp>
        <p:nvCxnSpPr>
          <p:cNvPr id="74" name="直線接點 73">
            <a:extLst>
              <a:ext uri="{FF2B5EF4-FFF2-40B4-BE49-F238E27FC236}">
                <a16:creationId xmlns:a16="http://schemas.microsoft.com/office/drawing/2014/main" id="{AA0C2CC4-7FB7-417A-BEC0-A55AB80DAB5E}"/>
              </a:ext>
            </a:extLst>
          </p:cNvPr>
          <p:cNvCxnSpPr/>
          <p:nvPr/>
        </p:nvCxnSpPr>
        <p:spPr>
          <a:xfrm flipV="1">
            <a:off x="610112" y="1414614"/>
            <a:ext cx="5760000" cy="0"/>
          </a:xfrm>
          <a:prstGeom prst="line">
            <a:avLst/>
          </a:prstGeom>
          <a:ln w="12700" cmpd="thinThick">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矩形 74">
            <a:extLst>
              <a:ext uri="{FF2B5EF4-FFF2-40B4-BE49-F238E27FC236}">
                <a16:creationId xmlns:a16="http://schemas.microsoft.com/office/drawing/2014/main" id="{620D2377-FDED-4903-B8B8-DBF4B6639246}"/>
              </a:ext>
            </a:extLst>
          </p:cNvPr>
          <p:cNvSpPr/>
          <p:nvPr/>
        </p:nvSpPr>
        <p:spPr>
          <a:xfrm>
            <a:off x="4517530" y="5521774"/>
            <a:ext cx="1404395" cy="461665"/>
          </a:xfrm>
          <a:prstGeom prst="rect">
            <a:avLst/>
          </a:prstGeom>
        </p:spPr>
        <p:txBody>
          <a:bodyPr wrap="square">
            <a:spAutoFit/>
          </a:bodyPr>
          <a:lstStyle/>
          <a:p>
            <a:pPr defTabSz="1082650"/>
            <a:r>
              <a:rPr lang="zh-TW" altLang="en-US" sz="1200" u="sng" dirty="0">
                <a:solidFill>
                  <a:prstClr val="black"/>
                </a:solidFill>
                <a:ea typeface="標楷體"/>
              </a:rPr>
              <a:t>受託單位</a:t>
            </a:r>
            <a:endParaRPr lang="en-US" altLang="zh-TW" sz="1200" u="sng" dirty="0">
              <a:solidFill>
                <a:prstClr val="black"/>
              </a:solidFill>
              <a:ea typeface="標楷體"/>
            </a:endParaRPr>
          </a:p>
          <a:p>
            <a:pPr defTabSz="1082650"/>
            <a:endParaRPr lang="en-US" altLang="zh-TW" sz="1200" u="sng" dirty="0">
              <a:solidFill>
                <a:prstClr val="black"/>
              </a:solidFill>
              <a:ea typeface="標楷體"/>
            </a:endParaRPr>
          </a:p>
        </p:txBody>
      </p:sp>
      <p:sp>
        <p:nvSpPr>
          <p:cNvPr id="76" name="矩形 39">
            <a:extLst>
              <a:ext uri="{FF2B5EF4-FFF2-40B4-BE49-F238E27FC236}">
                <a16:creationId xmlns:a16="http://schemas.microsoft.com/office/drawing/2014/main" id="{7A397DCE-ECCF-452D-919C-A43966001CDC}"/>
              </a:ext>
            </a:extLst>
          </p:cNvPr>
          <p:cNvSpPr>
            <a:spLocks noChangeArrowheads="1"/>
          </p:cNvSpPr>
          <p:nvPr/>
        </p:nvSpPr>
        <p:spPr bwMode="auto">
          <a:xfrm>
            <a:off x="3095400" y="5527951"/>
            <a:ext cx="1045433" cy="382979"/>
          </a:xfrm>
          <a:prstGeom prst="rect">
            <a:avLst/>
          </a:prstGeom>
          <a:solidFill>
            <a:srgbClr val="FFFFFF"/>
          </a:solidFill>
          <a:ln w="9525">
            <a:solidFill>
              <a:sysClr val="windowText" lastClr="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1" lang="zh-TW" altLang="en-US" sz="1200" b="0" i="0" u="none" strike="noStrike" kern="0" cap="none" spc="0" normalizeH="0" baseline="0" noProof="0" dirty="0">
                <a:ln>
                  <a:noFill/>
                </a:ln>
                <a:effectLst/>
                <a:uLnTx/>
                <a:uFillTx/>
                <a:ea typeface="標楷體" pitchFamily="65" charset="-120"/>
                <a:cs typeface="Times New Roman" pitchFamily="18" charset="0"/>
              </a:rPr>
              <a:t>作為增補聘</a:t>
            </a:r>
            <a:endParaRPr kumimoji="1" lang="en-US" altLang="zh-TW" sz="1200" b="0" i="0" u="none" strike="noStrike" kern="0" cap="none" spc="0" normalizeH="0" baseline="0" noProof="0" dirty="0">
              <a:ln>
                <a:noFill/>
              </a:ln>
              <a:effectLst/>
              <a:uLnTx/>
              <a:uFillTx/>
              <a:ea typeface="標楷體" pitchFamily="65" charset="-120"/>
              <a:cs typeface="Times New Roman" pitchFamily="18"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1" lang="zh-TW" altLang="en-US" sz="1200" b="0" i="0" u="none" strike="noStrike" kern="0" cap="none" spc="0" normalizeH="0" baseline="0" noProof="0" dirty="0">
                <a:ln>
                  <a:noFill/>
                </a:ln>
                <a:effectLst/>
                <a:uLnTx/>
                <a:uFillTx/>
                <a:ea typeface="標楷體" pitchFamily="65" charset="-120"/>
                <a:cs typeface="Times New Roman" pitchFamily="18" charset="0"/>
              </a:rPr>
              <a:t>參考名單</a:t>
            </a:r>
            <a:endParaRPr kumimoji="1" lang="zh-TW" altLang="zh-TW" sz="1200" b="0" i="0" u="none" strike="noStrike" kern="0" cap="none" spc="0" normalizeH="0" baseline="0" noProof="0" dirty="0">
              <a:ln>
                <a:noFill/>
              </a:ln>
              <a:effectLst/>
              <a:uLnTx/>
              <a:uFillTx/>
              <a:cs typeface="新細明體" pitchFamily="18" charset="-120"/>
            </a:endParaRPr>
          </a:p>
        </p:txBody>
      </p:sp>
      <p:sp>
        <p:nvSpPr>
          <p:cNvPr id="80" name="矩形 79">
            <a:extLst>
              <a:ext uri="{FF2B5EF4-FFF2-40B4-BE49-F238E27FC236}">
                <a16:creationId xmlns:a16="http://schemas.microsoft.com/office/drawing/2014/main" id="{C9CE67C5-7797-4EB9-BD09-CF55418A895D}"/>
              </a:ext>
            </a:extLst>
          </p:cNvPr>
          <p:cNvSpPr/>
          <p:nvPr/>
        </p:nvSpPr>
        <p:spPr>
          <a:xfrm>
            <a:off x="4517530" y="7393124"/>
            <a:ext cx="1321812" cy="276999"/>
          </a:xfrm>
          <a:prstGeom prst="rect">
            <a:avLst/>
          </a:prstGeom>
          <a:ln>
            <a:noFill/>
          </a:ln>
        </p:spPr>
        <p:txBody>
          <a:bodyPr wrap="square">
            <a:spAutoFit/>
          </a:bodyPr>
          <a:lstStyle/>
          <a:p>
            <a:pPr defTabSz="1082650"/>
            <a:r>
              <a:rPr lang="zh-TW" altLang="en-US" sz="1200" u="sng" dirty="0">
                <a:ea typeface="標楷體"/>
              </a:rPr>
              <a:t>受託單位</a:t>
            </a:r>
            <a:endParaRPr lang="en-US" altLang="zh-TW" sz="1200" u="sng" dirty="0">
              <a:ea typeface="標楷體"/>
            </a:endParaRPr>
          </a:p>
        </p:txBody>
      </p:sp>
      <p:sp>
        <p:nvSpPr>
          <p:cNvPr id="81" name="矩形 80">
            <a:extLst>
              <a:ext uri="{FF2B5EF4-FFF2-40B4-BE49-F238E27FC236}">
                <a16:creationId xmlns:a16="http://schemas.microsoft.com/office/drawing/2014/main" id="{D8C7D45D-735F-48CB-9A01-FBC6C3B691BA}"/>
              </a:ext>
            </a:extLst>
          </p:cNvPr>
          <p:cNvSpPr/>
          <p:nvPr/>
        </p:nvSpPr>
        <p:spPr>
          <a:xfrm>
            <a:off x="4517530" y="8337140"/>
            <a:ext cx="1345564" cy="276999"/>
          </a:xfrm>
          <a:prstGeom prst="rect">
            <a:avLst/>
          </a:prstGeom>
        </p:spPr>
        <p:txBody>
          <a:bodyPr wrap="square">
            <a:spAutoFit/>
          </a:bodyPr>
          <a:lstStyle/>
          <a:p>
            <a:pPr defTabSz="1082650"/>
            <a:r>
              <a:rPr lang="zh-TW" altLang="en-US" sz="1200" u="sng" dirty="0">
                <a:ea typeface="標楷體"/>
              </a:rPr>
              <a:t>健保署</a:t>
            </a:r>
            <a:endParaRPr lang="en-US" altLang="zh-TW" sz="1200" u="sng" dirty="0">
              <a:ea typeface="標楷體"/>
            </a:endParaRPr>
          </a:p>
        </p:txBody>
      </p:sp>
      <p:sp>
        <p:nvSpPr>
          <p:cNvPr id="82" name="矩形: 圓角 81">
            <a:extLst>
              <a:ext uri="{FF2B5EF4-FFF2-40B4-BE49-F238E27FC236}">
                <a16:creationId xmlns:a16="http://schemas.microsoft.com/office/drawing/2014/main" id="{5CEF75EB-C248-41F9-B9E0-C037B9AEC721}"/>
              </a:ext>
            </a:extLst>
          </p:cNvPr>
          <p:cNvSpPr/>
          <p:nvPr/>
        </p:nvSpPr>
        <p:spPr>
          <a:xfrm>
            <a:off x="848083" y="8376659"/>
            <a:ext cx="2160000" cy="462562"/>
          </a:xfrm>
          <a:prstGeom prst="roundRect">
            <a:avLst>
              <a:gd name="adj" fmla="val 5000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kumimoji="1" lang="zh-TW" altLang="en-US" sz="1200" dirty="0">
                <a:ln w="9525">
                  <a:noFill/>
                </a:ln>
                <a:solidFill>
                  <a:schemeClr val="tx1"/>
                </a:solidFill>
                <a:ea typeface="標楷體" panose="03000509000000000000" pitchFamily="65" charset="-120"/>
                <a:cs typeface="Times New Roman" pitchFamily="18" charset="0"/>
              </a:rPr>
              <a:t>視缺額辦理增補聘作業</a:t>
            </a:r>
          </a:p>
        </p:txBody>
      </p:sp>
      <p:cxnSp>
        <p:nvCxnSpPr>
          <p:cNvPr id="83" name="直線單箭頭接點 82">
            <a:extLst>
              <a:ext uri="{FF2B5EF4-FFF2-40B4-BE49-F238E27FC236}">
                <a16:creationId xmlns:a16="http://schemas.microsoft.com/office/drawing/2014/main" id="{D11B6331-7829-4A97-8E4B-4ECC1AB9DCA4}"/>
              </a:ext>
            </a:extLst>
          </p:cNvPr>
          <p:cNvCxnSpPr/>
          <p:nvPr/>
        </p:nvCxnSpPr>
        <p:spPr>
          <a:xfrm>
            <a:off x="1347497" y="7985572"/>
            <a:ext cx="0" cy="39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8" name="文字方塊 40">
            <a:extLst>
              <a:ext uri="{FF2B5EF4-FFF2-40B4-BE49-F238E27FC236}">
                <a16:creationId xmlns:a16="http://schemas.microsoft.com/office/drawing/2014/main" id="{67DFCB05-1C2F-464D-9C53-3F02A18E6AFE}"/>
              </a:ext>
            </a:extLst>
          </p:cNvPr>
          <p:cNvSpPr txBox="1">
            <a:spLocks noChangeArrowheads="1"/>
          </p:cNvSpPr>
          <p:nvPr/>
        </p:nvSpPr>
        <p:spPr bwMode="auto">
          <a:xfrm>
            <a:off x="848083" y="7376223"/>
            <a:ext cx="1016138" cy="807349"/>
          </a:xfrm>
          <a:prstGeom prst="rect">
            <a:avLst/>
          </a:prstGeom>
          <a:solidFill>
            <a:schemeClr val="bg1"/>
          </a:solidFill>
          <a:ln>
            <a:solidFill>
              <a:schemeClr val="tx1"/>
            </a:solidFill>
            <a:prstDash val="solid"/>
          </a:ln>
        </p:spPr>
        <p:txBody>
          <a:bodyPr vert="horz" wrap="square" lIns="91440" tIns="45720" rIns="91440" bIns="45720" numCol="1" anchor="t" anchorCtr="0" compatLnSpc="1">
            <a:prstTxWarp prst="textNoShape">
              <a:avLst/>
            </a:prstTxWarp>
          </a:bodyPr>
          <a:lstStyle/>
          <a:p>
            <a:pPr lvl="0" algn="ctr" defTabSz="1082650">
              <a:defRPr/>
            </a:pPr>
            <a:r>
              <a:rPr lang="zh-TW" altLang="en-US" sz="1200" kern="100" dirty="0">
                <a:ea typeface="標楷體" panose="03000509000000000000" pitchFamily="65" charset="-120"/>
                <a:cs typeface="Times New Roman"/>
              </a:rPr>
              <a:t>系統傳送確聘通知信予醫審及藥材組與分區</a:t>
            </a:r>
          </a:p>
        </p:txBody>
      </p:sp>
      <p:grpSp>
        <p:nvGrpSpPr>
          <p:cNvPr id="91" name="群組 90">
            <a:extLst>
              <a:ext uri="{FF2B5EF4-FFF2-40B4-BE49-F238E27FC236}">
                <a16:creationId xmlns:a16="http://schemas.microsoft.com/office/drawing/2014/main" id="{A7550052-D7AB-4ECF-854B-E72269A81D38}"/>
              </a:ext>
            </a:extLst>
          </p:cNvPr>
          <p:cNvGrpSpPr/>
          <p:nvPr/>
        </p:nvGrpSpPr>
        <p:grpSpPr>
          <a:xfrm>
            <a:off x="1031018" y="5935833"/>
            <a:ext cx="1774002" cy="1457291"/>
            <a:chOff x="6500062" y="6167527"/>
            <a:chExt cx="1774002" cy="1457291"/>
          </a:xfrm>
        </p:grpSpPr>
        <p:grpSp>
          <p:nvGrpSpPr>
            <p:cNvPr id="92" name="群組 91">
              <a:extLst>
                <a:ext uri="{FF2B5EF4-FFF2-40B4-BE49-F238E27FC236}">
                  <a16:creationId xmlns:a16="http://schemas.microsoft.com/office/drawing/2014/main" id="{B895EBAC-3E96-4A9B-BD30-BF1F948A9E97}"/>
                </a:ext>
              </a:extLst>
            </p:cNvPr>
            <p:cNvGrpSpPr/>
            <p:nvPr/>
          </p:nvGrpSpPr>
          <p:grpSpPr>
            <a:xfrm>
              <a:off x="6500062" y="6434189"/>
              <a:ext cx="1774002" cy="1082663"/>
              <a:chOff x="8155391" y="6983860"/>
              <a:chExt cx="1647247" cy="966102"/>
            </a:xfrm>
          </p:grpSpPr>
          <p:sp>
            <p:nvSpPr>
              <p:cNvPr id="98" name="流程圖: 決策 97">
                <a:extLst>
                  <a:ext uri="{FF2B5EF4-FFF2-40B4-BE49-F238E27FC236}">
                    <a16:creationId xmlns:a16="http://schemas.microsoft.com/office/drawing/2014/main" id="{7DF52028-4098-4BF3-B0D0-4FD28A2561E8}"/>
                  </a:ext>
                </a:extLst>
              </p:cNvPr>
              <p:cNvSpPr/>
              <p:nvPr/>
            </p:nvSpPr>
            <p:spPr>
              <a:xfrm>
                <a:off x="8155391" y="6983860"/>
                <a:ext cx="1647247" cy="966102"/>
              </a:xfrm>
              <a:prstGeom prst="flowChartDecision">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082650">
                  <a:defRPr/>
                </a:pPr>
                <a:endParaRPr kumimoji="1" lang="en-US" altLang="zh-TW" sz="1200" u="sng" kern="0" dirty="0">
                  <a:solidFill>
                    <a:schemeClr val="tx1"/>
                  </a:solidFill>
                  <a:ea typeface="標楷體" panose="03000509000000000000" pitchFamily="65" charset="-120"/>
                  <a:cs typeface="新細明體" pitchFamily="18" charset="-120"/>
                </a:endParaRPr>
              </a:p>
            </p:txBody>
          </p:sp>
          <p:sp>
            <p:nvSpPr>
              <p:cNvPr id="99" name="文字方塊 40">
                <a:extLst>
                  <a:ext uri="{FF2B5EF4-FFF2-40B4-BE49-F238E27FC236}">
                    <a16:creationId xmlns:a16="http://schemas.microsoft.com/office/drawing/2014/main" id="{CB12D61D-708F-4AE2-BD74-7B8BCC4710D1}"/>
                  </a:ext>
                </a:extLst>
              </p:cNvPr>
              <p:cNvSpPr txBox="1">
                <a:spLocks noChangeArrowheads="1"/>
              </p:cNvSpPr>
              <p:nvPr/>
            </p:nvSpPr>
            <p:spPr bwMode="auto">
              <a:xfrm>
                <a:off x="8338542" y="7073478"/>
                <a:ext cx="1314552" cy="754102"/>
              </a:xfrm>
              <a:prstGeom prst="rect">
                <a:avLst/>
              </a:prstGeom>
              <a:noFill/>
              <a:ln>
                <a:noFill/>
                <a:prstDash val="solid"/>
              </a:ln>
            </p:spPr>
            <p:txBody>
              <a:bodyPr vert="horz" wrap="square" lIns="91440" tIns="45720" rIns="91440" bIns="45720" numCol="1" anchor="t" anchorCtr="0" compatLnSpc="1">
                <a:prstTxWarp prst="textNoShape">
                  <a:avLst/>
                </a:prstTxWarp>
              </a:bodyPr>
              <a:lstStyle/>
              <a:p>
                <a:pPr marL="0" marR="0" lvl="0" indent="0" algn="ctr" defTabSz="1082650" eaLnBrk="1" fontAlgn="auto" latinLnBrk="0" hangingPunct="1">
                  <a:lnSpc>
                    <a:spcPct val="100000"/>
                  </a:lnSpc>
                  <a:spcBef>
                    <a:spcPts val="0"/>
                  </a:spcBef>
                  <a:spcAft>
                    <a:spcPts val="0"/>
                  </a:spcAft>
                  <a:buClrTx/>
                  <a:buSzTx/>
                  <a:buFontTx/>
                  <a:buNone/>
                  <a:tabLst/>
                  <a:defRPr/>
                </a:pPr>
                <a:r>
                  <a:rPr kumimoji="1" lang="zh-TW" altLang="en-US" sz="1200" i="0" strike="noStrike" kern="0" cap="none" spc="0" normalizeH="0" baseline="0" noProof="0" dirty="0">
                    <a:ln>
                      <a:noFill/>
                    </a:ln>
                    <a:effectLst/>
                    <a:uLnTx/>
                    <a:uFillTx/>
                    <a:ea typeface="標楷體" panose="03000509000000000000" pitchFamily="65" charset="-120"/>
                    <a:cs typeface="新細明體" pitchFamily="18" charset="-120"/>
                  </a:rPr>
                  <a:t>上傳系統</a:t>
                </a:r>
                <a:endParaRPr kumimoji="1" lang="en-US" altLang="zh-TW" sz="1200" i="0" strike="noStrike" kern="0" cap="none" spc="0" normalizeH="0" baseline="0" noProof="0" dirty="0">
                  <a:ln>
                    <a:noFill/>
                  </a:ln>
                  <a:effectLst/>
                  <a:uLnTx/>
                  <a:uFillTx/>
                  <a:ea typeface="標楷體" panose="03000509000000000000" pitchFamily="65" charset="-120"/>
                  <a:cs typeface="新細明體" pitchFamily="18" charset="-120"/>
                </a:endParaRPr>
              </a:p>
              <a:p>
                <a:pPr marL="0" marR="0" lvl="0" indent="0" algn="ctr" defTabSz="1082650" eaLnBrk="1" fontAlgn="auto" latinLnBrk="0" hangingPunct="1">
                  <a:lnSpc>
                    <a:spcPct val="100000"/>
                  </a:lnSpc>
                  <a:spcBef>
                    <a:spcPts val="0"/>
                  </a:spcBef>
                  <a:spcAft>
                    <a:spcPts val="0"/>
                  </a:spcAft>
                  <a:buClrTx/>
                  <a:buSzTx/>
                  <a:buFontTx/>
                  <a:buNone/>
                  <a:tabLst/>
                  <a:defRPr/>
                </a:pPr>
                <a:r>
                  <a:rPr kumimoji="1" lang="zh-TW" altLang="en-US" sz="1200" i="0" strike="noStrike" kern="0" cap="none" spc="0" normalizeH="0" baseline="0" noProof="0" dirty="0">
                    <a:ln>
                      <a:noFill/>
                    </a:ln>
                    <a:effectLst/>
                    <a:uLnTx/>
                    <a:uFillTx/>
                    <a:ea typeface="標楷體" panose="03000509000000000000" pitchFamily="65" charset="-120"/>
                    <a:cs typeface="新細明體" pitchFamily="18" charset="-120"/>
                  </a:rPr>
                  <a:t>之確聘名單是否與</a:t>
                </a:r>
                <a:endParaRPr kumimoji="1" lang="en-US" altLang="zh-TW" sz="1200" i="0" strike="noStrike" kern="0" cap="none" spc="0" normalizeH="0" baseline="0" noProof="0" dirty="0">
                  <a:ln>
                    <a:noFill/>
                  </a:ln>
                  <a:effectLst/>
                  <a:uLnTx/>
                  <a:uFillTx/>
                  <a:ea typeface="標楷體" panose="03000509000000000000" pitchFamily="65" charset="-120"/>
                  <a:cs typeface="新細明體" pitchFamily="18" charset="-120"/>
                </a:endParaRPr>
              </a:p>
              <a:p>
                <a:pPr marL="0" marR="0" lvl="0" indent="0" algn="ctr" defTabSz="1082650" eaLnBrk="1" fontAlgn="auto" latinLnBrk="0" hangingPunct="1">
                  <a:lnSpc>
                    <a:spcPct val="100000"/>
                  </a:lnSpc>
                  <a:spcBef>
                    <a:spcPts val="0"/>
                  </a:spcBef>
                  <a:spcAft>
                    <a:spcPts val="0"/>
                  </a:spcAft>
                  <a:buClrTx/>
                  <a:buSzTx/>
                  <a:buFontTx/>
                  <a:buNone/>
                  <a:tabLst/>
                  <a:defRPr/>
                </a:pPr>
                <a:r>
                  <a:rPr kumimoji="1" lang="zh-TW" altLang="en-US" sz="1200" i="0" strike="noStrike" kern="0" cap="none" spc="0" normalizeH="0" baseline="0" noProof="0" dirty="0">
                    <a:ln>
                      <a:noFill/>
                    </a:ln>
                    <a:effectLst/>
                    <a:uLnTx/>
                    <a:uFillTx/>
                    <a:ea typeface="標楷體" panose="03000509000000000000" pitchFamily="65" charset="-120"/>
                    <a:cs typeface="新細明體" pitchFamily="18" charset="-120"/>
                  </a:rPr>
                  <a:t>醫審及藥材組</a:t>
                </a:r>
                <a:endParaRPr kumimoji="1" lang="en-US" altLang="zh-TW" sz="1200" i="0" strike="noStrike" kern="0" cap="none" spc="0" normalizeH="0" baseline="0" noProof="0" dirty="0">
                  <a:ln>
                    <a:noFill/>
                  </a:ln>
                  <a:effectLst/>
                  <a:uLnTx/>
                  <a:uFillTx/>
                  <a:ea typeface="標楷體" panose="03000509000000000000" pitchFamily="65" charset="-120"/>
                  <a:cs typeface="新細明體" pitchFamily="18" charset="-120"/>
                </a:endParaRPr>
              </a:p>
              <a:p>
                <a:pPr marL="0" marR="0" lvl="0" indent="0" algn="ctr" defTabSz="1082650" eaLnBrk="1" fontAlgn="auto" latinLnBrk="0" hangingPunct="1">
                  <a:lnSpc>
                    <a:spcPct val="100000"/>
                  </a:lnSpc>
                  <a:spcBef>
                    <a:spcPts val="0"/>
                  </a:spcBef>
                  <a:spcAft>
                    <a:spcPts val="0"/>
                  </a:spcAft>
                  <a:buClrTx/>
                  <a:buSzTx/>
                  <a:buFontTx/>
                  <a:buNone/>
                  <a:tabLst/>
                  <a:defRPr/>
                </a:pPr>
                <a:r>
                  <a:rPr kumimoji="1" lang="zh-TW" altLang="en-US" sz="1200" i="0" strike="noStrike" kern="0" cap="none" spc="0" normalizeH="0" baseline="0" noProof="0" dirty="0">
                    <a:ln>
                      <a:noFill/>
                    </a:ln>
                    <a:effectLst/>
                    <a:uLnTx/>
                    <a:uFillTx/>
                    <a:ea typeface="標楷體" panose="03000509000000000000" pitchFamily="65" charset="-120"/>
                    <a:cs typeface="新細明體" pitchFamily="18" charset="-120"/>
                  </a:rPr>
                  <a:t> 核定相符？</a:t>
                </a:r>
                <a:endParaRPr kumimoji="0" lang="zh-TW" altLang="zh-TW" sz="1200" i="0" strike="noStrike" kern="100" cap="none" spc="0" normalizeH="0" baseline="0" noProof="0" dirty="0">
                  <a:ln>
                    <a:noFill/>
                  </a:ln>
                  <a:effectLst/>
                  <a:uLnTx/>
                  <a:uFillTx/>
                  <a:cs typeface="Times New Roman"/>
                </a:endParaRPr>
              </a:p>
            </p:txBody>
          </p:sp>
        </p:grpSp>
        <p:cxnSp>
          <p:nvCxnSpPr>
            <p:cNvPr id="93" name="直線單箭頭接點 92">
              <a:extLst>
                <a:ext uri="{FF2B5EF4-FFF2-40B4-BE49-F238E27FC236}">
                  <a16:creationId xmlns:a16="http://schemas.microsoft.com/office/drawing/2014/main" id="{5A2D270E-90B2-4F3C-87B6-EA8FA9E1EA9C}"/>
                </a:ext>
              </a:extLst>
            </p:cNvPr>
            <p:cNvCxnSpPr/>
            <p:nvPr/>
          </p:nvCxnSpPr>
          <p:spPr>
            <a:xfrm>
              <a:off x="7387063" y="6167527"/>
              <a:ext cx="0" cy="28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4" name="直線單箭頭接點 93">
              <a:extLst>
                <a:ext uri="{FF2B5EF4-FFF2-40B4-BE49-F238E27FC236}">
                  <a16:creationId xmlns:a16="http://schemas.microsoft.com/office/drawing/2014/main" id="{55BC5FA6-2BCD-4D2F-B838-47022E207490}"/>
                </a:ext>
              </a:extLst>
            </p:cNvPr>
            <p:cNvCxnSpPr/>
            <p:nvPr/>
          </p:nvCxnSpPr>
          <p:spPr>
            <a:xfrm>
              <a:off x="6500062" y="6988642"/>
              <a:ext cx="0" cy="612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矩形 94">
              <a:extLst>
                <a:ext uri="{FF2B5EF4-FFF2-40B4-BE49-F238E27FC236}">
                  <a16:creationId xmlns:a16="http://schemas.microsoft.com/office/drawing/2014/main" id="{F4C0224B-DA0A-4DD4-80E7-265BB9AFB8AA}"/>
                </a:ext>
              </a:extLst>
            </p:cNvPr>
            <p:cNvSpPr/>
            <p:nvPr/>
          </p:nvSpPr>
          <p:spPr>
            <a:xfrm>
              <a:off x="6548110" y="7123378"/>
              <a:ext cx="338554" cy="276999"/>
            </a:xfrm>
            <a:prstGeom prst="rect">
              <a:avLst/>
            </a:prstGeom>
            <a:ln>
              <a:noFill/>
            </a:ln>
          </p:spPr>
          <p:txBody>
            <a:bodyPr wrap="none">
              <a:spAutoFit/>
            </a:bodyPr>
            <a:lstStyle/>
            <a:p>
              <a:r>
                <a:rPr lang="zh-TW" altLang="en-US" sz="1200" dirty="0">
                  <a:ea typeface="標楷體" panose="03000509000000000000" pitchFamily="65" charset="-120"/>
                </a:rPr>
                <a:t>是</a:t>
              </a:r>
            </a:p>
          </p:txBody>
        </p:sp>
        <p:sp>
          <p:nvSpPr>
            <p:cNvPr id="96" name="矩形 95">
              <a:extLst>
                <a:ext uri="{FF2B5EF4-FFF2-40B4-BE49-F238E27FC236}">
                  <a16:creationId xmlns:a16="http://schemas.microsoft.com/office/drawing/2014/main" id="{2A0E0348-052D-4D16-84FF-E86EEBBA8E8A}"/>
                </a:ext>
              </a:extLst>
            </p:cNvPr>
            <p:cNvSpPr/>
            <p:nvPr/>
          </p:nvSpPr>
          <p:spPr>
            <a:xfrm>
              <a:off x="7906413" y="7095987"/>
              <a:ext cx="338554" cy="276999"/>
            </a:xfrm>
            <a:prstGeom prst="rect">
              <a:avLst/>
            </a:prstGeom>
            <a:ln>
              <a:noFill/>
            </a:ln>
          </p:spPr>
          <p:txBody>
            <a:bodyPr wrap="none">
              <a:spAutoFit/>
            </a:bodyPr>
            <a:lstStyle/>
            <a:p>
              <a:r>
                <a:rPr lang="zh-TW" altLang="en-US" sz="1200" dirty="0">
                  <a:ea typeface="標楷體" panose="03000509000000000000" pitchFamily="65" charset="-120"/>
                </a:rPr>
                <a:t>否</a:t>
              </a:r>
            </a:p>
          </p:txBody>
        </p:sp>
        <p:cxnSp>
          <p:nvCxnSpPr>
            <p:cNvPr id="97" name="直線單箭頭接點 96">
              <a:extLst>
                <a:ext uri="{FF2B5EF4-FFF2-40B4-BE49-F238E27FC236}">
                  <a16:creationId xmlns:a16="http://schemas.microsoft.com/office/drawing/2014/main" id="{47F5F407-15F4-4004-8149-C9334467659A}"/>
                </a:ext>
              </a:extLst>
            </p:cNvPr>
            <p:cNvCxnSpPr/>
            <p:nvPr/>
          </p:nvCxnSpPr>
          <p:spPr>
            <a:xfrm>
              <a:off x="8274064" y="6976818"/>
              <a:ext cx="0" cy="64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0" name="直線單箭頭接點 99">
            <a:extLst>
              <a:ext uri="{FF2B5EF4-FFF2-40B4-BE49-F238E27FC236}">
                <a16:creationId xmlns:a16="http://schemas.microsoft.com/office/drawing/2014/main" id="{5FD9B5C2-8FE4-404D-968B-A1FAEC68E23E}"/>
              </a:ext>
            </a:extLst>
          </p:cNvPr>
          <p:cNvCxnSpPr/>
          <p:nvPr/>
        </p:nvCxnSpPr>
        <p:spPr>
          <a:xfrm>
            <a:off x="2489754" y="7985572"/>
            <a:ext cx="0" cy="39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1" name="文字方塊 40">
            <a:extLst>
              <a:ext uri="{FF2B5EF4-FFF2-40B4-BE49-F238E27FC236}">
                <a16:creationId xmlns:a16="http://schemas.microsoft.com/office/drawing/2014/main" id="{159AFAD4-ADB5-4A72-B7C5-BBD16C2D3222}"/>
              </a:ext>
            </a:extLst>
          </p:cNvPr>
          <p:cNvSpPr txBox="1">
            <a:spLocks noChangeArrowheads="1"/>
          </p:cNvSpPr>
          <p:nvPr/>
        </p:nvSpPr>
        <p:spPr bwMode="auto">
          <a:xfrm>
            <a:off x="2008358" y="7376223"/>
            <a:ext cx="999719" cy="807349"/>
          </a:xfrm>
          <a:prstGeom prst="rect">
            <a:avLst/>
          </a:prstGeom>
          <a:solidFill>
            <a:schemeClr val="bg1"/>
          </a:solidFill>
          <a:ln>
            <a:solidFill>
              <a:schemeClr val="tx1"/>
            </a:solidFill>
            <a:prstDash val="solid"/>
          </a:ln>
        </p:spPr>
        <p:txBody>
          <a:bodyPr vert="horz" wrap="square" lIns="91440" tIns="45720" rIns="91440" bIns="45720" numCol="1" anchor="t" anchorCtr="0" compatLnSpc="1">
            <a:prstTxWarp prst="textNoShape">
              <a:avLst/>
            </a:prstTxWarp>
          </a:bodyPr>
          <a:lstStyle/>
          <a:p>
            <a:pPr lvl="0" algn="ctr" defTabSz="1082650">
              <a:defRPr/>
            </a:pPr>
            <a:r>
              <a:rPr kumimoji="1" lang="zh-TW" altLang="en-US" sz="1200" kern="0" dirty="0">
                <a:ea typeface="標楷體" panose="03000509000000000000" pitchFamily="65" charset="-120"/>
                <a:cs typeface="新細明體" pitchFamily="18" charset="-120"/>
              </a:rPr>
              <a:t>受託單位函送說明予醫審及藥材組與分區備查</a:t>
            </a:r>
            <a:endParaRPr lang="zh-TW" altLang="zh-TW" sz="1200" kern="100" dirty="0">
              <a:ea typeface="標楷體" panose="03000509000000000000" pitchFamily="65" charset="-120"/>
              <a:cs typeface="Times New Roman"/>
            </a:endParaRPr>
          </a:p>
        </p:txBody>
      </p:sp>
      <p:sp>
        <p:nvSpPr>
          <p:cNvPr id="102" name="矩形 39">
            <a:extLst>
              <a:ext uri="{FF2B5EF4-FFF2-40B4-BE49-F238E27FC236}">
                <a16:creationId xmlns:a16="http://schemas.microsoft.com/office/drawing/2014/main" id="{50306DCF-FA34-46EA-8ACD-E24EFC806012}"/>
              </a:ext>
            </a:extLst>
          </p:cNvPr>
          <p:cNvSpPr>
            <a:spLocks noChangeArrowheads="1"/>
          </p:cNvSpPr>
          <p:nvPr/>
        </p:nvSpPr>
        <p:spPr bwMode="auto">
          <a:xfrm>
            <a:off x="1356152" y="5503666"/>
            <a:ext cx="1163325" cy="407264"/>
          </a:xfrm>
          <a:prstGeom prst="rect">
            <a:avLst/>
          </a:prstGeom>
          <a:solidFill>
            <a:schemeClr val="bg1"/>
          </a:solidFill>
          <a:ln w="9525">
            <a:solidFill>
              <a:sysClr val="windowText" lastClr="000000"/>
            </a:solidFill>
            <a:miter lim="800000"/>
            <a:headEnd/>
            <a:tailEnd/>
          </a:ln>
        </p:spPr>
        <p:txBody>
          <a:bodyPr vert="horz" wrap="square" lIns="91440" tIns="45720" rIns="91440" bIns="45720" numCol="1" anchor="ctr" anchorCtr="0" compatLnSpc="1">
            <a:prstTxWarp prst="textNoShape">
              <a:avLst/>
            </a:prstTxWarp>
          </a:bodyPr>
          <a:lstStyle/>
          <a:p>
            <a:pPr lvl="0" algn="ctr" defTabSz="1082650">
              <a:defRPr/>
            </a:pPr>
            <a:r>
              <a:rPr lang="zh-TW" altLang="en-US" sz="1200" kern="100" dirty="0">
                <a:ea typeface="標楷體" panose="03000509000000000000" pitchFamily="65" charset="-120"/>
                <a:cs typeface="Times New Roman"/>
              </a:rPr>
              <a:t>進行發聘作業</a:t>
            </a:r>
          </a:p>
        </p:txBody>
      </p:sp>
      <p:sp>
        <p:nvSpPr>
          <p:cNvPr id="104" name="矩形 103">
            <a:extLst>
              <a:ext uri="{FF2B5EF4-FFF2-40B4-BE49-F238E27FC236}">
                <a16:creationId xmlns:a16="http://schemas.microsoft.com/office/drawing/2014/main" id="{79156F3F-8FE9-420E-9B03-5C49C2EEED77}"/>
              </a:ext>
            </a:extLst>
          </p:cNvPr>
          <p:cNvSpPr/>
          <p:nvPr/>
        </p:nvSpPr>
        <p:spPr>
          <a:xfrm>
            <a:off x="4517530" y="8592214"/>
            <a:ext cx="1321812" cy="276999"/>
          </a:xfrm>
          <a:prstGeom prst="rect">
            <a:avLst/>
          </a:prstGeom>
          <a:ln>
            <a:noFill/>
          </a:ln>
        </p:spPr>
        <p:txBody>
          <a:bodyPr wrap="square">
            <a:spAutoFit/>
          </a:bodyPr>
          <a:lstStyle/>
          <a:p>
            <a:pPr defTabSz="1082650"/>
            <a:r>
              <a:rPr lang="zh-TW" altLang="en-US" sz="1200" u="sng" dirty="0">
                <a:ea typeface="標楷體"/>
              </a:rPr>
              <a:t>受託單位</a:t>
            </a:r>
            <a:endParaRPr lang="en-US" altLang="zh-TW" sz="1200" u="sng" dirty="0">
              <a:ea typeface="標楷體"/>
            </a:endParaRPr>
          </a:p>
        </p:txBody>
      </p:sp>
      <p:sp>
        <p:nvSpPr>
          <p:cNvPr id="105" name="文字方塊 104">
            <a:extLst>
              <a:ext uri="{FF2B5EF4-FFF2-40B4-BE49-F238E27FC236}">
                <a16:creationId xmlns:a16="http://schemas.microsoft.com/office/drawing/2014/main" id="{FA6FC15D-7025-4907-B1A3-9F979B19CEDD}"/>
              </a:ext>
            </a:extLst>
          </p:cNvPr>
          <p:cNvSpPr txBox="1"/>
          <p:nvPr/>
        </p:nvSpPr>
        <p:spPr>
          <a:xfrm>
            <a:off x="269543" y="9101044"/>
            <a:ext cx="6318913" cy="553998"/>
          </a:xfrm>
          <a:prstGeom prst="rect">
            <a:avLst/>
          </a:prstGeom>
          <a:noFill/>
        </p:spPr>
        <p:txBody>
          <a:bodyPr wrap="square" rtlCol="0">
            <a:spAutoFit/>
          </a:bodyPr>
          <a:lstStyle>
            <a:defPPr>
              <a:defRPr lang="en-US"/>
            </a:defPPr>
            <a:lvl1pPr>
              <a:defRPr sz="1200">
                <a:ea typeface="標楷體" panose="03000509000000000000" pitchFamily="65" charset="-120"/>
              </a:defRPr>
            </a:lvl1pPr>
          </a:lstStyle>
          <a:p>
            <a:r>
              <a:rPr lang="zh-TW" altLang="en-US" sz="1000" dirty="0"/>
              <a:t>備註：</a:t>
            </a:r>
            <a:endParaRPr lang="en-US" altLang="zh-TW" sz="1000" dirty="0"/>
          </a:p>
          <a:p>
            <a:r>
              <a:rPr lang="zh-TW" altLang="en-US" sz="1000" dirty="0"/>
              <a:t>審查醫藥專家</a:t>
            </a:r>
            <a:r>
              <a:rPr lang="en-US" altLang="zh-TW" sz="1000" dirty="0"/>
              <a:t>(</a:t>
            </a:r>
            <a:r>
              <a:rPr lang="zh-TW" altLang="en-US" sz="1000" dirty="0"/>
              <a:t>含疾分專員</a:t>
            </a:r>
            <a:r>
              <a:rPr lang="en-US" altLang="zh-TW" sz="1000" dirty="0"/>
              <a:t>)</a:t>
            </a:r>
            <a:r>
              <a:rPr lang="zh-TW" altLang="en-US" sz="1000" dirty="0"/>
              <a:t>確聘後相關行政作業，依本署醫療服務審查醫藥專家遴聘原則及醫療服務審查勞務委託採購契約條文辦理。 </a:t>
            </a:r>
          </a:p>
        </p:txBody>
      </p:sp>
      <p:sp>
        <p:nvSpPr>
          <p:cNvPr id="106" name="矩形 105">
            <a:extLst>
              <a:ext uri="{FF2B5EF4-FFF2-40B4-BE49-F238E27FC236}">
                <a16:creationId xmlns:a16="http://schemas.microsoft.com/office/drawing/2014/main" id="{99AB8C91-07E9-4989-AF6C-1EBFA0B3C965}"/>
              </a:ext>
            </a:extLst>
          </p:cNvPr>
          <p:cNvSpPr/>
          <p:nvPr/>
        </p:nvSpPr>
        <p:spPr>
          <a:xfrm>
            <a:off x="0" y="374454"/>
            <a:ext cx="6858000" cy="508088"/>
          </a:xfrm>
          <a:prstGeom prst="rect">
            <a:avLst/>
          </a:prstGeom>
        </p:spPr>
        <p:txBody>
          <a:bodyPr wrap="square">
            <a:spAutoFit/>
          </a:bodyPr>
          <a:lstStyle/>
          <a:p>
            <a:pPr algn="ctr" defTabSz="914406"/>
            <a:r>
              <a:rPr lang="zh-TW" altLang="en-US" sz="1351" b="1" dirty="0">
                <a:ea typeface="標楷體"/>
              </a:rPr>
              <a:t>醫療服務審查勞務委託之審查醫藥專家</a:t>
            </a:r>
            <a:r>
              <a:rPr lang="en-US" altLang="zh-TW" sz="1351" b="1" dirty="0">
                <a:ea typeface="標楷體"/>
              </a:rPr>
              <a:t>(</a:t>
            </a:r>
            <a:r>
              <a:rPr lang="zh-TW" altLang="en-US" sz="1351" b="1" dirty="0">
                <a:ea typeface="標楷體"/>
              </a:rPr>
              <a:t>醫院總額含疾病分類輔助審查專員</a:t>
            </a:r>
            <a:r>
              <a:rPr lang="en-US" altLang="zh-TW" sz="1351" b="1" dirty="0">
                <a:ea typeface="標楷體"/>
              </a:rPr>
              <a:t>)</a:t>
            </a:r>
          </a:p>
          <a:p>
            <a:pPr algn="ctr" defTabSz="914406"/>
            <a:r>
              <a:rPr lang="zh-TW" altLang="en-US" sz="1351" b="1" dirty="0">
                <a:ea typeface="標楷體"/>
              </a:rPr>
              <a:t>屆期遴聘</a:t>
            </a:r>
            <a:r>
              <a:rPr lang="en-US" altLang="zh-TW" sz="1351" b="1" dirty="0">
                <a:ea typeface="標楷體"/>
              </a:rPr>
              <a:t>(</a:t>
            </a:r>
            <a:r>
              <a:rPr lang="zh-TW" altLang="en-US" sz="1351" b="1" dirty="0">
                <a:ea typeface="標楷體"/>
              </a:rPr>
              <a:t>重啟契約年度</a:t>
            </a:r>
            <a:r>
              <a:rPr lang="en-US" altLang="zh-TW" sz="1351" b="1" dirty="0">
                <a:ea typeface="標楷體"/>
              </a:rPr>
              <a:t>)</a:t>
            </a:r>
            <a:r>
              <a:rPr lang="zh-TW" altLang="en-US" sz="1351" b="1" dirty="0">
                <a:ea typeface="標楷體"/>
              </a:rPr>
              <a:t>作業</a:t>
            </a:r>
            <a:r>
              <a:rPr lang="zh-TW" altLang="zh-TW" sz="1351" b="1" dirty="0">
                <a:ea typeface="標楷體"/>
              </a:rPr>
              <a:t>流程圖</a:t>
            </a:r>
            <a:r>
              <a:rPr lang="zh-TW" altLang="en-US" sz="1351" b="1" dirty="0">
                <a:ea typeface="標楷體"/>
              </a:rPr>
              <a:t>（續）</a:t>
            </a:r>
          </a:p>
        </p:txBody>
      </p:sp>
      <p:grpSp>
        <p:nvGrpSpPr>
          <p:cNvPr id="58" name="群組 57">
            <a:extLst>
              <a:ext uri="{FF2B5EF4-FFF2-40B4-BE49-F238E27FC236}">
                <a16:creationId xmlns:a16="http://schemas.microsoft.com/office/drawing/2014/main" id="{A88D8BB7-BA51-41CA-8E28-644098A87BC4}"/>
              </a:ext>
            </a:extLst>
          </p:cNvPr>
          <p:cNvGrpSpPr/>
          <p:nvPr/>
        </p:nvGrpSpPr>
        <p:grpSpPr>
          <a:xfrm>
            <a:off x="1681431" y="3714957"/>
            <a:ext cx="3936080" cy="615553"/>
            <a:chOff x="1286901" y="4636847"/>
            <a:chExt cx="3936080" cy="615553"/>
          </a:xfrm>
        </p:grpSpPr>
        <p:sp>
          <p:nvSpPr>
            <p:cNvPr id="59" name="矩形 58">
              <a:extLst>
                <a:ext uri="{FF2B5EF4-FFF2-40B4-BE49-F238E27FC236}">
                  <a16:creationId xmlns:a16="http://schemas.microsoft.com/office/drawing/2014/main" id="{85162C14-5A40-4000-A7DF-2B9B5C7DEC6F}"/>
                </a:ext>
              </a:extLst>
            </p:cNvPr>
            <p:cNvSpPr/>
            <p:nvPr/>
          </p:nvSpPr>
          <p:spPr>
            <a:xfrm>
              <a:off x="4114985" y="4636847"/>
              <a:ext cx="1107996" cy="615553"/>
            </a:xfrm>
            <a:prstGeom prst="rect">
              <a:avLst/>
            </a:prstGeom>
          </p:spPr>
          <p:txBody>
            <a:bodyPr wrap="none">
              <a:spAutoFit/>
            </a:bodyPr>
            <a:lstStyle/>
            <a:p>
              <a:r>
                <a:rPr lang="zh-TW" altLang="en-US" sz="1200" u="sng" dirty="0">
                  <a:ea typeface="標楷體" panose="03000509000000000000" pitchFamily="65" charset="-120"/>
                </a:rPr>
                <a:t>健保署</a:t>
              </a:r>
              <a:endParaRPr lang="en-US" altLang="zh-TW" sz="1200" u="sng" dirty="0">
                <a:ea typeface="標楷體" panose="03000509000000000000" pitchFamily="65" charset="-120"/>
              </a:endParaRPr>
            </a:p>
            <a:p>
              <a:r>
                <a:rPr lang="zh-TW" altLang="en-US" sz="1200" dirty="0">
                  <a:ea typeface="標楷體" panose="03000509000000000000" pitchFamily="65" charset="-120"/>
                </a:rPr>
                <a:t>醫審及藥材組</a:t>
              </a:r>
              <a:endParaRPr lang="en-US" altLang="zh-TW" sz="1200" dirty="0">
                <a:ea typeface="標楷體" panose="03000509000000000000" pitchFamily="65" charset="-120"/>
              </a:endParaRPr>
            </a:p>
            <a:p>
              <a:r>
                <a:rPr lang="en-US" altLang="zh-TW" sz="1000" dirty="0">
                  <a:ea typeface="標楷體" panose="03000509000000000000" pitchFamily="65" charset="-120"/>
                </a:rPr>
                <a:t>(</a:t>
              </a:r>
              <a:r>
                <a:rPr lang="zh-TW" altLang="en-US" sz="1000" dirty="0">
                  <a:ea typeface="標楷體" panose="03000509000000000000" pitchFamily="65" charset="-120"/>
                </a:rPr>
                <a:t>翌年</a:t>
              </a:r>
              <a:r>
                <a:rPr lang="en-US" altLang="zh-TW" sz="1000" dirty="0">
                  <a:ea typeface="標楷體" panose="03000509000000000000" pitchFamily="65" charset="-120"/>
                </a:rPr>
                <a:t>2</a:t>
              </a:r>
              <a:r>
                <a:rPr lang="zh-TW" altLang="en-US" sz="1000" dirty="0">
                  <a:ea typeface="標楷體" panose="03000509000000000000" pitchFamily="65" charset="-120"/>
                </a:rPr>
                <a:t>月底前</a:t>
              </a:r>
              <a:r>
                <a:rPr lang="en-US" altLang="zh-TW" sz="1000" dirty="0">
                  <a:ea typeface="標楷體" panose="03000509000000000000" pitchFamily="65" charset="-120"/>
                </a:rPr>
                <a:t>)</a:t>
              </a:r>
            </a:p>
          </p:txBody>
        </p:sp>
        <p:sp>
          <p:nvSpPr>
            <p:cNvPr id="60" name="矩形 18">
              <a:extLst>
                <a:ext uri="{FF2B5EF4-FFF2-40B4-BE49-F238E27FC236}">
                  <a16:creationId xmlns:a16="http://schemas.microsoft.com/office/drawing/2014/main" id="{943FB0FB-9841-4651-BA86-04A81E136859}"/>
                </a:ext>
              </a:extLst>
            </p:cNvPr>
            <p:cNvSpPr>
              <a:spLocks noChangeArrowheads="1"/>
            </p:cNvSpPr>
            <p:nvPr/>
          </p:nvSpPr>
          <p:spPr bwMode="auto">
            <a:xfrm>
              <a:off x="1286901" y="4754508"/>
              <a:ext cx="2160000" cy="453769"/>
            </a:xfrm>
            <a:prstGeom prst="rect">
              <a:avLst/>
            </a:prstGeom>
            <a:solidFill>
              <a:schemeClr val="bg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algn="ctr" defTabSz="772302" fontAlgn="base">
                <a:spcBef>
                  <a:spcPct val="0"/>
                </a:spcBef>
                <a:spcAft>
                  <a:spcPct val="0"/>
                </a:spcAft>
              </a:pPr>
              <a:r>
                <a:rPr kumimoji="1" lang="zh-TW" altLang="en-US" sz="1200" dirty="0">
                  <a:solidFill>
                    <a:prstClr val="black"/>
                  </a:solidFill>
                  <a:ea typeface="標楷體" pitchFamily="65" charset="-120"/>
                  <a:cs typeface="Times New Roman" pitchFamily="18" charset="0"/>
                </a:rPr>
                <a:t>函復受託單位</a:t>
              </a:r>
              <a:r>
                <a:rPr kumimoji="1" lang="zh-TW" altLang="en-US" sz="1200" dirty="0">
                  <a:ea typeface="標楷體" pitchFamily="65" charset="-120"/>
                  <a:cs typeface="Times New Roman" pitchFamily="18" charset="0"/>
                </a:rPr>
                <a:t>核定</a:t>
              </a:r>
              <a:r>
                <a:rPr kumimoji="1" lang="zh-TW" altLang="en-US" sz="1200" dirty="0">
                  <a:solidFill>
                    <a:prstClr val="black"/>
                  </a:solidFill>
                  <a:ea typeface="標楷體" pitchFamily="65" charset="-120"/>
                  <a:cs typeface="Times New Roman" pitchFamily="18" charset="0"/>
                </a:rPr>
                <a:t>結果</a:t>
              </a:r>
              <a:endParaRPr kumimoji="1" lang="zh-TW" altLang="zh-TW" sz="1200" u="sng" dirty="0">
                <a:solidFill>
                  <a:srgbClr val="FF0000"/>
                </a:solidFill>
                <a:ea typeface="標楷體" pitchFamily="65" charset="-120"/>
                <a:cs typeface="Times New Roman" pitchFamily="18" charset="0"/>
              </a:endParaRPr>
            </a:p>
          </p:txBody>
        </p:sp>
      </p:grpSp>
      <p:sp>
        <p:nvSpPr>
          <p:cNvPr id="55" name="投影片編號版面配置區 11">
            <a:extLst>
              <a:ext uri="{FF2B5EF4-FFF2-40B4-BE49-F238E27FC236}">
                <a16:creationId xmlns:a16="http://schemas.microsoft.com/office/drawing/2014/main" id="{F20536E1-E2D9-4155-B80B-968375A670E6}"/>
              </a:ext>
            </a:extLst>
          </p:cNvPr>
          <p:cNvSpPr>
            <a:spLocks noGrp="1"/>
          </p:cNvSpPr>
          <p:nvPr>
            <p:ph type="sldNum" sz="quarter" idx="12"/>
          </p:nvPr>
        </p:nvSpPr>
        <p:spPr>
          <a:xfrm>
            <a:off x="0" y="9589203"/>
            <a:ext cx="6858000" cy="325587"/>
          </a:xfrm>
        </p:spPr>
        <p:txBody>
          <a:bodyPr/>
          <a:lstStyle/>
          <a:p>
            <a:pPr algn="ctr"/>
            <a:r>
              <a:rPr lang="en-US" altLang="zh-TW" sz="1000" dirty="0">
                <a:solidFill>
                  <a:schemeClr val="tx1"/>
                </a:solidFill>
                <a:latin typeface="Times New Roman" panose="02020603050405020304" pitchFamily="18" charset="0"/>
                <a:cs typeface="Times New Roman" panose="02020603050405020304" pitchFamily="18" charset="0"/>
              </a:rPr>
              <a:t>2/8</a:t>
            </a:r>
            <a:endParaRPr lang="zh-TW" altLang="en-US" sz="1000" dirty="0">
              <a:solidFill>
                <a:schemeClr val="tx1"/>
              </a:solidFill>
              <a:latin typeface="Times New Roman" panose="02020603050405020304" pitchFamily="18" charset="0"/>
              <a:cs typeface="Times New Roman" panose="02020603050405020304" pitchFamily="18" charset="0"/>
            </a:endParaRPr>
          </a:p>
        </p:txBody>
      </p:sp>
      <p:sp>
        <p:nvSpPr>
          <p:cNvPr id="53" name="文字方塊 52">
            <a:extLst>
              <a:ext uri="{FF2B5EF4-FFF2-40B4-BE49-F238E27FC236}">
                <a16:creationId xmlns:a16="http://schemas.microsoft.com/office/drawing/2014/main" id="{FE99CFE0-D841-46A2-A74C-E71D9768533B}"/>
              </a:ext>
            </a:extLst>
          </p:cNvPr>
          <p:cNvSpPr txBox="1"/>
          <p:nvPr/>
        </p:nvSpPr>
        <p:spPr>
          <a:xfrm>
            <a:off x="5050188" y="879128"/>
            <a:ext cx="1491972" cy="248401"/>
          </a:xfrm>
          <a:prstGeom prst="rect">
            <a:avLst/>
          </a:prstGeom>
          <a:noFill/>
        </p:spPr>
        <p:txBody>
          <a:bodyPr wrap="square" rtlCol="0">
            <a:spAutoFit/>
          </a:bodyPr>
          <a:lstStyle/>
          <a:p>
            <a:pPr defTabSz="914406"/>
            <a:r>
              <a:rPr lang="en-US" altLang="zh-TW" sz="1014" dirty="0">
                <a:solidFill>
                  <a:sysClr val="windowText" lastClr="000000"/>
                </a:solidFill>
                <a:ea typeface="標楷體"/>
                <a:cs typeface="Times New Roman" panose="02020603050405020304" pitchFamily="18" charset="0"/>
              </a:rPr>
              <a:t>112</a:t>
            </a:r>
            <a:r>
              <a:rPr lang="zh-TW" altLang="en-US" sz="1014" dirty="0">
                <a:solidFill>
                  <a:sysClr val="windowText" lastClr="000000"/>
                </a:solidFill>
                <a:ea typeface="標楷體"/>
                <a:cs typeface="Times New Roman" panose="02020603050405020304" pitchFamily="18" charset="0"/>
              </a:rPr>
              <a:t>年</a:t>
            </a:r>
            <a:r>
              <a:rPr lang="en-US" altLang="zh-TW" sz="1014" dirty="0">
                <a:solidFill>
                  <a:sysClr val="windowText" lastClr="000000"/>
                </a:solidFill>
                <a:ea typeface="標楷體"/>
                <a:cs typeface="Times New Roman" panose="02020603050405020304" pitchFamily="18" charset="0"/>
              </a:rPr>
              <a:t>7</a:t>
            </a:r>
            <a:r>
              <a:rPr lang="zh-TW" altLang="en-US" sz="1014" dirty="0">
                <a:solidFill>
                  <a:sysClr val="windowText" lastClr="000000"/>
                </a:solidFill>
                <a:ea typeface="標楷體"/>
                <a:cs typeface="Times New Roman" panose="02020603050405020304" pitchFamily="18" charset="0"/>
              </a:rPr>
              <a:t>月</a:t>
            </a:r>
            <a:r>
              <a:rPr lang="en-US" altLang="zh-TW" sz="1014" dirty="0">
                <a:solidFill>
                  <a:sysClr val="windowText" lastClr="000000"/>
                </a:solidFill>
                <a:ea typeface="標楷體" panose="03000509000000000000" pitchFamily="65" charset="-120"/>
                <a:cs typeface="Times New Roman" panose="02020603050405020304" pitchFamily="18" charset="0"/>
              </a:rPr>
              <a:t>13</a:t>
            </a:r>
            <a:r>
              <a:rPr lang="zh-TW" altLang="en-US" sz="1014" dirty="0">
                <a:solidFill>
                  <a:sysClr val="windowText" lastClr="000000"/>
                </a:solidFill>
                <a:ea typeface="標楷體"/>
                <a:cs typeface="Times New Roman" panose="02020603050405020304" pitchFamily="18" charset="0"/>
              </a:rPr>
              <a:t>日起生效</a:t>
            </a:r>
          </a:p>
        </p:txBody>
      </p:sp>
      <p:cxnSp>
        <p:nvCxnSpPr>
          <p:cNvPr id="54" name="直線單箭頭接點 53">
            <a:extLst>
              <a:ext uri="{FF2B5EF4-FFF2-40B4-BE49-F238E27FC236}">
                <a16:creationId xmlns:a16="http://schemas.microsoft.com/office/drawing/2014/main" id="{D1CAAC7B-26A6-47C0-91B0-391C42D9028C}"/>
              </a:ext>
            </a:extLst>
          </p:cNvPr>
          <p:cNvCxnSpPr/>
          <p:nvPr/>
        </p:nvCxnSpPr>
        <p:spPr>
          <a:xfrm>
            <a:off x="2728436" y="4286387"/>
            <a:ext cx="0" cy="28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4" name="流程圖: 決策 63">
            <a:extLst>
              <a:ext uri="{FF2B5EF4-FFF2-40B4-BE49-F238E27FC236}">
                <a16:creationId xmlns:a16="http://schemas.microsoft.com/office/drawing/2014/main" id="{44AE22E1-E80D-4C57-9F1A-32D493838743}"/>
              </a:ext>
            </a:extLst>
          </p:cNvPr>
          <p:cNvSpPr/>
          <p:nvPr/>
        </p:nvSpPr>
        <p:spPr>
          <a:xfrm>
            <a:off x="1909956" y="4588489"/>
            <a:ext cx="1652991" cy="545364"/>
          </a:xfrm>
          <a:prstGeom prst="flowChartDecision">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082650">
              <a:defRPr/>
            </a:pPr>
            <a:endParaRPr kumimoji="1" lang="en-US" altLang="zh-TW" sz="1200" u="sng" kern="0" dirty="0">
              <a:solidFill>
                <a:schemeClr val="tx1"/>
              </a:solidFill>
              <a:ea typeface="標楷體" panose="03000509000000000000" pitchFamily="65" charset="-120"/>
              <a:cs typeface="新細明體" pitchFamily="18" charset="-120"/>
            </a:endParaRPr>
          </a:p>
        </p:txBody>
      </p:sp>
      <p:sp>
        <p:nvSpPr>
          <p:cNvPr id="65" name="文字方塊 40">
            <a:extLst>
              <a:ext uri="{FF2B5EF4-FFF2-40B4-BE49-F238E27FC236}">
                <a16:creationId xmlns:a16="http://schemas.microsoft.com/office/drawing/2014/main" id="{8D4FABF7-A6E7-48D6-806E-3FC5293A7BC7}"/>
              </a:ext>
            </a:extLst>
          </p:cNvPr>
          <p:cNvSpPr txBox="1">
            <a:spLocks noChangeArrowheads="1"/>
          </p:cNvSpPr>
          <p:nvPr/>
        </p:nvSpPr>
        <p:spPr bwMode="auto">
          <a:xfrm>
            <a:off x="2053578" y="4598892"/>
            <a:ext cx="1415706" cy="337163"/>
          </a:xfrm>
          <a:prstGeom prst="rect">
            <a:avLst/>
          </a:prstGeom>
          <a:noFill/>
          <a:ln>
            <a:noFill/>
            <a:prstDash val="solid"/>
          </a:ln>
        </p:spPr>
        <p:txBody>
          <a:bodyPr vert="horz" wrap="square" lIns="91440" tIns="45720" rIns="91440" bIns="45720" numCol="1" anchor="t" anchorCtr="0" compatLnSpc="1">
            <a:prstTxWarp prst="textNoShape">
              <a:avLst/>
            </a:prstTxWarp>
          </a:bodyPr>
          <a:lstStyle/>
          <a:p>
            <a:pPr marL="0" marR="0" lvl="0" indent="0" algn="ctr" defTabSz="1082650" eaLnBrk="1" fontAlgn="auto" latinLnBrk="0" hangingPunct="1">
              <a:lnSpc>
                <a:spcPct val="100000"/>
              </a:lnSpc>
              <a:spcBef>
                <a:spcPts val="0"/>
              </a:spcBef>
              <a:spcAft>
                <a:spcPts val="0"/>
              </a:spcAft>
              <a:buClrTx/>
              <a:buSzTx/>
              <a:buFontTx/>
              <a:buNone/>
              <a:tabLst/>
              <a:defRPr/>
            </a:pPr>
            <a:r>
              <a:rPr kumimoji="1" lang="zh-TW" altLang="en-US" sz="1200" i="0" strike="noStrike" kern="0" cap="none" spc="0" normalizeH="0" baseline="0" noProof="0" dirty="0">
                <a:ln>
                  <a:noFill/>
                </a:ln>
                <a:effectLst/>
                <a:uLnTx/>
                <a:uFillTx/>
                <a:ea typeface="標楷體" panose="03000509000000000000" pitchFamily="65" charset="-120"/>
                <a:cs typeface="新細明體" pitchFamily="18" charset="-120"/>
              </a:rPr>
              <a:t>是否核定</a:t>
            </a:r>
            <a:endParaRPr kumimoji="1" lang="en-US" altLang="zh-TW" sz="1200" i="0" strike="noStrike" kern="0" cap="none" spc="0" normalizeH="0" baseline="0" noProof="0" dirty="0">
              <a:ln>
                <a:noFill/>
              </a:ln>
              <a:effectLst/>
              <a:uLnTx/>
              <a:uFillTx/>
              <a:ea typeface="標楷體" panose="03000509000000000000" pitchFamily="65" charset="-120"/>
              <a:cs typeface="新細明體" pitchFamily="18" charset="-120"/>
            </a:endParaRPr>
          </a:p>
          <a:p>
            <a:pPr marL="0" marR="0" lvl="0" indent="0" algn="ctr" defTabSz="1082650" eaLnBrk="1" fontAlgn="auto" latinLnBrk="0" hangingPunct="1">
              <a:lnSpc>
                <a:spcPct val="100000"/>
              </a:lnSpc>
              <a:spcBef>
                <a:spcPts val="0"/>
              </a:spcBef>
              <a:spcAft>
                <a:spcPts val="0"/>
              </a:spcAft>
              <a:buClrTx/>
              <a:buSzTx/>
              <a:buFontTx/>
              <a:buNone/>
              <a:tabLst/>
              <a:defRPr/>
            </a:pPr>
            <a:r>
              <a:rPr kumimoji="1" lang="zh-TW" altLang="en-US" sz="1200" i="0" strike="noStrike" kern="0" cap="none" spc="0" normalizeH="0" baseline="0" noProof="0" dirty="0">
                <a:ln>
                  <a:noFill/>
                </a:ln>
                <a:effectLst/>
                <a:uLnTx/>
                <a:uFillTx/>
                <a:ea typeface="標楷體" panose="03000509000000000000" pitchFamily="65" charset="-120"/>
                <a:cs typeface="新細明體" pitchFamily="18" charset="-120"/>
              </a:rPr>
              <a:t>同意名單？</a:t>
            </a:r>
            <a:endParaRPr kumimoji="0" lang="zh-TW" altLang="zh-TW" sz="1200" i="0" strike="noStrike" kern="100" cap="none" spc="0" normalizeH="0" baseline="0" noProof="0" dirty="0">
              <a:ln>
                <a:noFill/>
              </a:ln>
              <a:effectLst/>
              <a:uLnTx/>
              <a:uFillTx/>
              <a:cs typeface="Times New Roman"/>
            </a:endParaRPr>
          </a:p>
        </p:txBody>
      </p:sp>
      <p:sp>
        <p:nvSpPr>
          <p:cNvPr id="66" name="矩形 65">
            <a:extLst>
              <a:ext uri="{FF2B5EF4-FFF2-40B4-BE49-F238E27FC236}">
                <a16:creationId xmlns:a16="http://schemas.microsoft.com/office/drawing/2014/main" id="{47FF8D19-4AC0-4F92-918D-29677F34984F}"/>
              </a:ext>
            </a:extLst>
          </p:cNvPr>
          <p:cNvSpPr/>
          <p:nvPr/>
        </p:nvSpPr>
        <p:spPr>
          <a:xfrm>
            <a:off x="1884301" y="5093336"/>
            <a:ext cx="338554" cy="276999"/>
          </a:xfrm>
          <a:prstGeom prst="rect">
            <a:avLst/>
          </a:prstGeom>
          <a:ln>
            <a:noFill/>
          </a:ln>
        </p:spPr>
        <p:txBody>
          <a:bodyPr wrap="none">
            <a:spAutoFit/>
          </a:bodyPr>
          <a:lstStyle/>
          <a:p>
            <a:r>
              <a:rPr lang="zh-TW" altLang="en-US" sz="1200" dirty="0">
                <a:ea typeface="標楷體" panose="03000509000000000000" pitchFamily="65" charset="-120"/>
              </a:rPr>
              <a:t>是</a:t>
            </a:r>
          </a:p>
        </p:txBody>
      </p:sp>
      <p:sp>
        <p:nvSpPr>
          <p:cNvPr id="67" name="矩形 66">
            <a:extLst>
              <a:ext uri="{FF2B5EF4-FFF2-40B4-BE49-F238E27FC236}">
                <a16:creationId xmlns:a16="http://schemas.microsoft.com/office/drawing/2014/main" id="{C2D0C4A0-2D30-47EA-928D-2246277F9AE7}"/>
              </a:ext>
            </a:extLst>
          </p:cNvPr>
          <p:cNvSpPr/>
          <p:nvPr/>
        </p:nvSpPr>
        <p:spPr>
          <a:xfrm>
            <a:off x="3279563" y="5100889"/>
            <a:ext cx="338554" cy="276999"/>
          </a:xfrm>
          <a:prstGeom prst="rect">
            <a:avLst/>
          </a:prstGeom>
          <a:ln>
            <a:noFill/>
          </a:ln>
        </p:spPr>
        <p:txBody>
          <a:bodyPr wrap="none">
            <a:spAutoFit/>
          </a:bodyPr>
          <a:lstStyle/>
          <a:p>
            <a:r>
              <a:rPr lang="zh-TW" altLang="en-US" sz="1200" dirty="0">
                <a:ea typeface="標楷體" panose="03000509000000000000" pitchFamily="65" charset="-120"/>
              </a:rPr>
              <a:t>否</a:t>
            </a:r>
          </a:p>
        </p:txBody>
      </p:sp>
      <p:cxnSp>
        <p:nvCxnSpPr>
          <p:cNvPr id="68" name="直線單箭頭接點 67">
            <a:extLst>
              <a:ext uri="{FF2B5EF4-FFF2-40B4-BE49-F238E27FC236}">
                <a16:creationId xmlns:a16="http://schemas.microsoft.com/office/drawing/2014/main" id="{5CF6E4EC-313E-4336-A827-BE3A411CE467}"/>
              </a:ext>
            </a:extLst>
          </p:cNvPr>
          <p:cNvCxnSpPr>
            <a:cxnSpLocks/>
            <a:stCxn id="64" idx="3"/>
          </p:cNvCxnSpPr>
          <p:nvPr/>
        </p:nvCxnSpPr>
        <p:spPr>
          <a:xfrm>
            <a:off x="3562947" y="4861171"/>
            <a:ext cx="1" cy="65449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直線單箭頭接點 68">
            <a:extLst>
              <a:ext uri="{FF2B5EF4-FFF2-40B4-BE49-F238E27FC236}">
                <a16:creationId xmlns:a16="http://schemas.microsoft.com/office/drawing/2014/main" id="{628BDDFF-7E72-459C-8273-DF65FA531CC9}"/>
              </a:ext>
            </a:extLst>
          </p:cNvPr>
          <p:cNvCxnSpPr>
            <a:cxnSpLocks/>
          </p:cNvCxnSpPr>
          <p:nvPr/>
        </p:nvCxnSpPr>
        <p:spPr>
          <a:xfrm>
            <a:off x="1918019" y="4861243"/>
            <a:ext cx="0" cy="64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3427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45B67DC4-F983-4663-AD2C-492F9F42265A}"/>
              </a:ext>
            </a:extLst>
          </p:cNvPr>
          <p:cNvSpPr/>
          <p:nvPr/>
        </p:nvSpPr>
        <p:spPr>
          <a:xfrm>
            <a:off x="0" y="374454"/>
            <a:ext cx="6858000" cy="508088"/>
          </a:xfrm>
          <a:prstGeom prst="rect">
            <a:avLst/>
          </a:prstGeom>
        </p:spPr>
        <p:txBody>
          <a:bodyPr wrap="square">
            <a:spAutoFit/>
          </a:bodyPr>
          <a:lstStyle/>
          <a:p>
            <a:pPr algn="ctr" defTabSz="914406"/>
            <a:r>
              <a:rPr lang="zh-TW" altLang="en-US" sz="1351" b="1" dirty="0">
                <a:ea typeface="標楷體"/>
              </a:rPr>
              <a:t>醫療服務審查勞務委託之審查醫藥專家</a:t>
            </a:r>
            <a:r>
              <a:rPr lang="en-US" altLang="zh-TW" sz="1351" b="1" dirty="0">
                <a:ea typeface="標楷體"/>
              </a:rPr>
              <a:t>(</a:t>
            </a:r>
            <a:r>
              <a:rPr lang="zh-TW" altLang="en-US" sz="1351" b="1" dirty="0">
                <a:ea typeface="標楷體"/>
              </a:rPr>
              <a:t>醫院總額含疾病分類輔助審查專員</a:t>
            </a:r>
            <a:r>
              <a:rPr lang="en-US" altLang="zh-TW" sz="1351" b="1" dirty="0">
                <a:ea typeface="標楷體"/>
              </a:rPr>
              <a:t>)</a:t>
            </a:r>
          </a:p>
          <a:p>
            <a:pPr algn="ctr" defTabSz="914406"/>
            <a:r>
              <a:rPr lang="zh-TW" altLang="en-US" sz="1351" b="1" dirty="0">
                <a:ea typeface="標楷體"/>
              </a:rPr>
              <a:t>屆期遴聘</a:t>
            </a:r>
            <a:r>
              <a:rPr lang="en-US" altLang="zh-TW" sz="1351" b="1" dirty="0">
                <a:ea typeface="標楷體"/>
              </a:rPr>
              <a:t>(</a:t>
            </a:r>
            <a:r>
              <a:rPr lang="zh-TW" altLang="en-US" sz="1351" b="1" dirty="0">
                <a:ea typeface="標楷體"/>
              </a:rPr>
              <a:t>契約擴充年度</a:t>
            </a:r>
            <a:r>
              <a:rPr lang="en-US" altLang="zh-TW" sz="1351" b="1" dirty="0">
                <a:ea typeface="標楷體"/>
              </a:rPr>
              <a:t>)</a:t>
            </a:r>
            <a:r>
              <a:rPr lang="zh-TW" altLang="en-US" sz="1351" b="1" dirty="0">
                <a:ea typeface="標楷體"/>
              </a:rPr>
              <a:t>作業</a:t>
            </a:r>
            <a:r>
              <a:rPr lang="zh-TW" altLang="zh-TW" sz="1351" b="1" dirty="0">
                <a:ea typeface="標楷體"/>
              </a:rPr>
              <a:t>流程圖</a:t>
            </a:r>
            <a:endParaRPr lang="zh-TW" altLang="en-US" sz="1351" b="1" dirty="0">
              <a:ea typeface="標楷體"/>
            </a:endParaRPr>
          </a:p>
        </p:txBody>
      </p:sp>
      <p:cxnSp>
        <p:nvCxnSpPr>
          <p:cNvPr id="3" name="直線接點 2">
            <a:extLst>
              <a:ext uri="{FF2B5EF4-FFF2-40B4-BE49-F238E27FC236}">
                <a16:creationId xmlns:a16="http://schemas.microsoft.com/office/drawing/2014/main" id="{B8069D28-4168-4BF2-84C8-78DD9A36E485}"/>
              </a:ext>
            </a:extLst>
          </p:cNvPr>
          <p:cNvCxnSpPr/>
          <p:nvPr/>
        </p:nvCxnSpPr>
        <p:spPr>
          <a:xfrm flipV="1">
            <a:off x="610112" y="1414614"/>
            <a:ext cx="5760000" cy="0"/>
          </a:xfrm>
          <a:prstGeom prst="line">
            <a:avLst/>
          </a:prstGeom>
          <a:ln w="12700" cmpd="thinThick">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單箭頭接點 13">
            <a:extLst>
              <a:ext uri="{FF2B5EF4-FFF2-40B4-BE49-F238E27FC236}">
                <a16:creationId xmlns:a16="http://schemas.microsoft.com/office/drawing/2014/main" id="{85FBB28D-8C97-4EFD-8C10-FAFCCA9DAD92}"/>
              </a:ext>
            </a:extLst>
          </p:cNvPr>
          <p:cNvCxnSpPr>
            <a:cxnSpLocks/>
          </p:cNvCxnSpPr>
          <p:nvPr/>
        </p:nvCxnSpPr>
        <p:spPr>
          <a:xfrm>
            <a:off x="2728436" y="3108452"/>
            <a:ext cx="0" cy="63844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流程圖: 接點 15">
            <a:extLst>
              <a:ext uri="{FF2B5EF4-FFF2-40B4-BE49-F238E27FC236}">
                <a16:creationId xmlns:a16="http://schemas.microsoft.com/office/drawing/2014/main" id="{659AC27E-2095-4D83-AF1C-C219DAEBD79A}"/>
              </a:ext>
            </a:extLst>
          </p:cNvPr>
          <p:cNvSpPr/>
          <p:nvPr/>
        </p:nvSpPr>
        <p:spPr>
          <a:xfrm>
            <a:off x="2397690" y="8676059"/>
            <a:ext cx="648000" cy="648000"/>
          </a:xfrm>
          <a:prstGeom prst="flowChartConnector">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ea typeface="標楷體" panose="03000509000000000000" pitchFamily="65" charset="-120"/>
              </a:rPr>
              <a:t>A</a:t>
            </a:r>
            <a:endParaRPr lang="zh-TW" altLang="en-US" dirty="0">
              <a:solidFill>
                <a:schemeClr val="tx1"/>
              </a:solidFill>
              <a:ea typeface="標楷體" panose="03000509000000000000" pitchFamily="65" charset="-120"/>
            </a:endParaRPr>
          </a:p>
        </p:txBody>
      </p:sp>
      <p:cxnSp>
        <p:nvCxnSpPr>
          <p:cNvPr id="17" name="直線單箭頭接點 16">
            <a:extLst>
              <a:ext uri="{FF2B5EF4-FFF2-40B4-BE49-F238E27FC236}">
                <a16:creationId xmlns:a16="http://schemas.microsoft.com/office/drawing/2014/main" id="{9E58BB01-E2A3-4EB6-B684-9C5EA9323A92}"/>
              </a:ext>
            </a:extLst>
          </p:cNvPr>
          <p:cNvCxnSpPr/>
          <p:nvPr/>
        </p:nvCxnSpPr>
        <p:spPr>
          <a:xfrm>
            <a:off x="2721690" y="8287681"/>
            <a:ext cx="0" cy="36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5" name="群組 34">
            <a:extLst>
              <a:ext uri="{FF2B5EF4-FFF2-40B4-BE49-F238E27FC236}">
                <a16:creationId xmlns:a16="http://schemas.microsoft.com/office/drawing/2014/main" id="{5AD2B276-9CC4-4195-BA82-029EC8B11D49}"/>
              </a:ext>
            </a:extLst>
          </p:cNvPr>
          <p:cNvGrpSpPr/>
          <p:nvPr/>
        </p:nvGrpSpPr>
        <p:grpSpPr>
          <a:xfrm>
            <a:off x="1681431" y="2789927"/>
            <a:ext cx="3745322" cy="615553"/>
            <a:chOff x="1286902" y="2431122"/>
            <a:chExt cx="3745322" cy="724180"/>
          </a:xfrm>
        </p:grpSpPr>
        <p:sp>
          <p:nvSpPr>
            <p:cNvPr id="6" name="矩形 5">
              <a:extLst>
                <a:ext uri="{FF2B5EF4-FFF2-40B4-BE49-F238E27FC236}">
                  <a16:creationId xmlns:a16="http://schemas.microsoft.com/office/drawing/2014/main" id="{2ECB1130-AB87-4E4B-AE8B-9272153F56DC}"/>
                </a:ext>
              </a:extLst>
            </p:cNvPr>
            <p:cNvSpPr/>
            <p:nvPr/>
          </p:nvSpPr>
          <p:spPr>
            <a:xfrm>
              <a:off x="4078117" y="2431122"/>
              <a:ext cx="954107" cy="724180"/>
            </a:xfrm>
            <a:prstGeom prst="rect">
              <a:avLst/>
            </a:prstGeom>
          </p:spPr>
          <p:txBody>
            <a:bodyPr wrap="none">
              <a:spAutoFit/>
            </a:bodyPr>
            <a:lstStyle/>
            <a:p>
              <a:r>
                <a:rPr lang="zh-TW" altLang="en-US" sz="1200" u="sng" dirty="0">
                  <a:ea typeface="標楷體" panose="03000509000000000000" pitchFamily="65" charset="-120"/>
                </a:rPr>
                <a:t>健保署</a:t>
              </a:r>
              <a:endParaRPr lang="en-US" altLang="zh-TW" sz="1200" dirty="0">
                <a:ea typeface="標楷體" panose="03000509000000000000" pitchFamily="65" charset="-120"/>
              </a:endParaRPr>
            </a:p>
            <a:p>
              <a:r>
                <a:rPr lang="zh-TW" altLang="en-US" sz="1200" dirty="0">
                  <a:ea typeface="標楷體" panose="03000509000000000000" pitchFamily="65" charset="-120"/>
                </a:rPr>
                <a:t>分區業務組</a:t>
              </a:r>
              <a:endParaRPr lang="en-US" altLang="zh-TW" sz="1200" dirty="0">
                <a:ea typeface="標楷體" panose="03000509000000000000" pitchFamily="65" charset="-120"/>
              </a:endParaRPr>
            </a:p>
            <a:p>
              <a:r>
                <a:rPr lang="en-US" altLang="zh-TW" sz="1000" dirty="0">
                  <a:ea typeface="標楷體" panose="03000509000000000000" pitchFamily="65" charset="-120"/>
                </a:rPr>
                <a:t>(8</a:t>
              </a:r>
              <a:r>
                <a:rPr lang="zh-TW" altLang="en-US" sz="1000" dirty="0">
                  <a:ea typeface="標楷體" panose="03000509000000000000" pitchFamily="65" charset="-120"/>
                </a:rPr>
                <a:t>月</a:t>
              </a:r>
              <a:r>
                <a:rPr lang="en-US" altLang="zh-TW" sz="1000" dirty="0">
                  <a:ea typeface="標楷體" panose="03000509000000000000" pitchFamily="65" charset="-120"/>
                </a:rPr>
                <a:t>31</a:t>
              </a:r>
              <a:r>
                <a:rPr lang="zh-TW" altLang="en-US" sz="1000" dirty="0">
                  <a:ea typeface="標楷體" panose="03000509000000000000" pitchFamily="65" charset="-120"/>
                </a:rPr>
                <a:t>日前</a:t>
              </a:r>
              <a:r>
                <a:rPr lang="en-US" altLang="zh-TW" sz="1000" dirty="0">
                  <a:ea typeface="標楷體" panose="03000509000000000000" pitchFamily="65" charset="-120"/>
                </a:rPr>
                <a:t>)</a:t>
              </a:r>
            </a:p>
          </p:txBody>
        </p:sp>
        <p:sp>
          <p:nvSpPr>
            <p:cNvPr id="18" name="矩形 14">
              <a:extLst>
                <a:ext uri="{FF2B5EF4-FFF2-40B4-BE49-F238E27FC236}">
                  <a16:creationId xmlns:a16="http://schemas.microsoft.com/office/drawing/2014/main" id="{B4489F1E-18FC-4BC4-BD74-49196699C6AB}"/>
                </a:ext>
              </a:extLst>
            </p:cNvPr>
            <p:cNvSpPr>
              <a:spLocks noChangeArrowheads="1"/>
            </p:cNvSpPr>
            <p:nvPr/>
          </p:nvSpPr>
          <p:spPr bwMode="auto">
            <a:xfrm>
              <a:off x="1286902" y="2431122"/>
              <a:ext cx="2160000" cy="720000"/>
            </a:xfrm>
            <a:prstGeom prst="rect">
              <a:avLst/>
            </a:prstGeom>
            <a:solidFill>
              <a:schemeClr val="bg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algn="ctr" defTabSz="772302" fontAlgn="base">
                <a:spcBef>
                  <a:spcPct val="0"/>
                </a:spcBef>
                <a:spcAft>
                  <a:spcPct val="0"/>
                </a:spcAft>
              </a:pPr>
              <a:r>
                <a:rPr kumimoji="1" lang="zh-TW" altLang="en-US" sz="1200" dirty="0">
                  <a:ea typeface="標楷體" pitchFamily="65" charset="-120"/>
                  <a:cs typeface="Times New Roman" pitchFamily="18" charset="0"/>
                </a:rPr>
                <a:t>依前一年專審件數估算</a:t>
              </a:r>
            </a:p>
            <a:p>
              <a:pPr algn="ctr" defTabSz="772302" fontAlgn="base">
                <a:spcBef>
                  <a:spcPct val="0"/>
                </a:spcBef>
                <a:spcAft>
                  <a:spcPct val="0"/>
                </a:spcAft>
              </a:pPr>
              <a:r>
                <a:rPr kumimoji="1" lang="zh-TW" altLang="en-US" sz="1200" dirty="0">
                  <a:ea typeface="標楷體" pitchFamily="65" charset="-120"/>
                  <a:cs typeface="Times New Roman" pitchFamily="18" charset="0"/>
                </a:rPr>
                <a:t>至系統填報並上傳署本部</a:t>
              </a:r>
            </a:p>
          </p:txBody>
        </p:sp>
      </p:grpSp>
      <p:cxnSp>
        <p:nvCxnSpPr>
          <p:cNvPr id="19" name="直線單箭頭接點 18">
            <a:extLst>
              <a:ext uri="{FF2B5EF4-FFF2-40B4-BE49-F238E27FC236}">
                <a16:creationId xmlns:a16="http://schemas.microsoft.com/office/drawing/2014/main" id="{F8478AD3-509B-4483-A561-7A182CC8F16C}"/>
              </a:ext>
            </a:extLst>
          </p:cNvPr>
          <p:cNvCxnSpPr>
            <a:cxnSpLocks/>
          </p:cNvCxnSpPr>
          <p:nvPr/>
        </p:nvCxnSpPr>
        <p:spPr>
          <a:xfrm>
            <a:off x="2728436" y="2309142"/>
            <a:ext cx="0" cy="48078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4" name="群組 33">
            <a:extLst>
              <a:ext uri="{FF2B5EF4-FFF2-40B4-BE49-F238E27FC236}">
                <a16:creationId xmlns:a16="http://schemas.microsoft.com/office/drawing/2014/main" id="{D1C6EFE5-CE24-4283-A52A-FC180DA318DE}"/>
              </a:ext>
            </a:extLst>
          </p:cNvPr>
          <p:cNvGrpSpPr/>
          <p:nvPr/>
        </p:nvGrpSpPr>
        <p:grpSpPr>
          <a:xfrm>
            <a:off x="1681431" y="1820056"/>
            <a:ext cx="3946299" cy="637046"/>
            <a:chOff x="1286901" y="1623245"/>
            <a:chExt cx="3946299" cy="749466"/>
          </a:xfrm>
        </p:grpSpPr>
        <p:sp>
          <p:nvSpPr>
            <p:cNvPr id="8" name="矩形 7">
              <a:extLst>
                <a:ext uri="{FF2B5EF4-FFF2-40B4-BE49-F238E27FC236}">
                  <a16:creationId xmlns:a16="http://schemas.microsoft.com/office/drawing/2014/main" id="{2E7E8A51-69C8-49DC-A48B-1837BDF07460}"/>
                </a:ext>
              </a:extLst>
            </p:cNvPr>
            <p:cNvSpPr/>
            <p:nvPr/>
          </p:nvSpPr>
          <p:spPr>
            <a:xfrm>
              <a:off x="4078116" y="1648531"/>
              <a:ext cx="1155084" cy="724180"/>
            </a:xfrm>
            <a:prstGeom prst="rect">
              <a:avLst/>
            </a:prstGeom>
          </p:spPr>
          <p:txBody>
            <a:bodyPr wrap="square">
              <a:spAutoFit/>
            </a:bodyPr>
            <a:lstStyle/>
            <a:p>
              <a:r>
                <a:rPr lang="zh-TW" altLang="en-US" sz="1200" u="sng" dirty="0">
                  <a:ea typeface="標楷體" panose="03000509000000000000" pitchFamily="65" charset="-120"/>
                </a:rPr>
                <a:t>健保署</a:t>
              </a:r>
              <a:endParaRPr lang="en-US" altLang="zh-TW" sz="1200" u="sng" dirty="0">
                <a:ea typeface="標楷體" panose="03000509000000000000" pitchFamily="65" charset="-120"/>
              </a:endParaRPr>
            </a:p>
            <a:p>
              <a:r>
                <a:rPr lang="zh-TW" altLang="en-US" sz="1200" dirty="0">
                  <a:ea typeface="標楷體" panose="03000509000000000000" pitchFamily="65" charset="-120"/>
                </a:rPr>
                <a:t>醫審及藥材組</a:t>
              </a:r>
              <a:endParaRPr lang="en-US" altLang="zh-TW" sz="1200" dirty="0">
                <a:ea typeface="標楷體" panose="03000509000000000000" pitchFamily="65" charset="-120"/>
              </a:endParaRPr>
            </a:p>
            <a:p>
              <a:r>
                <a:rPr lang="en-US" altLang="zh-TW" sz="1000" dirty="0">
                  <a:ea typeface="標楷體" panose="03000509000000000000" pitchFamily="65" charset="-120"/>
                </a:rPr>
                <a:t>(8</a:t>
              </a:r>
              <a:r>
                <a:rPr lang="zh-TW" altLang="en-US" sz="1000" dirty="0">
                  <a:ea typeface="標楷體" panose="03000509000000000000" pitchFamily="65" charset="-120"/>
                </a:rPr>
                <a:t>月</a:t>
              </a:r>
              <a:r>
                <a:rPr lang="en-US" altLang="zh-TW" sz="1000" dirty="0">
                  <a:ea typeface="標楷體" panose="03000509000000000000" pitchFamily="65" charset="-120"/>
                </a:rPr>
                <a:t>15</a:t>
              </a:r>
              <a:r>
                <a:rPr lang="zh-TW" altLang="en-US" sz="1000" dirty="0">
                  <a:ea typeface="標楷體" panose="03000509000000000000" pitchFamily="65" charset="-120"/>
                </a:rPr>
                <a:t>日前</a:t>
              </a:r>
              <a:r>
                <a:rPr lang="en-US" altLang="zh-TW" sz="1000" dirty="0">
                  <a:ea typeface="標楷體" panose="03000509000000000000" pitchFamily="65" charset="-120"/>
                </a:rPr>
                <a:t>)</a:t>
              </a:r>
              <a:endParaRPr lang="en-US" altLang="zh-TW" sz="1200" dirty="0">
                <a:ea typeface="標楷體" panose="03000509000000000000" pitchFamily="65" charset="-120"/>
              </a:endParaRPr>
            </a:p>
          </p:txBody>
        </p:sp>
        <p:sp>
          <p:nvSpPr>
            <p:cNvPr id="24" name="矩形: 圓角 23">
              <a:extLst>
                <a:ext uri="{FF2B5EF4-FFF2-40B4-BE49-F238E27FC236}">
                  <a16:creationId xmlns:a16="http://schemas.microsoft.com/office/drawing/2014/main" id="{D6F8CD51-F54B-4912-8EFE-AC7870068E3D}"/>
                </a:ext>
              </a:extLst>
            </p:cNvPr>
            <p:cNvSpPr/>
            <p:nvPr/>
          </p:nvSpPr>
          <p:spPr>
            <a:xfrm>
              <a:off x="1286901" y="1623245"/>
              <a:ext cx="2160000" cy="720000"/>
            </a:xfrm>
            <a:prstGeom prst="roundRect">
              <a:avLst>
                <a:gd name="adj" fmla="val 5000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kumimoji="1" lang="zh-TW" altLang="en-US" sz="1200" dirty="0">
                  <a:solidFill>
                    <a:schemeClr val="tx1"/>
                  </a:solidFill>
                  <a:ea typeface="標楷體" panose="03000509000000000000" pitchFamily="65" charset="-120"/>
                  <a:cs typeface="Times New Roman" pitchFamily="18" charset="0"/>
                </a:rPr>
                <a:t>函請分區估算</a:t>
              </a:r>
              <a:endParaRPr kumimoji="1" lang="en-US" altLang="zh-TW" sz="1200" dirty="0">
                <a:solidFill>
                  <a:schemeClr val="tx1"/>
                </a:solidFill>
                <a:ea typeface="標楷體" panose="03000509000000000000" pitchFamily="65" charset="-120"/>
                <a:cs typeface="Times New Roman" pitchFamily="18" charset="0"/>
              </a:endParaRPr>
            </a:p>
            <a:p>
              <a:pPr lvl="0" algn="ctr" defTabSz="914400" fontAlgn="base">
                <a:spcBef>
                  <a:spcPct val="0"/>
                </a:spcBef>
                <a:spcAft>
                  <a:spcPct val="0"/>
                </a:spcAft>
              </a:pPr>
              <a:r>
                <a:rPr kumimoji="1" lang="zh-TW" altLang="en-US" sz="1200" dirty="0">
                  <a:solidFill>
                    <a:schemeClr val="tx1"/>
                  </a:solidFill>
                  <a:ea typeface="標楷體" panose="03000509000000000000" pitchFamily="65" charset="-120"/>
                  <a:cs typeface="Times New Roman" pitchFamily="18" charset="0"/>
                </a:rPr>
                <a:t>次一年度員額數</a:t>
              </a:r>
              <a:endParaRPr kumimoji="1" lang="en-US" altLang="zh-TW" sz="1200" dirty="0">
                <a:solidFill>
                  <a:schemeClr val="tx1"/>
                </a:solidFill>
                <a:ea typeface="標楷體" panose="03000509000000000000" pitchFamily="65" charset="-120"/>
                <a:cs typeface="Times New Roman" pitchFamily="18" charset="0"/>
              </a:endParaRPr>
            </a:p>
          </p:txBody>
        </p:sp>
      </p:grpSp>
      <p:sp>
        <p:nvSpPr>
          <p:cNvPr id="25" name="矩形 24">
            <a:extLst>
              <a:ext uri="{FF2B5EF4-FFF2-40B4-BE49-F238E27FC236}">
                <a16:creationId xmlns:a16="http://schemas.microsoft.com/office/drawing/2014/main" id="{96B69A59-8892-4351-93E5-3CDF14D3C5D7}"/>
              </a:ext>
            </a:extLst>
          </p:cNvPr>
          <p:cNvSpPr/>
          <p:nvPr/>
        </p:nvSpPr>
        <p:spPr>
          <a:xfrm>
            <a:off x="4439916" y="1185408"/>
            <a:ext cx="2208354" cy="261290"/>
          </a:xfrm>
          <a:prstGeom prst="rect">
            <a:avLst/>
          </a:prstGeom>
        </p:spPr>
        <p:txBody>
          <a:bodyPr wrap="square">
            <a:spAutoFit/>
          </a:bodyPr>
          <a:lstStyle/>
          <a:p>
            <a:pPr defTabSz="914406"/>
            <a:r>
              <a:rPr lang="zh-TW" altLang="en-US" sz="1098" dirty="0">
                <a:solidFill>
                  <a:prstClr val="black"/>
                </a:solidFill>
                <a:ea typeface="標楷體"/>
              </a:rPr>
              <a:t>執行單位</a:t>
            </a:r>
            <a:r>
              <a:rPr lang="en-US" altLang="zh-TW" sz="1098" dirty="0">
                <a:ea typeface="標楷體"/>
              </a:rPr>
              <a:t>(</a:t>
            </a:r>
            <a:r>
              <a:rPr lang="zh-TW" altLang="en-US" sz="1098" dirty="0">
                <a:ea typeface="標楷體"/>
              </a:rPr>
              <a:t>時程</a:t>
            </a:r>
            <a:r>
              <a:rPr lang="en-US" altLang="zh-TW" sz="1098" dirty="0">
                <a:ea typeface="標楷體"/>
              </a:rPr>
              <a:t>)</a:t>
            </a:r>
          </a:p>
        </p:txBody>
      </p:sp>
      <p:sp>
        <p:nvSpPr>
          <p:cNvPr id="26" name="矩形 25">
            <a:extLst>
              <a:ext uri="{FF2B5EF4-FFF2-40B4-BE49-F238E27FC236}">
                <a16:creationId xmlns:a16="http://schemas.microsoft.com/office/drawing/2014/main" id="{E9E314EB-94CA-4C5C-AC0D-7A8C67F774B6}"/>
              </a:ext>
            </a:extLst>
          </p:cNvPr>
          <p:cNvSpPr/>
          <p:nvPr/>
        </p:nvSpPr>
        <p:spPr>
          <a:xfrm>
            <a:off x="656480" y="1184859"/>
            <a:ext cx="3531736" cy="230832"/>
          </a:xfrm>
          <a:prstGeom prst="rect">
            <a:avLst/>
          </a:prstGeom>
        </p:spPr>
        <p:txBody>
          <a:bodyPr wrap="none">
            <a:spAutoFit/>
          </a:bodyPr>
          <a:lstStyle/>
          <a:p>
            <a:r>
              <a:rPr lang="zh-TW" altLang="en-US" sz="900" dirty="0">
                <a:latin typeface="標楷體" panose="03000509000000000000" pitchFamily="65" charset="-120"/>
                <a:ea typeface="標楷體" panose="03000509000000000000" pitchFamily="65" charset="-120"/>
              </a:rPr>
              <a:t>◎醫院總額審查勞務委託由台灣醫協會代各審查分會執行行政事務</a:t>
            </a:r>
          </a:p>
        </p:txBody>
      </p:sp>
      <p:grpSp>
        <p:nvGrpSpPr>
          <p:cNvPr id="42" name="群組 41">
            <a:extLst>
              <a:ext uri="{FF2B5EF4-FFF2-40B4-BE49-F238E27FC236}">
                <a16:creationId xmlns:a16="http://schemas.microsoft.com/office/drawing/2014/main" id="{9579A8D7-0DF9-46CF-A228-1A271B49914B}"/>
              </a:ext>
            </a:extLst>
          </p:cNvPr>
          <p:cNvGrpSpPr/>
          <p:nvPr/>
        </p:nvGrpSpPr>
        <p:grpSpPr>
          <a:xfrm>
            <a:off x="1671870" y="7693180"/>
            <a:ext cx="3745322" cy="621636"/>
            <a:chOff x="1286901" y="7600253"/>
            <a:chExt cx="3745322" cy="621636"/>
          </a:xfrm>
        </p:grpSpPr>
        <p:sp>
          <p:nvSpPr>
            <p:cNvPr id="7" name="矩形 6">
              <a:extLst>
                <a:ext uri="{FF2B5EF4-FFF2-40B4-BE49-F238E27FC236}">
                  <a16:creationId xmlns:a16="http://schemas.microsoft.com/office/drawing/2014/main" id="{5E24CA14-0D43-49A8-AC14-9293E0B33637}"/>
                </a:ext>
              </a:extLst>
            </p:cNvPr>
            <p:cNvSpPr/>
            <p:nvPr/>
          </p:nvSpPr>
          <p:spPr>
            <a:xfrm>
              <a:off x="4123000" y="7600253"/>
              <a:ext cx="909223" cy="615553"/>
            </a:xfrm>
            <a:prstGeom prst="rect">
              <a:avLst/>
            </a:prstGeom>
          </p:spPr>
          <p:txBody>
            <a:bodyPr wrap="none">
              <a:spAutoFit/>
            </a:bodyPr>
            <a:lstStyle/>
            <a:p>
              <a:r>
                <a:rPr lang="zh-TW" altLang="en-US" sz="1200" u="sng" dirty="0">
                  <a:ea typeface="標楷體" panose="03000509000000000000" pitchFamily="65" charset="-120"/>
                </a:rPr>
                <a:t>受託單位</a:t>
              </a:r>
              <a:endParaRPr lang="en-US" altLang="zh-TW" sz="1200" u="sng" dirty="0">
                <a:ea typeface="標楷體" panose="03000509000000000000" pitchFamily="65" charset="-120"/>
              </a:endParaRPr>
            </a:p>
            <a:p>
              <a:r>
                <a:rPr lang="zh-TW" altLang="en-US" sz="1200" dirty="0">
                  <a:ea typeface="標楷體" panose="03000509000000000000" pitchFamily="65" charset="-120"/>
                </a:rPr>
                <a:t>審查分會</a:t>
              </a:r>
              <a:endParaRPr lang="en-US" altLang="zh-TW" sz="1200" dirty="0">
                <a:ea typeface="標楷體" panose="03000509000000000000" pitchFamily="65" charset="-120"/>
              </a:endParaRPr>
            </a:p>
            <a:p>
              <a:r>
                <a:rPr lang="en-US" altLang="zh-TW" sz="1000" dirty="0">
                  <a:ea typeface="標楷體" panose="03000509000000000000" pitchFamily="65" charset="-120"/>
                </a:rPr>
                <a:t>(12</a:t>
              </a:r>
              <a:r>
                <a:rPr lang="zh-TW" altLang="en-US" sz="1000" dirty="0">
                  <a:ea typeface="標楷體" panose="03000509000000000000" pitchFamily="65" charset="-120"/>
                </a:rPr>
                <a:t>月</a:t>
              </a:r>
              <a:r>
                <a:rPr lang="en-US" altLang="zh-TW" sz="1000" dirty="0">
                  <a:ea typeface="標楷體" panose="03000509000000000000" pitchFamily="65" charset="-120"/>
                </a:rPr>
                <a:t>15</a:t>
              </a:r>
              <a:r>
                <a:rPr lang="zh-TW" altLang="en-US" sz="1000" dirty="0">
                  <a:ea typeface="標楷體" panose="03000509000000000000" pitchFamily="65" charset="-120"/>
                </a:rPr>
                <a:t>日前</a:t>
              </a:r>
              <a:r>
                <a:rPr lang="en-US" altLang="zh-TW" sz="1000" dirty="0">
                  <a:ea typeface="標楷體" panose="03000509000000000000" pitchFamily="65" charset="-120"/>
                </a:rPr>
                <a:t>)</a:t>
              </a:r>
              <a:endParaRPr lang="en-US" altLang="zh-TW" sz="1200" u="sng" dirty="0">
                <a:ea typeface="標楷體" panose="03000509000000000000" pitchFamily="65" charset="-120"/>
              </a:endParaRPr>
            </a:p>
          </p:txBody>
        </p:sp>
        <p:sp>
          <p:nvSpPr>
            <p:cNvPr id="27" name="矩形 14">
              <a:extLst>
                <a:ext uri="{FF2B5EF4-FFF2-40B4-BE49-F238E27FC236}">
                  <a16:creationId xmlns:a16="http://schemas.microsoft.com/office/drawing/2014/main" id="{7FC30545-0BAC-4539-8120-D8F3F315CBF0}"/>
                </a:ext>
              </a:extLst>
            </p:cNvPr>
            <p:cNvSpPr>
              <a:spLocks noChangeArrowheads="1"/>
            </p:cNvSpPr>
            <p:nvPr/>
          </p:nvSpPr>
          <p:spPr bwMode="auto">
            <a:xfrm>
              <a:off x="1286901" y="7609889"/>
              <a:ext cx="2160000" cy="612000"/>
            </a:xfrm>
            <a:prstGeom prst="rect">
              <a:avLst/>
            </a:prstGeom>
            <a:solidFill>
              <a:schemeClr val="bg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lvl="0" algn="ctr" defTabSz="914400" fontAlgn="base">
                <a:spcBef>
                  <a:spcPct val="0"/>
                </a:spcBef>
                <a:spcAft>
                  <a:spcPct val="0"/>
                </a:spcAft>
              </a:pPr>
              <a:r>
                <a:rPr kumimoji="1" lang="zh-TW" altLang="en-US" sz="1200" dirty="0">
                  <a:ea typeface="標楷體" pitchFamily="65" charset="-120"/>
                  <a:cs typeface="Times New Roman" pitchFamily="18" charset="0"/>
                </a:rPr>
                <a:t>函請受託單位辦理屆期遴聘</a:t>
              </a:r>
              <a:r>
                <a:rPr kumimoji="1" lang="en-US" altLang="zh-TW" sz="1200" dirty="0">
                  <a:ea typeface="標楷體" panose="03000509000000000000" pitchFamily="65" charset="-120"/>
                  <a:cs typeface="Times New Roman" pitchFamily="18" charset="0"/>
                </a:rPr>
                <a:t>(</a:t>
              </a:r>
              <a:r>
                <a:rPr kumimoji="1" lang="zh-TW" altLang="en-US" sz="1200" dirty="0">
                  <a:ea typeface="標楷體" panose="03000509000000000000" pitchFamily="65" charset="-120"/>
                  <a:cs typeface="Times New Roman" pitchFamily="18" charset="0"/>
                </a:rPr>
                <a:t>確認本屆採重啟或賡續遴聘</a:t>
              </a:r>
              <a:r>
                <a:rPr kumimoji="1" lang="en-US" altLang="zh-TW" sz="1200" dirty="0">
                  <a:ea typeface="標楷體" panose="03000509000000000000" pitchFamily="65" charset="-120"/>
                  <a:cs typeface="Times New Roman" pitchFamily="18" charset="0"/>
                </a:rPr>
                <a:t>)</a:t>
              </a:r>
              <a:endParaRPr kumimoji="1" lang="zh-TW" altLang="zh-TW" sz="1200" dirty="0">
                <a:ea typeface="標楷體" panose="03000509000000000000" pitchFamily="65" charset="-120"/>
                <a:cs typeface="新細明體" pitchFamily="18" charset="-120"/>
              </a:endParaRPr>
            </a:p>
          </p:txBody>
        </p:sp>
      </p:grpSp>
      <p:cxnSp>
        <p:nvCxnSpPr>
          <p:cNvPr id="45" name="直線單箭頭接點 44">
            <a:extLst>
              <a:ext uri="{FF2B5EF4-FFF2-40B4-BE49-F238E27FC236}">
                <a16:creationId xmlns:a16="http://schemas.microsoft.com/office/drawing/2014/main" id="{A1EA4056-0977-48C3-B59A-09F85FEBFF8E}"/>
              </a:ext>
            </a:extLst>
          </p:cNvPr>
          <p:cNvCxnSpPr>
            <a:cxnSpLocks/>
          </p:cNvCxnSpPr>
          <p:nvPr/>
        </p:nvCxnSpPr>
        <p:spPr>
          <a:xfrm>
            <a:off x="2736452" y="5053551"/>
            <a:ext cx="0" cy="63844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線單箭頭接點 45">
            <a:extLst>
              <a:ext uri="{FF2B5EF4-FFF2-40B4-BE49-F238E27FC236}">
                <a16:creationId xmlns:a16="http://schemas.microsoft.com/office/drawing/2014/main" id="{BE61E20D-2CB7-4DC9-93B9-E732F60E324A}"/>
              </a:ext>
            </a:extLst>
          </p:cNvPr>
          <p:cNvCxnSpPr>
            <a:cxnSpLocks/>
          </p:cNvCxnSpPr>
          <p:nvPr/>
        </p:nvCxnSpPr>
        <p:spPr>
          <a:xfrm>
            <a:off x="2736452" y="4254241"/>
            <a:ext cx="0" cy="48078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4" name="群組 43">
            <a:extLst>
              <a:ext uri="{FF2B5EF4-FFF2-40B4-BE49-F238E27FC236}">
                <a16:creationId xmlns:a16="http://schemas.microsoft.com/office/drawing/2014/main" id="{43A96F74-3C4D-4BDE-9D2A-45912E9CCEDB}"/>
              </a:ext>
            </a:extLst>
          </p:cNvPr>
          <p:cNvGrpSpPr/>
          <p:nvPr/>
        </p:nvGrpSpPr>
        <p:grpSpPr>
          <a:xfrm>
            <a:off x="1681431" y="4733222"/>
            <a:ext cx="3944095" cy="615553"/>
            <a:chOff x="1286901" y="4723939"/>
            <a:chExt cx="3944095" cy="615553"/>
          </a:xfrm>
        </p:grpSpPr>
        <p:sp>
          <p:nvSpPr>
            <p:cNvPr id="9" name="矩形 8">
              <a:extLst>
                <a:ext uri="{FF2B5EF4-FFF2-40B4-BE49-F238E27FC236}">
                  <a16:creationId xmlns:a16="http://schemas.microsoft.com/office/drawing/2014/main" id="{13983FE8-529E-4D2E-89A7-D0F4DFE74D24}"/>
                </a:ext>
              </a:extLst>
            </p:cNvPr>
            <p:cNvSpPr/>
            <p:nvPr/>
          </p:nvSpPr>
          <p:spPr>
            <a:xfrm>
              <a:off x="4123000" y="4723939"/>
              <a:ext cx="1107996" cy="615553"/>
            </a:xfrm>
            <a:prstGeom prst="rect">
              <a:avLst/>
            </a:prstGeom>
          </p:spPr>
          <p:txBody>
            <a:bodyPr wrap="none">
              <a:spAutoFit/>
            </a:bodyPr>
            <a:lstStyle/>
            <a:p>
              <a:r>
                <a:rPr lang="zh-TW" altLang="en-US" sz="1200" u="sng" dirty="0">
                  <a:ea typeface="標楷體" panose="03000509000000000000" pitchFamily="65" charset="-120"/>
                </a:rPr>
                <a:t>健保署</a:t>
              </a:r>
              <a:endParaRPr lang="en-US" altLang="zh-TW" sz="1200" u="sng" dirty="0">
                <a:ea typeface="標楷體" panose="03000509000000000000" pitchFamily="65" charset="-120"/>
              </a:endParaRPr>
            </a:p>
            <a:p>
              <a:r>
                <a:rPr lang="zh-TW" altLang="en-US" sz="1200" dirty="0">
                  <a:ea typeface="標楷體" panose="03000509000000000000" pitchFamily="65" charset="-120"/>
                </a:rPr>
                <a:t>醫審及藥材組</a:t>
              </a:r>
              <a:endParaRPr lang="en-US" altLang="zh-TW" sz="1200" dirty="0">
                <a:ea typeface="標楷體" panose="03000509000000000000" pitchFamily="65" charset="-120"/>
              </a:endParaRPr>
            </a:p>
            <a:p>
              <a:r>
                <a:rPr lang="en-US" altLang="zh-TW" sz="1000" dirty="0">
                  <a:ea typeface="標楷體" panose="03000509000000000000" pitchFamily="65" charset="-120"/>
                </a:rPr>
                <a:t>(9</a:t>
              </a:r>
              <a:r>
                <a:rPr lang="zh-TW" altLang="en-US" sz="1000" dirty="0">
                  <a:ea typeface="標楷體" panose="03000509000000000000" pitchFamily="65" charset="-120"/>
                </a:rPr>
                <a:t>月</a:t>
              </a:r>
              <a:r>
                <a:rPr lang="en-US" altLang="zh-TW" sz="1000" dirty="0">
                  <a:ea typeface="標楷體" panose="03000509000000000000" pitchFamily="65" charset="-120"/>
                </a:rPr>
                <a:t>30</a:t>
              </a:r>
              <a:r>
                <a:rPr lang="zh-TW" altLang="en-US" sz="1000" dirty="0">
                  <a:ea typeface="標楷體" panose="03000509000000000000" pitchFamily="65" charset="-120"/>
                </a:rPr>
                <a:t>日前</a:t>
              </a:r>
              <a:r>
                <a:rPr lang="en-US" altLang="zh-TW" sz="1000" dirty="0">
                  <a:ea typeface="標楷體" panose="03000509000000000000" pitchFamily="65" charset="-120"/>
                </a:rPr>
                <a:t>)</a:t>
              </a:r>
            </a:p>
          </p:txBody>
        </p:sp>
        <p:sp>
          <p:nvSpPr>
            <p:cNvPr id="20" name="矩形 18">
              <a:extLst>
                <a:ext uri="{FF2B5EF4-FFF2-40B4-BE49-F238E27FC236}">
                  <a16:creationId xmlns:a16="http://schemas.microsoft.com/office/drawing/2014/main" id="{0E393558-368F-46B8-9385-72E3237C06DE}"/>
                </a:ext>
              </a:extLst>
            </p:cNvPr>
            <p:cNvSpPr>
              <a:spLocks noChangeArrowheads="1"/>
            </p:cNvSpPr>
            <p:nvPr/>
          </p:nvSpPr>
          <p:spPr bwMode="auto">
            <a:xfrm>
              <a:off x="1286901" y="4727492"/>
              <a:ext cx="2160000" cy="612000"/>
            </a:xfrm>
            <a:prstGeom prst="rect">
              <a:avLst/>
            </a:prstGeom>
            <a:solidFill>
              <a:srgbClr val="FFFFFF"/>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algn="ctr" defTabSz="653156" fontAlgn="base">
                <a:spcBef>
                  <a:spcPct val="0"/>
                </a:spcBef>
                <a:spcAft>
                  <a:spcPct val="0"/>
                </a:spcAft>
              </a:pPr>
              <a:r>
                <a:rPr kumimoji="1" lang="zh-TW" altLang="en-US" sz="1200" dirty="0">
                  <a:ea typeface="標楷體" panose="03000509000000000000" pitchFamily="65" charset="-120"/>
                  <a:cs typeface="新細明體" pitchFamily="18" charset="-120"/>
                </a:rPr>
                <a:t>依員額需求函請公學會</a:t>
              </a:r>
              <a:endParaRPr kumimoji="1" lang="en-US" altLang="zh-TW" sz="1200" dirty="0">
                <a:ea typeface="標楷體" panose="03000509000000000000" pitchFamily="65" charset="-120"/>
                <a:cs typeface="新細明體" pitchFamily="18" charset="-120"/>
              </a:endParaRPr>
            </a:p>
            <a:p>
              <a:pPr algn="ctr" defTabSz="653156" fontAlgn="base">
                <a:spcBef>
                  <a:spcPct val="0"/>
                </a:spcBef>
                <a:spcAft>
                  <a:spcPct val="0"/>
                </a:spcAft>
              </a:pPr>
              <a:r>
                <a:rPr kumimoji="1" lang="zh-TW" altLang="en-US" sz="1200" dirty="0">
                  <a:ea typeface="標楷體" panose="03000509000000000000" pitchFamily="65" charset="-120"/>
                  <a:cs typeface="新細明體" pitchFamily="18" charset="-120"/>
                </a:rPr>
                <a:t>推薦專家</a:t>
              </a:r>
              <a:endParaRPr kumimoji="1" lang="zh-TW" altLang="zh-TW" sz="1200" dirty="0">
                <a:ea typeface="標楷體" panose="03000509000000000000" pitchFamily="65" charset="-120"/>
                <a:cs typeface="新細明體" pitchFamily="18" charset="-120"/>
              </a:endParaRPr>
            </a:p>
          </p:txBody>
        </p:sp>
      </p:grpSp>
      <p:grpSp>
        <p:nvGrpSpPr>
          <p:cNvPr id="40" name="群組 39">
            <a:extLst>
              <a:ext uri="{FF2B5EF4-FFF2-40B4-BE49-F238E27FC236}">
                <a16:creationId xmlns:a16="http://schemas.microsoft.com/office/drawing/2014/main" id="{F9E58BFA-61F6-4262-BCF1-84A32D548F2E}"/>
              </a:ext>
            </a:extLst>
          </p:cNvPr>
          <p:cNvGrpSpPr/>
          <p:nvPr/>
        </p:nvGrpSpPr>
        <p:grpSpPr>
          <a:xfrm>
            <a:off x="1704696" y="3759798"/>
            <a:ext cx="3920830" cy="615553"/>
            <a:chOff x="1310166" y="3962921"/>
            <a:chExt cx="3920830" cy="615553"/>
          </a:xfrm>
        </p:grpSpPr>
        <p:sp>
          <p:nvSpPr>
            <p:cNvPr id="5" name="矩形 4">
              <a:extLst>
                <a:ext uri="{FF2B5EF4-FFF2-40B4-BE49-F238E27FC236}">
                  <a16:creationId xmlns:a16="http://schemas.microsoft.com/office/drawing/2014/main" id="{30220C8B-9677-49D6-BED3-633E264132FB}"/>
                </a:ext>
              </a:extLst>
            </p:cNvPr>
            <p:cNvSpPr/>
            <p:nvPr/>
          </p:nvSpPr>
          <p:spPr>
            <a:xfrm>
              <a:off x="4123000" y="3962921"/>
              <a:ext cx="1107996" cy="615553"/>
            </a:xfrm>
            <a:prstGeom prst="rect">
              <a:avLst/>
            </a:prstGeom>
          </p:spPr>
          <p:txBody>
            <a:bodyPr wrap="none">
              <a:spAutoFit/>
            </a:bodyPr>
            <a:lstStyle/>
            <a:p>
              <a:r>
                <a:rPr lang="zh-TW" altLang="en-US" sz="1200" u="sng" dirty="0">
                  <a:ea typeface="標楷體" panose="03000509000000000000" pitchFamily="65" charset="-120"/>
                </a:rPr>
                <a:t>健保署</a:t>
              </a:r>
              <a:endParaRPr lang="en-US" altLang="zh-TW" sz="1200" u="sng" dirty="0">
                <a:ea typeface="標楷體" panose="03000509000000000000" pitchFamily="65" charset="-120"/>
              </a:endParaRPr>
            </a:p>
            <a:p>
              <a:r>
                <a:rPr lang="zh-TW" altLang="en-US" sz="1200" dirty="0">
                  <a:ea typeface="標楷體" panose="03000509000000000000" pitchFamily="65" charset="-120"/>
                </a:rPr>
                <a:t>醫審及藥材組</a:t>
              </a:r>
              <a:endParaRPr lang="en-US" altLang="zh-TW" sz="1200" dirty="0">
                <a:ea typeface="標楷體" panose="03000509000000000000" pitchFamily="65" charset="-120"/>
              </a:endParaRPr>
            </a:p>
            <a:p>
              <a:r>
                <a:rPr lang="en-US" altLang="zh-TW" sz="1000" dirty="0">
                  <a:ea typeface="標楷體" panose="03000509000000000000" pitchFamily="65" charset="-120"/>
                </a:rPr>
                <a:t>(9</a:t>
              </a:r>
              <a:r>
                <a:rPr lang="zh-TW" altLang="en-US" sz="1000" dirty="0">
                  <a:ea typeface="標楷體" panose="03000509000000000000" pitchFamily="65" charset="-120"/>
                </a:rPr>
                <a:t>月</a:t>
              </a:r>
              <a:r>
                <a:rPr lang="en-US" altLang="zh-TW" sz="1000" dirty="0">
                  <a:ea typeface="標楷體" panose="03000509000000000000" pitchFamily="65" charset="-120"/>
                </a:rPr>
                <a:t>15</a:t>
              </a:r>
              <a:r>
                <a:rPr lang="zh-TW" altLang="en-US" sz="1000" dirty="0">
                  <a:ea typeface="標楷體" panose="03000509000000000000" pitchFamily="65" charset="-120"/>
                </a:rPr>
                <a:t>日前</a:t>
              </a:r>
              <a:r>
                <a:rPr lang="en-US" altLang="zh-TW" sz="1000" dirty="0">
                  <a:ea typeface="標楷體" panose="03000509000000000000" pitchFamily="65" charset="-120"/>
                </a:rPr>
                <a:t>)</a:t>
              </a:r>
            </a:p>
          </p:txBody>
        </p:sp>
        <p:sp>
          <p:nvSpPr>
            <p:cNvPr id="13" name="矩形 14">
              <a:extLst>
                <a:ext uri="{FF2B5EF4-FFF2-40B4-BE49-F238E27FC236}">
                  <a16:creationId xmlns:a16="http://schemas.microsoft.com/office/drawing/2014/main" id="{B406CCCB-1C8D-4ABE-8D24-907330FDF2CA}"/>
                </a:ext>
              </a:extLst>
            </p:cNvPr>
            <p:cNvSpPr>
              <a:spLocks noChangeArrowheads="1"/>
            </p:cNvSpPr>
            <p:nvPr/>
          </p:nvSpPr>
          <p:spPr bwMode="auto">
            <a:xfrm>
              <a:off x="1310166" y="3966474"/>
              <a:ext cx="2160000" cy="612000"/>
            </a:xfrm>
            <a:prstGeom prst="rect">
              <a:avLst/>
            </a:prstGeom>
            <a:solidFill>
              <a:srgbClr val="FFFFFF"/>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lvl="0" algn="ctr" defTabSz="914400" fontAlgn="base">
                <a:spcBef>
                  <a:spcPct val="0"/>
                </a:spcBef>
                <a:spcAft>
                  <a:spcPct val="0"/>
                </a:spcAft>
              </a:pPr>
              <a:r>
                <a:rPr kumimoji="1" lang="zh-TW" altLang="en-US" sz="1200" dirty="0">
                  <a:ea typeface="標楷體" panose="03000509000000000000" pitchFamily="65" charset="-120"/>
                  <a:cs typeface="新細明體" pitchFamily="18" charset="-120"/>
                </a:rPr>
                <a:t>員額數經系統傳送</a:t>
              </a:r>
            </a:p>
            <a:p>
              <a:pPr lvl="0" algn="ctr" defTabSz="914400" fontAlgn="base">
                <a:spcBef>
                  <a:spcPct val="0"/>
                </a:spcBef>
                <a:spcAft>
                  <a:spcPct val="0"/>
                </a:spcAft>
              </a:pPr>
              <a:r>
                <a:rPr kumimoji="1" lang="zh-TW" altLang="en-US" sz="1200" dirty="0">
                  <a:ea typeface="標楷體" panose="03000509000000000000" pitchFamily="65" charset="-120"/>
                  <a:cs typeface="新細明體" pitchFamily="18" charset="-120"/>
                </a:rPr>
                <a:t>通知受託單位至</a:t>
              </a:r>
              <a:r>
                <a:rPr kumimoji="1" lang="en-US" altLang="zh-TW" sz="1200" dirty="0">
                  <a:ea typeface="標楷體" panose="03000509000000000000" pitchFamily="65" charset="-120"/>
                  <a:cs typeface="新細明體" pitchFamily="18" charset="-120"/>
                </a:rPr>
                <a:t>Internet</a:t>
              </a:r>
              <a:r>
                <a:rPr kumimoji="1" lang="zh-TW" altLang="en-US" sz="1200" dirty="0">
                  <a:ea typeface="標楷體" panose="03000509000000000000" pitchFamily="65" charset="-120"/>
                  <a:cs typeface="新細明體" pitchFamily="18" charset="-120"/>
                </a:rPr>
                <a:t>下載</a:t>
              </a:r>
            </a:p>
          </p:txBody>
        </p:sp>
      </p:grpSp>
      <p:cxnSp>
        <p:nvCxnSpPr>
          <p:cNvPr id="47" name="直線單箭頭接點 46">
            <a:extLst>
              <a:ext uri="{FF2B5EF4-FFF2-40B4-BE49-F238E27FC236}">
                <a16:creationId xmlns:a16="http://schemas.microsoft.com/office/drawing/2014/main" id="{737A5003-D128-4E72-B225-9587A030CFCF}"/>
              </a:ext>
            </a:extLst>
          </p:cNvPr>
          <p:cNvCxnSpPr>
            <a:cxnSpLocks/>
          </p:cNvCxnSpPr>
          <p:nvPr/>
        </p:nvCxnSpPr>
        <p:spPr>
          <a:xfrm>
            <a:off x="2736452" y="7054736"/>
            <a:ext cx="0" cy="63844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單箭頭接點 47">
            <a:extLst>
              <a:ext uri="{FF2B5EF4-FFF2-40B4-BE49-F238E27FC236}">
                <a16:creationId xmlns:a16="http://schemas.microsoft.com/office/drawing/2014/main" id="{2BD3F899-ACEE-4337-9013-2969C778D697}"/>
              </a:ext>
            </a:extLst>
          </p:cNvPr>
          <p:cNvCxnSpPr>
            <a:cxnSpLocks/>
          </p:cNvCxnSpPr>
          <p:nvPr/>
        </p:nvCxnSpPr>
        <p:spPr>
          <a:xfrm>
            <a:off x="2728436" y="6222079"/>
            <a:ext cx="0" cy="48078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3" name="群組 42">
            <a:extLst>
              <a:ext uri="{FF2B5EF4-FFF2-40B4-BE49-F238E27FC236}">
                <a16:creationId xmlns:a16="http://schemas.microsoft.com/office/drawing/2014/main" id="{7E0C293C-01F8-4AAD-BAFE-493CBC8B5B5B}"/>
              </a:ext>
            </a:extLst>
          </p:cNvPr>
          <p:cNvGrpSpPr/>
          <p:nvPr/>
        </p:nvGrpSpPr>
        <p:grpSpPr>
          <a:xfrm>
            <a:off x="1663894" y="5706646"/>
            <a:ext cx="3916748" cy="638347"/>
            <a:chOff x="1269364" y="5581818"/>
            <a:chExt cx="3916748" cy="638347"/>
          </a:xfrm>
        </p:grpSpPr>
        <p:sp>
          <p:nvSpPr>
            <p:cNvPr id="10" name="矩形 9">
              <a:extLst>
                <a:ext uri="{FF2B5EF4-FFF2-40B4-BE49-F238E27FC236}">
                  <a16:creationId xmlns:a16="http://schemas.microsoft.com/office/drawing/2014/main" id="{2F487170-EDB1-4D79-91EB-CA814B0E89D5}"/>
                </a:ext>
              </a:extLst>
            </p:cNvPr>
            <p:cNvSpPr/>
            <p:nvPr/>
          </p:nvSpPr>
          <p:spPr>
            <a:xfrm>
              <a:off x="4078116" y="5581818"/>
              <a:ext cx="1107996" cy="615553"/>
            </a:xfrm>
            <a:prstGeom prst="rect">
              <a:avLst/>
            </a:prstGeom>
          </p:spPr>
          <p:txBody>
            <a:bodyPr wrap="none">
              <a:spAutoFit/>
            </a:bodyPr>
            <a:lstStyle/>
            <a:p>
              <a:r>
                <a:rPr lang="zh-TW" altLang="en-US" sz="1200" u="sng" dirty="0">
                  <a:ea typeface="標楷體" panose="03000509000000000000" pitchFamily="65" charset="-120"/>
                </a:rPr>
                <a:t>健保署</a:t>
              </a:r>
              <a:endParaRPr lang="en-US" altLang="zh-TW" sz="1200" dirty="0">
                <a:ea typeface="標楷體" panose="03000509000000000000" pitchFamily="65" charset="-120"/>
              </a:endParaRPr>
            </a:p>
            <a:p>
              <a:r>
                <a:rPr lang="zh-TW" altLang="en-US" sz="1200" dirty="0">
                  <a:ea typeface="標楷體" panose="03000509000000000000" pitchFamily="65" charset="-120"/>
                </a:rPr>
                <a:t>醫審及藥材組</a:t>
              </a:r>
              <a:endParaRPr lang="en-US" altLang="zh-TW" sz="1200" dirty="0">
                <a:ea typeface="標楷體" panose="03000509000000000000" pitchFamily="65" charset="-120"/>
              </a:endParaRPr>
            </a:p>
            <a:p>
              <a:r>
                <a:rPr lang="en-US" altLang="zh-TW" sz="1000" dirty="0">
                  <a:ea typeface="標楷體" panose="03000509000000000000" pitchFamily="65" charset="-120"/>
                </a:rPr>
                <a:t>(10</a:t>
              </a:r>
              <a:r>
                <a:rPr lang="zh-TW" altLang="en-US" sz="1000" dirty="0">
                  <a:ea typeface="標楷體" panose="03000509000000000000" pitchFamily="65" charset="-120"/>
                </a:rPr>
                <a:t>月</a:t>
              </a:r>
              <a:r>
                <a:rPr lang="en-US" altLang="zh-TW" sz="1000" dirty="0">
                  <a:ea typeface="標楷體" panose="03000509000000000000" pitchFamily="65" charset="-120"/>
                </a:rPr>
                <a:t>31</a:t>
              </a:r>
              <a:r>
                <a:rPr lang="zh-TW" altLang="en-US" sz="1000" dirty="0">
                  <a:ea typeface="標楷體" panose="03000509000000000000" pitchFamily="65" charset="-120"/>
                </a:rPr>
                <a:t>日前</a:t>
              </a:r>
              <a:r>
                <a:rPr lang="en-US" altLang="zh-TW" sz="1000" dirty="0">
                  <a:ea typeface="標楷體" panose="03000509000000000000" pitchFamily="65" charset="-120"/>
                </a:rPr>
                <a:t>)</a:t>
              </a:r>
            </a:p>
          </p:txBody>
        </p:sp>
        <p:cxnSp>
          <p:nvCxnSpPr>
            <p:cNvPr id="22" name="直線單箭頭接點 21">
              <a:extLst>
                <a:ext uri="{FF2B5EF4-FFF2-40B4-BE49-F238E27FC236}">
                  <a16:creationId xmlns:a16="http://schemas.microsoft.com/office/drawing/2014/main" id="{9F24CFDC-3CD2-4465-8F6D-68F9B5A89CE0}"/>
                </a:ext>
              </a:extLst>
            </p:cNvPr>
            <p:cNvCxnSpPr/>
            <p:nvPr/>
          </p:nvCxnSpPr>
          <p:spPr>
            <a:xfrm>
              <a:off x="2495601" y="5676426"/>
              <a:ext cx="0" cy="36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矩形 14">
              <a:extLst>
                <a:ext uri="{FF2B5EF4-FFF2-40B4-BE49-F238E27FC236}">
                  <a16:creationId xmlns:a16="http://schemas.microsoft.com/office/drawing/2014/main" id="{152F319F-7752-4C88-9615-485BD6D1BE53}"/>
                </a:ext>
              </a:extLst>
            </p:cNvPr>
            <p:cNvSpPr>
              <a:spLocks noChangeArrowheads="1"/>
            </p:cNvSpPr>
            <p:nvPr/>
          </p:nvSpPr>
          <p:spPr bwMode="auto">
            <a:xfrm>
              <a:off x="1269364" y="5608165"/>
              <a:ext cx="2160000" cy="612000"/>
            </a:xfrm>
            <a:prstGeom prst="rect">
              <a:avLst/>
            </a:prstGeom>
            <a:solidFill>
              <a:srgbClr val="FFFFFF"/>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algn="ctr" defTabSz="914400" fontAlgn="base">
                <a:spcBef>
                  <a:spcPct val="0"/>
                </a:spcBef>
                <a:spcAft>
                  <a:spcPct val="0"/>
                </a:spcAft>
              </a:pPr>
              <a:r>
                <a:rPr kumimoji="1" lang="zh-TW" altLang="en-US" sz="1200" dirty="0">
                  <a:ea typeface="標楷體" panose="03000509000000000000" pitchFamily="65" charset="-120"/>
                  <a:cs typeface="新細明體" pitchFamily="18" charset="-120"/>
                </a:rPr>
                <a:t>公學會推薦專家</a:t>
              </a:r>
              <a:endParaRPr kumimoji="1" lang="en-US" altLang="zh-TW" sz="1200" dirty="0">
                <a:ea typeface="標楷體" panose="03000509000000000000" pitchFamily="65" charset="-120"/>
                <a:cs typeface="新細明體" pitchFamily="18" charset="-120"/>
              </a:endParaRPr>
            </a:p>
            <a:p>
              <a:pPr algn="ctr" defTabSz="914400" fontAlgn="base">
                <a:spcBef>
                  <a:spcPct val="0"/>
                </a:spcBef>
                <a:spcAft>
                  <a:spcPct val="0"/>
                </a:spcAft>
              </a:pPr>
              <a:r>
                <a:rPr kumimoji="1" lang="zh-TW" altLang="en-US" sz="1200" dirty="0">
                  <a:ea typeface="標楷體" panose="03000509000000000000" pitchFamily="65" charset="-120"/>
                  <a:cs typeface="新細明體" pitchFamily="18" charset="-120"/>
                </a:rPr>
                <a:t>經系統傳送通知分區</a:t>
              </a:r>
              <a:endParaRPr kumimoji="1" lang="zh-TW" altLang="zh-TW" sz="1200" dirty="0">
                <a:ea typeface="標楷體" panose="03000509000000000000" pitchFamily="65" charset="-120"/>
                <a:cs typeface="新細明體" pitchFamily="18" charset="-120"/>
              </a:endParaRPr>
            </a:p>
          </p:txBody>
        </p:sp>
      </p:grpSp>
      <p:grpSp>
        <p:nvGrpSpPr>
          <p:cNvPr id="41" name="群組 40">
            <a:extLst>
              <a:ext uri="{FF2B5EF4-FFF2-40B4-BE49-F238E27FC236}">
                <a16:creationId xmlns:a16="http://schemas.microsoft.com/office/drawing/2014/main" id="{58AE2090-5736-4F1F-BFA9-C21F81F033EA}"/>
              </a:ext>
            </a:extLst>
          </p:cNvPr>
          <p:cNvGrpSpPr/>
          <p:nvPr/>
        </p:nvGrpSpPr>
        <p:grpSpPr>
          <a:xfrm>
            <a:off x="1671870" y="6701087"/>
            <a:ext cx="3908772" cy="615553"/>
            <a:chOff x="1277340" y="6541094"/>
            <a:chExt cx="3908772" cy="615553"/>
          </a:xfrm>
        </p:grpSpPr>
        <p:sp>
          <p:nvSpPr>
            <p:cNvPr id="11" name="矩形 10">
              <a:extLst>
                <a:ext uri="{FF2B5EF4-FFF2-40B4-BE49-F238E27FC236}">
                  <a16:creationId xmlns:a16="http://schemas.microsoft.com/office/drawing/2014/main" id="{321EB820-0897-469E-B69D-3134D2E0BD1E}"/>
                </a:ext>
              </a:extLst>
            </p:cNvPr>
            <p:cNvSpPr/>
            <p:nvPr/>
          </p:nvSpPr>
          <p:spPr>
            <a:xfrm>
              <a:off x="4078116" y="6541094"/>
              <a:ext cx="1107996" cy="615553"/>
            </a:xfrm>
            <a:prstGeom prst="rect">
              <a:avLst/>
            </a:prstGeom>
          </p:spPr>
          <p:txBody>
            <a:bodyPr wrap="none">
              <a:spAutoFit/>
            </a:bodyPr>
            <a:lstStyle/>
            <a:p>
              <a:r>
                <a:rPr lang="zh-TW" altLang="en-US" sz="1200" u="sng" dirty="0">
                  <a:ea typeface="標楷體" panose="03000509000000000000" pitchFamily="65" charset="-120"/>
                </a:rPr>
                <a:t>健保署</a:t>
              </a:r>
              <a:endParaRPr lang="en-US" altLang="zh-TW" sz="1200" dirty="0">
                <a:ea typeface="標楷體" panose="03000509000000000000" pitchFamily="65" charset="-120"/>
              </a:endParaRPr>
            </a:p>
            <a:p>
              <a:r>
                <a:rPr lang="zh-TW" altLang="en-US" sz="1200" dirty="0">
                  <a:ea typeface="標楷體" panose="03000509000000000000" pitchFamily="65" charset="-120"/>
                </a:rPr>
                <a:t>醫審及藥材組</a:t>
              </a:r>
              <a:endParaRPr lang="en-US" altLang="zh-TW" sz="1200" dirty="0">
                <a:ea typeface="標楷體" panose="03000509000000000000" pitchFamily="65" charset="-120"/>
              </a:endParaRPr>
            </a:p>
            <a:p>
              <a:r>
                <a:rPr lang="en-US" altLang="zh-TW" sz="1000" dirty="0">
                  <a:ea typeface="標楷體" panose="03000509000000000000" pitchFamily="65" charset="-120"/>
                </a:rPr>
                <a:t>(11</a:t>
              </a:r>
              <a:r>
                <a:rPr lang="zh-TW" altLang="en-US" sz="1000" dirty="0">
                  <a:ea typeface="標楷體" panose="03000509000000000000" pitchFamily="65" charset="-120"/>
                </a:rPr>
                <a:t>月</a:t>
              </a:r>
              <a:r>
                <a:rPr lang="en-US" altLang="zh-TW" sz="1000" dirty="0">
                  <a:ea typeface="標楷體" panose="03000509000000000000" pitchFamily="65" charset="-120"/>
                </a:rPr>
                <a:t>30</a:t>
              </a:r>
              <a:r>
                <a:rPr lang="zh-TW" altLang="en-US" sz="1000" dirty="0">
                  <a:ea typeface="標楷體" panose="03000509000000000000" pitchFamily="65" charset="-120"/>
                </a:rPr>
                <a:t>日前</a:t>
              </a:r>
              <a:r>
                <a:rPr lang="en-US" altLang="zh-TW" sz="1000" dirty="0">
                  <a:ea typeface="標楷體" panose="03000509000000000000" pitchFamily="65" charset="-120"/>
                </a:rPr>
                <a:t>)</a:t>
              </a:r>
            </a:p>
          </p:txBody>
        </p:sp>
        <p:sp>
          <p:nvSpPr>
            <p:cNvPr id="28" name="矩形 18">
              <a:extLst>
                <a:ext uri="{FF2B5EF4-FFF2-40B4-BE49-F238E27FC236}">
                  <a16:creationId xmlns:a16="http://schemas.microsoft.com/office/drawing/2014/main" id="{8BC4A031-96C1-4774-BB67-EFC73338591B}"/>
                </a:ext>
              </a:extLst>
            </p:cNvPr>
            <p:cNvSpPr>
              <a:spLocks noChangeArrowheads="1"/>
            </p:cNvSpPr>
            <p:nvPr/>
          </p:nvSpPr>
          <p:spPr bwMode="auto">
            <a:xfrm>
              <a:off x="1277340" y="6542871"/>
              <a:ext cx="2160000" cy="612000"/>
            </a:xfrm>
            <a:prstGeom prst="rect">
              <a:avLst/>
            </a:prstGeom>
            <a:solidFill>
              <a:schemeClr val="bg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lvl="0" algn="ctr" defTabSz="914400" fontAlgn="base">
                <a:spcBef>
                  <a:spcPct val="0"/>
                </a:spcBef>
                <a:spcAft>
                  <a:spcPct val="0"/>
                </a:spcAft>
              </a:pPr>
              <a:r>
                <a:rPr kumimoji="1" lang="zh-TW" altLang="en-US" sz="1200" dirty="0">
                  <a:ea typeface="標楷體" panose="03000509000000000000" pitchFamily="65" charset="-120"/>
                  <a:cs typeface="新細明體" pitchFamily="18" charset="-120"/>
                </a:rPr>
                <a:t>審查勞務委託採購擴充案</a:t>
              </a:r>
            </a:p>
            <a:p>
              <a:pPr lvl="0" algn="ctr" defTabSz="914400" fontAlgn="base">
                <a:spcBef>
                  <a:spcPct val="0"/>
                </a:spcBef>
                <a:spcAft>
                  <a:spcPct val="0"/>
                </a:spcAft>
              </a:pPr>
              <a:r>
                <a:rPr kumimoji="1" lang="zh-TW" altLang="en-US" sz="1200" dirty="0">
                  <a:ea typeface="標楷體" panose="03000509000000000000" pitchFamily="65" charset="-120"/>
                  <a:cs typeface="新細明體" pitchFamily="18" charset="-120"/>
                </a:rPr>
                <a:t>完成締約</a:t>
              </a:r>
            </a:p>
          </p:txBody>
        </p:sp>
      </p:grpSp>
      <p:sp>
        <p:nvSpPr>
          <p:cNvPr id="50" name="投影片編號版面配置區 11">
            <a:extLst>
              <a:ext uri="{FF2B5EF4-FFF2-40B4-BE49-F238E27FC236}">
                <a16:creationId xmlns:a16="http://schemas.microsoft.com/office/drawing/2014/main" id="{39CC4EF5-6F17-4418-9A99-F2F11F2E87CF}"/>
              </a:ext>
            </a:extLst>
          </p:cNvPr>
          <p:cNvSpPr>
            <a:spLocks noGrp="1"/>
          </p:cNvSpPr>
          <p:nvPr>
            <p:ph type="sldNum" sz="quarter" idx="12"/>
          </p:nvPr>
        </p:nvSpPr>
        <p:spPr>
          <a:xfrm>
            <a:off x="0" y="9589203"/>
            <a:ext cx="6858000" cy="325587"/>
          </a:xfrm>
        </p:spPr>
        <p:txBody>
          <a:bodyPr/>
          <a:lstStyle/>
          <a:p>
            <a:pPr algn="ctr"/>
            <a:r>
              <a:rPr lang="en-US" altLang="zh-TW" sz="1000" dirty="0">
                <a:solidFill>
                  <a:schemeClr val="tx1"/>
                </a:solidFill>
                <a:latin typeface="Times New Roman" panose="02020603050405020304" pitchFamily="18" charset="0"/>
                <a:cs typeface="Times New Roman" panose="02020603050405020304" pitchFamily="18" charset="0"/>
              </a:rPr>
              <a:t>3/8</a:t>
            </a:r>
            <a:endParaRPr lang="zh-TW" altLang="en-US" sz="1000" dirty="0">
              <a:solidFill>
                <a:schemeClr val="tx1"/>
              </a:solidFill>
              <a:latin typeface="Times New Roman" panose="02020603050405020304" pitchFamily="18" charset="0"/>
              <a:cs typeface="Times New Roman" panose="02020603050405020304" pitchFamily="18" charset="0"/>
            </a:endParaRPr>
          </a:p>
        </p:txBody>
      </p:sp>
      <p:sp>
        <p:nvSpPr>
          <p:cNvPr id="37" name="文字方塊 36">
            <a:extLst>
              <a:ext uri="{FF2B5EF4-FFF2-40B4-BE49-F238E27FC236}">
                <a16:creationId xmlns:a16="http://schemas.microsoft.com/office/drawing/2014/main" id="{8314AF87-E222-4CC1-BADC-AE357A492C89}"/>
              </a:ext>
            </a:extLst>
          </p:cNvPr>
          <p:cNvSpPr txBox="1"/>
          <p:nvPr/>
        </p:nvSpPr>
        <p:spPr>
          <a:xfrm>
            <a:off x="5050188" y="879128"/>
            <a:ext cx="1491972" cy="248401"/>
          </a:xfrm>
          <a:prstGeom prst="rect">
            <a:avLst/>
          </a:prstGeom>
          <a:noFill/>
        </p:spPr>
        <p:txBody>
          <a:bodyPr wrap="square" rtlCol="0">
            <a:spAutoFit/>
          </a:bodyPr>
          <a:lstStyle/>
          <a:p>
            <a:pPr defTabSz="914406"/>
            <a:r>
              <a:rPr lang="en-US" altLang="zh-TW" sz="1014" dirty="0">
                <a:solidFill>
                  <a:sysClr val="windowText" lastClr="000000"/>
                </a:solidFill>
                <a:ea typeface="標楷體"/>
              </a:rPr>
              <a:t>112</a:t>
            </a:r>
            <a:r>
              <a:rPr lang="zh-TW" altLang="en-US" sz="1014" dirty="0">
                <a:solidFill>
                  <a:sysClr val="windowText" lastClr="000000"/>
                </a:solidFill>
                <a:ea typeface="標楷體"/>
              </a:rPr>
              <a:t>年</a:t>
            </a:r>
            <a:r>
              <a:rPr lang="en-US" altLang="zh-TW" sz="1014" dirty="0">
                <a:solidFill>
                  <a:sysClr val="windowText" lastClr="000000"/>
                </a:solidFill>
                <a:ea typeface="標楷體"/>
              </a:rPr>
              <a:t>7</a:t>
            </a:r>
            <a:r>
              <a:rPr lang="zh-TW" altLang="en-US" sz="1014" dirty="0">
                <a:solidFill>
                  <a:sysClr val="windowText" lastClr="000000"/>
                </a:solidFill>
                <a:ea typeface="標楷體"/>
              </a:rPr>
              <a:t>月</a:t>
            </a:r>
            <a:r>
              <a:rPr lang="en-US" altLang="zh-TW" sz="1014" dirty="0">
                <a:solidFill>
                  <a:sysClr val="windowText" lastClr="000000"/>
                </a:solidFill>
                <a:ea typeface="標楷體" panose="03000509000000000000" pitchFamily="65" charset="-120"/>
              </a:rPr>
              <a:t>13</a:t>
            </a:r>
            <a:r>
              <a:rPr lang="zh-TW" altLang="en-US" sz="1014" dirty="0">
                <a:solidFill>
                  <a:sysClr val="windowText" lastClr="000000"/>
                </a:solidFill>
                <a:ea typeface="標楷體"/>
              </a:rPr>
              <a:t>日起生效</a:t>
            </a:r>
          </a:p>
        </p:txBody>
      </p:sp>
    </p:spTree>
    <p:extLst>
      <p:ext uri="{BB962C8B-B14F-4D97-AF65-F5344CB8AC3E}">
        <p14:creationId xmlns:p14="http://schemas.microsoft.com/office/powerpoint/2010/main" val="4286682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矩形 24">
            <a:extLst>
              <a:ext uri="{FF2B5EF4-FFF2-40B4-BE49-F238E27FC236}">
                <a16:creationId xmlns:a16="http://schemas.microsoft.com/office/drawing/2014/main" id="{96B69A59-8892-4351-93E5-3CDF14D3C5D7}"/>
              </a:ext>
            </a:extLst>
          </p:cNvPr>
          <p:cNvSpPr/>
          <p:nvPr/>
        </p:nvSpPr>
        <p:spPr>
          <a:xfrm>
            <a:off x="4439916" y="1185408"/>
            <a:ext cx="2208354" cy="261290"/>
          </a:xfrm>
          <a:prstGeom prst="rect">
            <a:avLst/>
          </a:prstGeom>
        </p:spPr>
        <p:txBody>
          <a:bodyPr wrap="square">
            <a:spAutoFit/>
          </a:bodyPr>
          <a:lstStyle/>
          <a:p>
            <a:pPr defTabSz="914406"/>
            <a:r>
              <a:rPr lang="zh-TW" altLang="en-US" sz="1098" dirty="0">
                <a:solidFill>
                  <a:prstClr val="black"/>
                </a:solidFill>
                <a:ea typeface="標楷體"/>
              </a:rPr>
              <a:t>執行單位</a:t>
            </a:r>
            <a:r>
              <a:rPr lang="en-US" altLang="zh-TW" sz="1098" dirty="0">
                <a:ea typeface="標楷體"/>
              </a:rPr>
              <a:t>(</a:t>
            </a:r>
            <a:r>
              <a:rPr lang="zh-TW" altLang="en-US" sz="1098" dirty="0">
                <a:ea typeface="標楷體"/>
              </a:rPr>
              <a:t>時程</a:t>
            </a:r>
            <a:r>
              <a:rPr lang="en-US" altLang="zh-TW" sz="1098" dirty="0">
                <a:ea typeface="標楷體"/>
              </a:rPr>
              <a:t>)</a:t>
            </a:r>
          </a:p>
        </p:txBody>
      </p:sp>
      <p:sp>
        <p:nvSpPr>
          <p:cNvPr id="26" name="矩形 25">
            <a:extLst>
              <a:ext uri="{FF2B5EF4-FFF2-40B4-BE49-F238E27FC236}">
                <a16:creationId xmlns:a16="http://schemas.microsoft.com/office/drawing/2014/main" id="{E9E314EB-94CA-4C5C-AC0D-7A8C67F774B6}"/>
              </a:ext>
            </a:extLst>
          </p:cNvPr>
          <p:cNvSpPr/>
          <p:nvPr/>
        </p:nvSpPr>
        <p:spPr>
          <a:xfrm>
            <a:off x="656480" y="1184859"/>
            <a:ext cx="3531736" cy="230832"/>
          </a:xfrm>
          <a:prstGeom prst="rect">
            <a:avLst/>
          </a:prstGeom>
        </p:spPr>
        <p:txBody>
          <a:bodyPr wrap="none">
            <a:spAutoFit/>
          </a:bodyPr>
          <a:lstStyle/>
          <a:p>
            <a:r>
              <a:rPr lang="zh-TW" altLang="en-US" sz="900" dirty="0">
                <a:latin typeface="標楷體" panose="03000509000000000000" pitchFamily="65" charset="-120"/>
                <a:ea typeface="標楷體" panose="03000509000000000000" pitchFamily="65" charset="-120"/>
              </a:rPr>
              <a:t>◎醫院總額審查勞務委託由台灣醫協會代各審查分會執行行政事務</a:t>
            </a:r>
          </a:p>
        </p:txBody>
      </p:sp>
      <p:cxnSp>
        <p:nvCxnSpPr>
          <p:cNvPr id="74" name="直線接點 73">
            <a:extLst>
              <a:ext uri="{FF2B5EF4-FFF2-40B4-BE49-F238E27FC236}">
                <a16:creationId xmlns:a16="http://schemas.microsoft.com/office/drawing/2014/main" id="{AA0C2CC4-7FB7-417A-BEC0-A55AB80DAB5E}"/>
              </a:ext>
            </a:extLst>
          </p:cNvPr>
          <p:cNvCxnSpPr/>
          <p:nvPr/>
        </p:nvCxnSpPr>
        <p:spPr>
          <a:xfrm flipV="1">
            <a:off x="610112" y="1414614"/>
            <a:ext cx="5760000" cy="0"/>
          </a:xfrm>
          <a:prstGeom prst="line">
            <a:avLst/>
          </a:prstGeom>
          <a:ln w="12700" cmpd="thinThick">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單箭頭接點 53">
            <a:extLst>
              <a:ext uri="{FF2B5EF4-FFF2-40B4-BE49-F238E27FC236}">
                <a16:creationId xmlns:a16="http://schemas.microsoft.com/office/drawing/2014/main" id="{7B43C4CC-DBCD-42CD-B3B8-902F90E926C0}"/>
              </a:ext>
            </a:extLst>
          </p:cNvPr>
          <p:cNvCxnSpPr/>
          <p:nvPr/>
        </p:nvCxnSpPr>
        <p:spPr>
          <a:xfrm>
            <a:off x="2732709" y="1730768"/>
            <a:ext cx="0" cy="36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6" name="矩形 55">
            <a:extLst>
              <a:ext uri="{FF2B5EF4-FFF2-40B4-BE49-F238E27FC236}">
                <a16:creationId xmlns:a16="http://schemas.microsoft.com/office/drawing/2014/main" id="{0E21122A-9D0A-4817-BCB6-6F9BE48C037C}"/>
              </a:ext>
            </a:extLst>
          </p:cNvPr>
          <p:cNvSpPr/>
          <p:nvPr/>
        </p:nvSpPr>
        <p:spPr>
          <a:xfrm>
            <a:off x="4448040" y="2076574"/>
            <a:ext cx="909223" cy="430887"/>
          </a:xfrm>
          <a:prstGeom prst="rect">
            <a:avLst/>
          </a:prstGeom>
        </p:spPr>
        <p:txBody>
          <a:bodyPr wrap="none">
            <a:spAutoFit/>
          </a:bodyPr>
          <a:lstStyle/>
          <a:p>
            <a:r>
              <a:rPr lang="zh-TW" altLang="en-US" sz="1200" u="sng" dirty="0">
                <a:ea typeface="標楷體" panose="03000509000000000000" pitchFamily="65" charset="-120"/>
              </a:rPr>
              <a:t>受託單位</a:t>
            </a:r>
            <a:endParaRPr lang="en-US" altLang="zh-TW" sz="1200" u="sng" dirty="0">
              <a:ea typeface="標楷體" panose="03000509000000000000" pitchFamily="65" charset="-120"/>
            </a:endParaRPr>
          </a:p>
          <a:p>
            <a:r>
              <a:rPr lang="en-US" altLang="zh-TW" sz="1000" dirty="0">
                <a:ea typeface="標楷體" panose="03000509000000000000" pitchFamily="65" charset="-120"/>
              </a:rPr>
              <a:t>(12</a:t>
            </a:r>
            <a:r>
              <a:rPr lang="zh-TW" altLang="en-US" sz="1000" dirty="0">
                <a:ea typeface="標楷體" panose="03000509000000000000" pitchFamily="65" charset="-120"/>
              </a:rPr>
              <a:t>月</a:t>
            </a:r>
            <a:r>
              <a:rPr lang="en-US" altLang="zh-TW" sz="1000" dirty="0">
                <a:ea typeface="標楷體" panose="03000509000000000000" pitchFamily="65" charset="-120"/>
              </a:rPr>
              <a:t>31</a:t>
            </a:r>
            <a:r>
              <a:rPr lang="zh-TW" altLang="en-US" sz="1000" dirty="0">
                <a:ea typeface="標楷體" panose="03000509000000000000" pitchFamily="65" charset="-120"/>
              </a:rPr>
              <a:t>日前</a:t>
            </a:r>
            <a:r>
              <a:rPr lang="en-US" altLang="zh-TW" sz="1000" dirty="0">
                <a:ea typeface="標楷體" panose="03000509000000000000" pitchFamily="65" charset="-120"/>
              </a:rPr>
              <a:t>)</a:t>
            </a:r>
          </a:p>
        </p:txBody>
      </p:sp>
      <p:sp>
        <p:nvSpPr>
          <p:cNvPr id="72" name="流程圖: 接點 71">
            <a:extLst>
              <a:ext uri="{FF2B5EF4-FFF2-40B4-BE49-F238E27FC236}">
                <a16:creationId xmlns:a16="http://schemas.microsoft.com/office/drawing/2014/main" id="{AFD6665F-07A6-42D7-8916-360D8F702CE8}"/>
              </a:ext>
            </a:extLst>
          </p:cNvPr>
          <p:cNvSpPr/>
          <p:nvPr/>
        </p:nvSpPr>
        <p:spPr>
          <a:xfrm>
            <a:off x="2418085" y="1458696"/>
            <a:ext cx="648000" cy="485043"/>
          </a:xfrm>
          <a:prstGeom prst="flowChartConnector">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solidFill>
                  <a:schemeClr val="tx1"/>
                </a:solidFill>
                <a:ea typeface="標楷體" panose="03000509000000000000" pitchFamily="65" charset="-120"/>
              </a:rPr>
              <a:t>A</a:t>
            </a:r>
            <a:endParaRPr lang="zh-TW" altLang="en-US" dirty="0">
              <a:solidFill>
                <a:schemeClr val="tx1"/>
              </a:solidFill>
              <a:ea typeface="標楷體" panose="03000509000000000000" pitchFamily="65" charset="-120"/>
            </a:endParaRPr>
          </a:p>
        </p:txBody>
      </p:sp>
      <p:sp>
        <p:nvSpPr>
          <p:cNvPr id="107" name="矩形 106">
            <a:extLst>
              <a:ext uri="{FF2B5EF4-FFF2-40B4-BE49-F238E27FC236}">
                <a16:creationId xmlns:a16="http://schemas.microsoft.com/office/drawing/2014/main" id="{7AE1A3E5-C88E-4BCB-BB92-A922A30C7501}"/>
              </a:ext>
            </a:extLst>
          </p:cNvPr>
          <p:cNvSpPr/>
          <p:nvPr/>
        </p:nvSpPr>
        <p:spPr>
          <a:xfrm>
            <a:off x="4436164" y="6047160"/>
            <a:ext cx="1345564" cy="430887"/>
          </a:xfrm>
          <a:prstGeom prst="rect">
            <a:avLst/>
          </a:prstGeom>
        </p:spPr>
        <p:txBody>
          <a:bodyPr wrap="square">
            <a:spAutoFit/>
          </a:bodyPr>
          <a:lstStyle/>
          <a:p>
            <a:pPr defTabSz="1082650"/>
            <a:r>
              <a:rPr lang="zh-TW" altLang="en-US" sz="1200" u="sng" dirty="0">
                <a:solidFill>
                  <a:prstClr val="black"/>
                </a:solidFill>
                <a:ea typeface="標楷體"/>
              </a:rPr>
              <a:t>受託單位</a:t>
            </a:r>
            <a:endParaRPr lang="en-US" altLang="zh-TW" sz="1200" u="sng" dirty="0">
              <a:solidFill>
                <a:prstClr val="black"/>
              </a:solidFill>
              <a:ea typeface="標楷體"/>
            </a:endParaRPr>
          </a:p>
          <a:p>
            <a:pPr defTabSz="1082650"/>
            <a:endParaRPr lang="en-US" altLang="zh-TW" sz="1000" u="sng" dirty="0">
              <a:solidFill>
                <a:prstClr val="black"/>
              </a:solidFill>
              <a:ea typeface="標楷體"/>
            </a:endParaRPr>
          </a:p>
        </p:txBody>
      </p:sp>
      <p:sp>
        <p:nvSpPr>
          <p:cNvPr id="108" name="矩形 107">
            <a:extLst>
              <a:ext uri="{FF2B5EF4-FFF2-40B4-BE49-F238E27FC236}">
                <a16:creationId xmlns:a16="http://schemas.microsoft.com/office/drawing/2014/main" id="{20F49116-DFE6-4DF6-8ACC-945E336C4233}"/>
              </a:ext>
            </a:extLst>
          </p:cNvPr>
          <p:cNvSpPr/>
          <p:nvPr/>
        </p:nvSpPr>
        <p:spPr>
          <a:xfrm>
            <a:off x="4459916" y="7795901"/>
            <a:ext cx="1321812" cy="276999"/>
          </a:xfrm>
          <a:prstGeom prst="rect">
            <a:avLst/>
          </a:prstGeom>
          <a:ln>
            <a:noFill/>
          </a:ln>
        </p:spPr>
        <p:txBody>
          <a:bodyPr wrap="square">
            <a:spAutoFit/>
          </a:bodyPr>
          <a:lstStyle/>
          <a:p>
            <a:pPr defTabSz="1082650"/>
            <a:r>
              <a:rPr lang="zh-TW" altLang="en-US" sz="1200" u="sng" dirty="0">
                <a:ea typeface="標楷體"/>
              </a:rPr>
              <a:t>受託單位</a:t>
            </a:r>
            <a:endParaRPr lang="en-US" altLang="zh-TW" sz="1200" u="sng" dirty="0">
              <a:ea typeface="標楷體"/>
            </a:endParaRPr>
          </a:p>
        </p:txBody>
      </p:sp>
      <p:sp>
        <p:nvSpPr>
          <p:cNvPr id="110" name="矩形: 圓角 109">
            <a:extLst>
              <a:ext uri="{FF2B5EF4-FFF2-40B4-BE49-F238E27FC236}">
                <a16:creationId xmlns:a16="http://schemas.microsoft.com/office/drawing/2014/main" id="{CEED3D76-CAE0-4627-8C4D-3265AAD22761}"/>
              </a:ext>
            </a:extLst>
          </p:cNvPr>
          <p:cNvSpPr/>
          <p:nvPr/>
        </p:nvSpPr>
        <p:spPr>
          <a:xfrm>
            <a:off x="831044" y="8747288"/>
            <a:ext cx="2160000" cy="370697"/>
          </a:xfrm>
          <a:prstGeom prst="roundRect">
            <a:avLst>
              <a:gd name="adj" fmla="val 5000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kumimoji="1" lang="zh-TW" altLang="en-US" sz="1200" dirty="0">
                <a:ln w="9525">
                  <a:noFill/>
                </a:ln>
                <a:solidFill>
                  <a:schemeClr val="tx1"/>
                </a:solidFill>
                <a:ea typeface="標楷體" panose="03000509000000000000" pitchFamily="65" charset="-120"/>
                <a:cs typeface="Times New Roman" pitchFamily="18" charset="0"/>
              </a:rPr>
              <a:t>視缺額辦理增補聘作業</a:t>
            </a:r>
          </a:p>
        </p:txBody>
      </p:sp>
      <p:cxnSp>
        <p:nvCxnSpPr>
          <p:cNvPr id="111" name="直線單箭頭接點 110">
            <a:extLst>
              <a:ext uri="{FF2B5EF4-FFF2-40B4-BE49-F238E27FC236}">
                <a16:creationId xmlns:a16="http://schemas.microsoft.com/office/drawing/2014/main" id="{A51E3E21-E8DB-4171-AB79-6B824B95E33A}"/>
              </a:ext>
            </a:extLst>
          </p:cNvPr>
          <p:cNvCxnSpPr/>
          <p:nvPr/>
        </p:nvCxnSpPr>
        <p:spPr>
          <a:xfrm>
            <a:off x="1330458" y="8356201"/>
            <a:ext cx="0" cy="39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6" name="文字方塊 40">
            <a:extLst>
              <a:ext uri="{FF2B5EF4-FFF2-40B4-BE49-F238E27FC236}">
                <a16:creationId xmlns:a16="http://schemas.microsoft.com/office/drawing/2014/main" id="{2FD790B5-DC97-45FA-82A8-E3D0A16CBC64}"/>
              </a:ext>
            </a:extLst>
          </p:cNvPr>
          <p:cNvSpPr txBox="1">
            <a:spLocks noChangeArrowheads="1"/>
          </p:cNvSpPr>
          <p:nvPr/>
        </p:nvSpPr>
        <p:spPr bwMode="auto">
          <a:xfrm>
            <a:off x="831044" y="7746852"/>
            <a:ext cx="1016138" cy="807349"/>
          </a:xfrm>
          <a:prstGeom prst="rect">
            <a:avLst/>
          </a:prstGeom>
          <a:solidFill>
            <a:schemeClr val="bg1"/>
          </a:solidFill>
          <a:ln>
            <a:solidFill>
              <a:schemeClr val="tx1"/>
            </a:solidFill>
            <a:prstDash val="solid"/>
          </a:ln>
        </p:spPr>
        <p:txBody>
          <a:bodyPr vert="horz" wrap="square" lIns="91440" tIns="45720" rIns="91440" bIns="45720" numCol="1" anchor="t" anchorCtr="0" compatLnSpc="1">
            <a:prstTxWarp prst="textNoShape">
              <a:avLst/>
            </a:prstTxWarp>
          </a:bodyPr>
          <a:lstStyle/>
          <a:p>
            <a:pPr lvl="0" algn="ctr" defTabSz="1082650">
              <a:defRPr/>
            </a:pPr>
            <a:r>
              <a:rPr lang="zh-TW" altLang="en-US" sz="1200" kern="100" dirty="0">
                <a:ea typeface="標楷體" panose="03000509000000000000" pitchFamily="65" charset="-120"/>
                <a:cs typeface="Times New Roman"/>
              </a:rPr>
              <a:t>系統傳送確聘通知信予醫審及藥材組與分區</a:t>
            </a:r>
          </a:p>
        </p:txBody>
      </p:sp>
      <p:grpSp>
        <p:nvGrpSpPr>
          <p:cNvPr id="118" name="群組 117">
            <a:extLst>
              <a:ext uri="{FF2B5EF4-FFF2-40B4-BE49-F238E27FC236}">
                <a16:creationId xmlns:a16="http://schemas.microsoft.com/office/drawing/2014/main" id="{32A9A192-50FD-4E49-99CB-19EA6322D528}"/>
              </a:ext>
            </a:extLst>
          </p:cNvPr>
          <p:cNvGrpSpPr/>
          <p:nvPr/>
        </p:nvGrpSpPr>
        <p:grpSpPr>
          <a:xfrm>
            <a:off x="1005916" y="6306462"/>
            <a:ext cx="1774002" cy="1457291"/>
            <a:chOff x="6500062" y="6167527"/>
            <a:chExt cx="1774002" cy="1457291"/>
          </a:xfrm>
        </p:grpSpPr>
        <p:grpSp>
          <p:nvGrpSpPr>
            <p:cNvPr id="119" name="群組 118">
              <a:extLst>
                <a:ext uri="{FF2B5EF4-FFF2-40B4-BE49-F238E27FC236}">
                  <a16:creationId xmlns:a16="http://schemas.microsoft.com/office/drawing/2014/main" id="{46753857-6241-43D9-B21C-32715ADE3A03}"/>
                </a:ext>
              </a:extLst>
            </p:cNvPr>
            <p:cNvGrpSpPr/>
            <p:nvPr/>
          </p:nvGrpSpPr>
          <p:grpSpPr>
            <a:xfrm>
              <a:off x="6500062" y="6434189"/>
              <a:ext cx="1774002" cy="1082663"/>
              <a:chOff x="8155391" y="6983860"/>
              <a:chExt cx="1647247" cy="966102"/>
            </a:xfrm>
          </p:grpSpPr>
          <p:sp>
            <p:nvSpPr>
              <p:cNvPr id="125" name="流程圖: 決策 124">
                <a:extLst>
                  <a:ext uri="{FF2B5EF4-FFF2-40B4-BE49-F238E27FC236}">
                    <a16:creationId xmlns:a16="http://schemas.microsoft.com/office/drawing/2014/main" id="{A85F25C4-9D01-4A6A-AEC4-F64B8E21DF8B}"/>
                  </a:ext>
                </a:extLst>
              </p:cNvPr>
              <p:cNvSpPr/>
              <p:nvPr/>
            </p:nvSpPr>
            <p:spPr>
              <a:xfrm>
                <a:off x="8155391" y="6983860"/>
                <a:ext cx="1647247" cy="966102"/>
              </a:xfrm>
              <a:prstGeom prst="flowChartDecision">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082650">
                  <a:defRPr/>
                </a:pPr>
                <a:endParaRPr kumimoji="1" lang="en-US" altLang="zh-TW" sz="1200" u="sng" kern="0" dirty="0">
                  <a:solidFill>
                    <a:schemeClr val="tx1"/>
                  </a:solidFill>
                  <a:ea typeface="標楷體" panose="03000509000000000000" pitchFamily="65" charset="-120"/>
                  <a:cs typeface="新細明體" pitchFamily="18" charset="-120"/>
                </a:endParaRPr>
              </a:p>
            </p:txBody>
          </p:sp>
          <p:sp>
            <p:nvSpPr>
              <p:cNvPr id="126" name="文字方塊 40">
                <a:extLst>
                  <a:ext uri="{FF2B5EF4-FFF2-40B4-BE49-F238E27FC236}">
                    <a16:creationId xmlns:a16="http://schemas.microsoft.com/office/drawing/2014/main" id="{62453A7A-A522-4C36-9A66-1BC7FCCC20B0}"/>
                  </a:ext>
                </a:extLst>
              </p:cNvPr>
              <p:cNvSpPr txBox="1">
                <a:spLocks noChangeArrowheads="1"/>
              </p:cNvSpPr>
              <p:nvPr/>
            </p:nvSpPr>
            <p:spPr bwMode="auto">
              <a:xfrm>
                <a:off x="8338542" y="7073478"/>
                <a:ext cx="1314552" cy="754102"/>
              </a:xfrm>
              <a:prstGeom prst="rect">
                <a:avLst/>
              </a:prstGeom>
              <a:noFill/>
              <a:ln>
                <a:noFill/>
                <a:prstDash val="solid"/>
              </a:ln>
            </p:spPr>
            <p:txBody>
              <a:bodyPr vert="horz" wrap="square" lIns="91440" tIns="45720" rIns="91440" bIns="45720" numCol="1" anchor="t" anchorCtr="0" compatLnSpc="1">
                <a:prstTxWarp prst="textNoShape">
                  <a:avLst/>
                </a:prstTxWarp>
              </a:bodyPr>
              <a:lstStyle/>
              <a:p>
                <a:pPr marL="0" marR="0" lvl="0" indent="0" algn="ctr" defTabSz="1082650" eaLnBrk="1" fontAlgn="auto" latinLnBrk="0" hangingPunct="1">
                  <a:lnSpc>
                    <a:spcPct val="100000"/>
                  </a:lnSpc>
                  <a:spcBef>
                    <a:spcPts val="0"/>
                  </a:spcBef>
                  <a:spcAft>
                    <a:spcPts val="0"/>
                  </a:spcAft>
                  <a:buClrTx/>
                  <a:buSzTx/>
                  <a:buFontTx/>
                  <a:buNone/>
                  <a:tabLst/>
                  <a:defRPr/>
                </a:pPr>
                <a:r>
                  <a:rPr kumimoji="1" lang="zh-TW" altLang="en-US" sz="1200" i="0" strike="noStrike" kern="0" cap="none" spc="0" normalizeH="0" baseline="0" noProof="0" dirty="0">
                    <a:ln>
                      <a:noFill/>
                    </a:ln>
                    <a:effectLst/>
                    <a:uLnTx/>
                    <a:uFillTx/>
                    <a:ea typeface="標楷體" panose="03000509000000000000" pitchFamily="65" charset="-120"/>
                    <a:cs typeface="新細明體" pitchFamily="18" charset="-120"/>
                  </a:rPr>
                  <a:t>上傳系統</a:t>
                </a:r>
                <a:endParaRPr kumimoji="1" lang="en-US" altLang="zh-TW" sz="1200" i="0" strike="noStrike" kern="0" cap="none" spc="0" normalizeH="0" baseline="0" noProof="0" dirty="0">
                  <a:ln>
                    <a:noFill/>
                  </a:ln>
                  <a:effectLst/>
                  <a:uLnTx/>
                  <a:uFillTx/>
                  <a:ea typeface="標楷體" panose="03000509000000000000" pitchFamily="65" charset="-120"/>
                  <a:cs typeface="新細明體" pitchFamily="18" charset="-120"/>
                </a:endParaRPr>
              </a:p>
              <a:p>
                <a:pPr lvl="0" algn="ctr" defTabSz="1082650">
                  <a:defRPr/>
                </a:pPr>
                <a:r>
                  <a:rPr kumimoji="1" lang="zh-TW" altLang="en-US" sz="1200" kern="0" dirty="0">
                    <a:ea typeface="標楷體" panose="03000509000000000000" pitchFamily="65" charset="-120"/>
                    <a:cs typeface="新細明體" pitchFamily="18" charset="-120"/>
                  </a:rPr>
                  <a:t>之確聘名單是否</a:t>
                </a:r>
                <a:r>
                  <a:rPr kumimoji="1" lang="zh-TW" altLang="en-US" sz="1200" i="0" strike="noStrike" kern="0" cap="none" spc="0" normalizeH="0" baseline="0" noProof="0" dirty="0">
                    <a:ln>
                      <a:noFill/>
                    </a:ln>
                    <a:effectLst/>
                    <a:uLnTx/>
                    <a:uFillTx/>
                    <a:ea typeface="標楷體" panose="03000509000000000000" pitchFamily="65" charset="-120"/>
                    <a:cs typeface="新細明體" pitchFamily="18" charset="-120"/>
                  </a:rPr>
                  <a:t>與</a:t>
                </a:r>
                <a:endParaRPr kumimoji="1" lang="en-US" altLang="zh-TW" sz="1200" i="0" strike="noStrike" kern="0" cap="none" spc="0" normalizeH="0" baseline="0" noProof="0" dirty="0">
                  <a:ln>
                    <a:noFill/>
                  </a:ln>
                  <a:effectLst/>
                  <a:uLnTx/>
                  <a:uFillTx/>
                  <a:ea typeface="標楷體" panose="03000509000000000000" pitchFamily="65" charset="-120"/>
                  <a:cs typeface="新細明體" pitchFamily="18" charset="-120"/>
                </a:endParaRPr>
              </a:p>
              <a:p>
                <a:pPr marL="0" marR="0" lvl="0" indent="0" algn="ctr" defTabSz="1082650" eaLnBrk="1" fontAlgn="auto" latinLnBrk="0" hangingPunct="1">
                  <a:lnSpc>
                    <a:spcPct val="100000"/>
                  </a:lnSpc>
                  <a:spcBef>
                    <a:spcPts val="0"/>
                  </a:spcBef>
                  <a:spcAft>
                    <a:spcPts val="0"/>
                  </a:spcAft>
                  <a:buClrTx/>
                  <a:buSzTx/>
                  <a:buFontTx/>
                  <a:buNone/>
                  <a:tabLst/>
                  <a:defRPr/>
                </a:pPr>
                <a:r>
                  <a:rPr kumimoji="1" lang="zh-TW" altLang="en-US" sz="1200" i="0" strike="noStrike" kern="0" cap="none" spc="0" normalizeH="0" baseline="0" noProof="0" dirty="0">
                    <a:ln>
                      <a:noFill/>
                    </a:ln>
                    <a:effectLst/>
                    <a:uLnTx/>
                    <a:uFillTx/>
                    <a:ea typeface="標楷體" panose="03000509000000000000" pitchFamily="65" charset="-120"/>
                    <a:cs typeface="新細明體" pitchFamily="18" charset="-120"/>
                  </a:rPr>
                  <a:t>醫審及藥材組</a:t>
                </a:r>
                <a:endParaRPr kumimoji="1" lang="en-US" altLang="zh-TW" sz="1200" i="0" strike="noStrike" kern="0" cap="none" spc="0" normalizeH="0" baseline="0" noProof="0" dirty="0">
                  <a:ln>
                    <a:noFill/>
                  </a:ln>
                  <a:effectLst/>
                  <a:uLnTx/>
                  <a:uFillTx/>
                  <a:ea typeface="標楷體" panose="03000509000000000000" pitchFamily="65" charset="-120"/>
                  <a:cs typeface="新細明體" pitchFamily="18" charset="-120"/>
                </a:endParaRPr>
              </a:p>
              <a:p>
                <a:pPr marL="0" marR="0" lvl="0" indent="0" algn="ctr" defTabSz="1082650" eaLnBrk="1" fontAlgn="auto" latinLnBrk="0" hangingPunct="1">
                  <a:lnSpc>
                    <a:spcPct val="100000"/>
                  </a:lnSpc>
                  <a:spcBef>
                    <a:spcPts val="0"/>
                  </a:spcBef>
                  <a:spcAft>
                    <a:spcPts val="0"/>
                  </a:spcAft>
                  <a:buClrTx/>
                  <a:buSzTx/>
                  <a:buFontTx/>
                  <a:buNone/>
                  <a:tabLst/>
                  <a:defRPr/>
                </a:pPr>
                <a:r>
                  <a:rPr kumimoji="1" lang="zh-TW" altLang="en-US" sz="1200" i="0" strike="noStrike" kern="0" cap="none" spc="0" normalizeH="0" baseline="0" noProof="0" dirty="0">
                    <a:ln>
                      <a:noFill/>
                    </a:ln>
                    <a:effectLst/>
                    <a:uLnTx/>
                    <a:uFillTx/>
                    <a:ea typeface="標楷體" panose="03000509000000000000" pitchFamily="65" charset="-120"/>
                    <a:cs typeface="新細明體" pitchFamily="18" charset="-120"/>
                  </a:rPr>
                  <a:t> 核定相符？</a:t>
                </a:r>
                <a:endParaRPr kumimoji="0" lang="zh-TW" altLang="zh-TW" sz="1200" i="0" strike="noStrike" kern="100" cap="none" spc="0" normalizeH="0" baseline="0" noProof="0" dirty="0">
                  <a:ln>
                    <a:noFill/>
                  </a:ln>
                  <a:effectLst/>
                  <a:uLnTx/>
                  <a:uFillTx/>
                  <a:cs typeface="Times New Roman"/>
                </a:endParaRPr>
              </a:p>
            </p:txBody>
          </p:sp>
        </p:grpSp>
        <p:cxnSp>
          <p:nvCxnSpPr>
            <p:cNvPr id="120" name="直線單箭頭接點 119">
              <a:extLst>
                <a:ext uri="{FF2B5EF4-FFF2-40B4-BE49-F238E27FC236}">
                  <a16:creationId xmlns:a16="http://schemas.microsoft.com/office/drawing/2014/main" id="{C909D798-70D1-4CB3-A603-5F0BAAA0CFD6}"/>
                </a:ext>
              </a:extLst>
            </p:cNvPr>
            <p:cNvCxnSpPr/>
            <p:nvPr/>
          </p:nvCxnSpPr>
          <p:spPr>
            <a:xfrm>
              <a:off x="7387063" y="6167527"/>
              <a:ext cx="0" cy="28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直線單箭頭接點 120">
              <a:extLst>
                <a:ext uri="{FF2B5EF4-FFF2-40B4-BE49-F238E27FC236}">
                  <a16:creationId xmlns:a16="http://schemas.microsoft.com/office/drawing/2014/main" id="{136264CC-11BE-4EC6-AD0E-E6FCB5DAB28C}"/>
                </a:ext>
              </a:extLst>
            </p:cNvPr>
            <p:cNvCxnSpPr/>
            <p:nvPr/>
          </p:nvCxnSpPr>
          <p:spPr>
            <a:xfrm>
              <a:off x="6500062" y="6988642"/>
              <a:ext cx="0" cy="612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2" name="矩形 121">
              <a:extLst>
                <a:ext uri="{FF2B5EF4-FFF2-40B4-BE49-F238E27FC236}">
                  <a16:creationId xmlns:a16="http://schemas.microsoft.com/office/drawing/2014/main" id="{98E34A61-B649-4A90-8A19-C5C04DDA0345}"/>
                </a:ext>
              </a:extLst>
            </p:cNvPr>
            <p:cNvSpPr/>
            <p:nvPr/>
          </p:nvSpPr>
          <p:spPr>
            <a:xfrm>
              <a:off x="6548110" y="7123378"/>
              <a:ext cx="338554" cy="276999"/>
            </a:xfrm>
            <a:prstGeom prst="rect">
              <a:avLst/>
            </a:prstGeom>
            <a:ln>
              <a:noFill/>
            </a:ln>
          </p:spPr>
          <p:txBody>
            <a:bodyPr wrap="none">
              <a:spAutoFit/>
            </a:bodyPr>
            <a:lstStyle/>
            <a:p>
              <a:r>
                <a:rPr lang="zh-TW" altLang="en-US" sz="1200" dirty="0">
                  <a:ea typeface="標楷體" panose="03000509000000000000" pitchFamily="65" charset="-120"/>
                </a:rPr>
                <a:t>是</a:t>
              </a:r>
            </a:p>
          </p:txBody>
        </p:sp>
        <p:sp>
          <p:nvSpPr>
            <p:cNvPr id="123" name="矩形 122">
              <a:extLst>
                <a:ext uri="{FF2B5EF4-FFF2-40B4-BE49-F238E27FC236}">
                  <a16:creationId xmlns:a16="http://schemas.microsoft.com/office/drawing/2014/main" id="{2A0E9BE6-EBF0-420C-9C59-DD500A22B6D3}"/>
                </a:ext>
              </a:extLst>
            </p:cNvPr>
            <p:cNvSpPr/>
            <p:nvPr/>
          </p:nvSpPr>
          <p:spPr>
            <a:xfrm>
              <a:off x="7906413" y="7095987"/>
              <a:ext cx="338554" cy="276999"/>
            </a:xfrm>
            <a:prstGeom prst="rect">
              <a:avLst/>
            </a:prstGeom>
            <a:ln>
              <a:noFill/>
            </a:ln>
          </p:spPr>
          <p:txBody>
            <a:bodyPr wrap="none">
              <a:spAutoFit/>
            </a:bodyPr>
            <a:lstStyle/>
            <a:p>
              <a:r>
                <a:rPr lang="zh-TW" altLang="en-US" sz="1200" dirty="0">
                  <a:ea typeface="標楷體" panose="03000509000000000000" pitchFamily="65" charset="-120"/>
                </a:rPr>
                <a:t>否</a:t>
              </a:r>
            </a:p>
          </p:txBody>
        </p:sp>
        <p:cxnSp>
          <p:nvCxnSpPr>
            <p:cNvPr id="124" name="直線單箭頭接點 123">
              <a:extLst>
                <a:ext uri="{FF2B5EF4-FFF2-40B4-BE49-F238E27FC236}">
                  <a16:creationId xmlns:a16="http://schemas.microsoft.com/office/drawing/2014/main" id="{4358C693-748B-49C7-A442-EAD53582D249}"/>
                </a:ext>
              </a:extLst>
            </p:cNvPr>
            <p:cNvCxnSpPr/>
            <p:nvPr/>
          </p:nvCxnSpPr>
          <p:spPr>
            <a:xfrm>
              <a:off x="8274064" y="6976818"/>
              <a:ext cx="0" cy="64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27" name="直線單箭頭接點 126">
            <a:extLst>
              <a:ext uri="{FF2B5EF4-FFF2-40B4-BE49-F238E27FC236}">
                <a16:creationId xmlns:a16="http://schemas.microsoft.com/office/drawing/2014/main" id="{A423B455-D453-4E1A-B6E1-5C6352F0C39E}"/>
              </a:ext>
            </a:extLst>
          </p:cNvPr>
          <p:cNvCxnSpPr/>
          <p:nvPr/>
        </p:nvCxnSpPr>
        <p:spPr>
          <a:xfrm>
            <a:off x="2472715" y="8356201"/>
            <a:ext cx="0" cy="39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8" name="文字方塊 40">
            <a:extLst>
              <a:ext uri="{FF2B5EF4-FFF2-40B4-BE49-F238E27FC236}">
                <a16:creationId xmlns:a16="http://schemas.microsoft.com/office/drawing/2014/main" id="{CCD08227-05EC-47B8-B5F7-A612B7712F8C}"/>
              </a:ext>
            </a:extLst>
          </p:cNvPr>
          <p:cNvSpPr txBox="1">
            <a:spLocks noChangeArrowheads="1"/>
          </p:cNvSpPr>
          <p:nvPr/>
        </p:nvSpPr>
        <p:spPr bwMode="auto">
          <a:xfrm>
            <a:off x="1991319" y="7746852"/>
            <a:ext cx="999719" cy="807349"/>
          </a:xfrm>
          <a:prstGeom prst="rect">
            <a:avLst/>
          </a:prstGeom>
          <a:solidFill>
            <a:schemeClr val="bg1"/>
          </a:solidFill>
          <a:ln>
            <a:solidFill>
              <a:schemeClr val="tx1"/>
            </a:solidFill>
            <a:prstDash val="solid"/>
          </a:ln>
        </p:spPr>
        <p:txBody>
          <a:bodyPr vert="horz" wrap="square" lIns="91440" tIns="45720" rIns="91440" bIns="45720" numCol="1" anchor="t" anchorCtr="0" compatLnSpc="1">
            <a:prstTxWarp prst="textNoShape">
              <a:avLst/>
            </a:prstTxWarp>
          </a:bodyPr>
          <a:lstStyle/>
          <a:p>
            <a:pPr lvl="0" algn="ctr" defTabSz="1082650">
              <a:defRPr/>
            </a:pPr>
            <a:r>
              <a:rPr kumimoji="1" lang="zh-TW" altLang="en-US" sz="1200" kern="0" dirty="0">
                <a:ea typeface="標楷體" panose="03000509000000000000" pitchFamily="65" charset="-120"/>
                <a:cs typeface="新細明體" pitchFamily="18" charset="-120"/>
              </a:rPr>
              <a:t>受託單位函送說明予醫審及藥材組與分區備查</a:t>
            </a:r>
            <a:endParaRPr lang="zh-TW" altLang="zh-TW" sz="1200" kern="100" dirty="0">
              <a:ea typeface="標楷體" panose="03000509000000000000" pitchFamily="65" charset="-120"/>
              <a:cs typeface="Times New Roman"/>
            </a:endParaRPr>
          </a:p>
        </p:txBody>
      </p:sp>
      <p:sp>
        <p:nvSpPr>
          <p:cNvPr id="131" name="文字方塊 130">
            <a:extLst>
              <a:ext uri="{FF2B5EF4-FFF2-40B4-BE49-F238E27FC236}">
                <a16:creationId xmlns:a16="http://schemas.microsoft.com/office/drawing/2014/main" id="{66F3B9EC-D98E-4581-8804-DC90B5C641B9}"/>
              </a:ext>
            </a:extLst>
          </p:cNvPr>
          <p:cNvSpPr txBox="1"/>
          <p:nvPr/>
        </p:nvSpPr>
        <p:spPr>
          <a:xfrm>
            <a:off x="269543" y="9101044"/>
            <a:ext cx="6318913" cy="553998"/>
          </a:xfrm>
          <a:prstGeom prst="rect">
            <a:avLst/>
          </a:prstGeom>
          <a:noFill/>
        </p:spPr>
        <p:txBody>
          <a:bodyPr wrap="square" rtlCol="0">
            <a:spAutoFit/>
          </a:bodyPr>
          <a:lstStyle>
            <a:defPPr>
              <a:defRPr lang="en-US"/>
            </a:defPPr>
            <a:lvl1pPr>
              <a:defRPr sz="1200">
                <a:ea typeface="標楷體" panose="03000509000000000000" pitchFamily="65" charset="-120"/>
              </a:defRPr>
            </a:lvl1pPr>
          </a:lstStyle>
          <a:p>
            <a:r>
              <a:rPr lang="zh-TW" altLang="en-US" sz="1000" dirty="0"/>
              <a:t>備註：</a:t>
            </a:r>
            <a:endParaRPr lang="en-US" altLang="zh-TW" sz="1000" dirty="0"/>
          </a:p>
          <a:p>
            <a:r>
              <a:rPr lang="zh-TW" altLang="en-US" sz="1000" dirty="0"/>
              <a:t>審查醫藥專家</a:t>
            </a:r>
            <a:r>
              <a:rPr lang="en-US" altLang="zh-TW" sz="1000" dirty="0"/>
              <a:t>(</a:t>
            </a:r>
            <a:r>
              <a:rPr lang="zh-TW" altLang="en-US" sz="1000" dirty="0"/>
              <a:t>含疾分專員</a:t>
            </a:r>
            <a:r>
              <a:rPr lang="en-US" altLang="zh-TW" sz="1000" dirty="0"/>
              <a:t>)</a:t>
            </a:r>
            <a:r>
              <a:rPr lang="zh-TW" altLang="en-US" sz="1000" dirty="0"/>
              <a:t>確聘後相關行政作業，依本署醫療服務審查醫藥專家遴聘原則及醫療服務審查勞務委託採購契約條文辦理。 </a:t>
            </a:r>
          </a:p>
        </p:txBody>
      </p:sp>
      <p:sp>
        <p:nvSpPr>
          <p:cNvPr id="132" name="矩形 14">
            <a:extLst>
              <a:ext uri="{FF2B5EF4-FFF2-40B4-BE49-F238E27FC236}">
                <a16:creationId xmlns:a16="http://schemas.microsoft.com/office/drawing/2014/main" id="{6D136228-A4C0-48C2-A76A-37F477F9BAD5}"/>
              </a:ext>
            </a:extLst>
          </p:cNvPr>
          <p:cNvSpPr>
            <a:spLocks noChangeArrowheads="1"/>
          </p:cNvSpPr>
          <p:nvPr/>
        </p:nvSpPr>
        <p:spPr bwMode="auto">
          <a:xfrm>
            <a:off x="1684482" y="2118779"/>
            <a:ext cx="2159993" cy="289939"/>
          </a:xfrm>
          <a:prstGeom prst="rect">
            <a:avLst/>
          </a:prstGeom>
          <a:solidFill>
            <a:schemeClr val="bg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lvl="0" algn="ctr" defTabSz="914400" fontAlgn="base">
              <a:spcBef>
                <a:spcPct val="0"/>
              </a:spcBef>
              <a:spcAft>
                <a:spcPct val="0"/>
              </a:spcAft>
            </a:pPr>
            <a:r>
              <a:rPr kumimoji="1" lang="zh-TW" altLang="en-US" sz="1200" dirty="0">
                <a:ea typeface="標楷體" panose="03000509000000000000" pitchFamily="65" charset="-120"/>
                <a:cs typeface="Times New Roman" pitchFamily="18" charset="0"/>
              </a:rPr>
              <a:t>受託單位函文醫審及藥材組</a:t>
            </a:r>
          </a:p>
        </p:txBody>
      </p:sp>
      <p:sp>
        <p:nvSpPr>
          <p:cNvPr id="133" name="文字方塊 40">
            <a:extLst>
              <a:ext uri="{FF2B5EF4-FFF2-40B4-BE49-F238E27FC236}">
                <a16:creationId xmlns:a16="http://schemas.microsoft.com/office/drawing/2014/main" id="{DA3CC93B-D2C4-481C-B533-28C38AF231B3}"/>
              </a:ext>
            </a:extLst>
          </p:cNvPr>
          <p:cNvSpPr txBox="1">
            <a:spLocks noChangeArrowheads="1"/>
          </p:cNvSpPr>
          <p:nvPr/>
        </p:nvSpPr>
        <p:spPr bwMode="auto">
          <a:xfrm>
            <a:off x="2727377" y="2405106"/>
            <a:ext cx="1117095" cy="272114"/>
          </a:xfrm>
          <a:prstGeom prst="rect">
            <a:avLst/>
          </a:prstGeom>
          <a:solidFill>
            <a:schemeClr val="bg1"/>
          </a:solidFill>
          <a:ln>
            <a:solidFill>
              <a:sysClr val="windowText" lastClr="000000"/>
            </a:solidFill>
            <a:prstDash val="solid"/>
          </a:ln>
        </p:spPr>
        <p:txBody>
          <a:bodyPr vert="horz" wrap="square" lIns="91440" tIns="45720" rIns="91440" bIns="45720" numCol="1"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1" lang="zh-TW" altLang="en-US" sz="1200" b="0" i="0" strike="noStrike" kern="0" cap="none" spc="0" normalizeH="0" baseline="0" noProof="0" dirty="0">
                <a:ln>
                  <a:noFill/>
                </a:ln>
                <a:effectLst/>
                <a:uLnTx/>
                <a:uFillTx/>
                <a:ea typeface="標楷體" pitchFamily="65" charset="-120"/>
                <a:cs typeface="Times New Roman" pitchFamily="18" charset="0"/>
              </a:rPr>
              <a:t>採賡續遴聘</a:t>
            </a:r>
            <a:endParaRPr kumimoji="1" lang="zh-TW" altLang="zh-TW" sz="1200" b="0" i="0" strike="noStrike" kern="0" cap="none" spc="0" normalizeH="0" baseline="0" noProof="0" dirty="0">
              <a:ln>
                <a:noFill/>
              </a:ln>
              <a:effectLst/>
              <a:uLnTx/>
              <a:uFillTx/>
              <a:cs typeface="新細明體" pitchFamily="18" charset="-120"/>
            </a:endParaRPr>
          </a:p>
        </p:txBody>
      </p:sp>
      <p:sp>
        <p:nvSpPr>
          <p:cNvPr id="135" name="矩形 134">
            <a:extLst>
              <a:ext uri="{FF2B5EF4-FFF2-40B4-BE49-F238E27FC236}">
                <a16:creationId xmlns:a16="http://schemas.microsoft.com/office/drawing/2014/main" id="{38A14D1D-7FC9-477B-A880-2A243C40E04C}"/>
              </a:ext>
            </a:extLst>
          </p:cNvPr>
          <p:cNvSpPr/>
          <p:nvPr/>
        </p:nvSpPr>
        <p:spPr>
          <a:xfrm>
            <a:off x="4458382" y="2835394"/>
            <a:ext cx="1099981" cy="430887"/>
          </a:xfrm>
          <a:prstGeom prst="rect">
            <a:avLst/>
          </a:prstGeom>
        </p:spPr>
        <p:txBody>
          <a:bodyPr wrap="none">
            <a:spAutoFit/>
          </a:bodyPr>
          <a:lstStyle/>
          <a:p>
            <a:r>
              <a:rPr lang="zh-TW" altLang="en-US" sz="1200" u="sng" dirty="0">
                <a:ea typeface="標楷體" panose="03000509000000000000" pitchFamily="65" charset="-120"/>
              </a:rPr>
              <a:t>受託單位</a:t>
            </a:r>
          </a:p>
          <a:p>
            <a:r>
              <a:rPr lang="en-US" altLang="zh-TW" sz="1000" dirty="0">
                <a:ea typeface="標楷體" panose="03000509000000000000" pitchFamily="65" charset="-120"/>
              </a:rPr>
              <a:t>(</a:t>
            </a:r>
            <a:r>
              <a:rPr lang="zh-TW" altLang="en-US" sz="1000" dirty="0">
                <a:ea typeface="標楷體" panose="03000509000000000000" pitchFamily="65" charset="-120"/>
              </a:rPr>
              <a:t>翌年</a:t>
            </a:r>
            <a:r>
              <a:rPr lang="en-US" altLang="zh-TW" sz="1000" dirty="0">
                <a:ea typeface="標楷體" panose="03000509000000000000" pitchFamily="65" charset="-120"/>
              </a:rPr>
              <a:t>1</a:t>
            </a:r>
            <a:r>
              <a:rPr lang="zh-TW" altLang="en-US" sz="1000" dirty="0">
                <a:ea typeface="標楷體" panose="03000509000000000000" pitchFamily="65" charset="-120"/>
              </a:rPr>
              <a:t>月</a:t>
            </a:r>
            <a:r>
              <a:rPr lang="en-US" altLang="zh-TW" sz="1000" dirty="0">
                <a:ea typeface="標楷體" panose="03000509000000000000" pitchFamily="65" charset="-120"/>
              </a:rPr>
              <a:t>31</a:t>
            </a:r>
            <a:r>
              <a:rPr lang="zh-TW" altLang="en-US" sz="1000" dirty="0">
                <a:ea typeface="標楷體" panose="03000509000000000000" pitchFamily="65" charset="-120"/>
              </a:rPr>
              <a:t>日前</a:t>
            </a:r>
            <a:r>
              <a:rPr lang="en-US" altLang="zh-TW" sz="1000" dirty="0">
                <a:ea typeface="標楷體" panose="03000509000000000000" pitchFamily="65" charset="-120"/>
              </a:rPr>
              <a:t>)</a:t>
            </a:r>
            <a:endParaRPr lang="en-US" altLang="zh-TW" sz="1200" dirty="0">
              <a:ea typeface="標楷體" panose="03000509000000000000" pitchFamily="65" charset="-120"/>
            </a:endParaRPr>
          </a:p>
        </p:txBody>
      </p:sp>
      <p:sp>
        <p:nvSpPr>
          <p:cNvPr id="136" name="矩形 39">
            <a:extLst>
              <a:ext uri="{FF2B5EF4-FFF2-40B4-BE49-F238E27FC236}">
                <a16:creationId xmlns:a16="http://schemas.microsoft.com/office/drawing/2014/main" id="{31509DBC-BACD-4FFB-A407-17A604F9457F}"/>
              </a:ext>
            </a:extLst>
          </p:cNvPr>
          <p:cNvSpPr>
            <a:spLocks noChangeArrowheads="1"/>
          </p:cNvSpPr>
          <p:nvPr/>
        </p:nvSpPr>
        <p:spPr bwMode="auto">
          <a:xfrm>
            <a:off x="1693761" y="2901248"/>
            <a:ext cx="1254153" cy="441429"/>
          </a:xfrm>
          <a:prstGeom prst="rect">
            <a:avLst/>
          </a:prstGeom>
          <a:solidFill>
            <a:srgbClr val="FFFFFF"/>
          </a:solidFill>
          <a:ln w="9525">
            <a:solidFill>
              <a:sysClr val="windowText" lastClr="000000"/>
            </a:solidFill>
            <a:miter lim="800000"/>
            <a:headEnd/>
            <a:tailEnd/>
          </a:ln>
        </p:spPr>
        <p:txBody>
          <a:bodyPr vert="horz" wrap="square" lIns="91440" tIns="45720" rIns="91440" bIns="45720" numCol="1" anchor="ctr" anchorCtr="0" compatLnSpc="1">
            <a:prstTxWarp prst="textNoShape">
              <a:avLst/>
            </a:prstTxWarp>
          </a:bodyPr>
          <a:lstStyle/>
          <a:p>
            <a:pPr lvl="0" algn="ctr" defTabSz="914400" fontAlgn="base">
              <a:spcBef>
                <a:spcPct val="0"/>
              </a:spcBef>
              <a:spcAft>
                <a:spcPct val="0"/>
              </a:spcAft>
              <a:defRPr/>
            </a:pPr>
            <a:r>
              <a:rPr kumimoji="1" lang="zh-TW" altLang="en-US" sz="1200" kern="0" dirty="0">
                <a:ea typeface="標楷體" pitchFamily="65" charset="-120"/>
                <a:cs typeface="Times New Roman" pitchFamily="18" charset="0"/>
              </a:rPr>
              <a:t>按重啟契約年度</a:t>
            </a:r>
            <a:endParaRPr kumimoji="1" lang="en-US" altLang="zh-TW" sz="1200" kern="0" dirty="0">
              <a:ea typeface="標楷體" pitchFamily="65" charset="-120"/>
              <a:cs typeface="Times New Roman" pitchFamily="18" charset="0"/>
            </a:endParaRPr>
          </a:p>
          <a:p>
            <a:pPr lvl="0" algn="ctr" defTabSz="914400" fontAlgn="base">
              <a:spcBef>
                <a:spcPct val="0"/>
              </a:spcBef>
              <a:spcAft>
                <a:spcPct val="0"/>
              </a:spcAft>
              <a:defRPr/>
            </a:pPr>
            <a:r>
              <a:rPr kumimoji="1" lang="zh-TW" altLang="en-US" sz="1200" kern="0" dirty="0">
                <a:ea typeface="標楷體" pitchFamily="65" charset="-120"/>
                <a:cs typeface="Times New Roman" pitchFamily="18" charset="0"/>
              </a:rPr>
              <a:t>流程辦理遴聘</a:t>
            </a:r>
          </a:p>
        </p:txBody>
      </p:sp>
      <p:cxnSp>
        <p:nvCxnSpPr>
          <p:cNvPr id="137" name="直線單箭頭接點 136">
            <a:extLst>
              <a:ext uri="{FF2B5EF4-FFF2-40B4-BE49-F238E27FC236}">
                <a16:creationId xmlns:a16="http://schemas.microsoft.com/office/drawing/2014/main" id="{B7D920CE-2074-4D54-8E7F-B2EE8D076F54}"/>
              </a:ext>
            </a:extLst>
          </p:cNvPr>
          <p:cNvCxnSpPr/>
          <p:nvPr/>
        </p:nvCxnSpPr>
        <p:spPr>
          <a:xfrm>
            <a:off x="2211851" y="2619868"/>
            <a:ext cx="0" cy="277576"/>
          </a:xfrm>
          <a:prstGeom prst="straightConnector1">
            <a:avLst/>
          </a:prstGeom>
          <a:noFill/>
          <a:ln w="12700" cap="flat" cmpd="sng" algn="ctr">
            <a:solidFill>
              <a:sysClr val="windowText" lastClr="000000"/>
            </a:solidFill>
            <a:prstDash val="solid"/>
            <a:tailEnd type="triangle"/>
          </a:ln>
          <a:effectLst/>
        </p:spPr>
      </p:cxnSp>
      <p:cxnSp>
        <p:nvCxnSpPr>
          <p:cNvPr id="138" name="直線單箭頭接點 137">
            <a:extLst>
              <a:ext uri="{FF2B5EF4-FFF2-40B4-BE49-F238E27FC236}">
                <a16:creationId xmlns:a16="http://schemas.microsoft.com/office/drawing/2014/main" id="{543B591E-F48E-4C5C-9E81-490A88AB03D8}"/>
              </a:ext>
            </a:extLst>
          </p:cNvPr>
          <p:cNvCxnSpPr/>
          <p:nvPr/>
        </p:nvCxnSpPr>
        <p:spPr>
          <a:xfrm>
            <a:off x="3275456" y="2679662"/>
            <a:ext cx="0" cy="756000"/>
          </a:xfrm>
          <a:prstGeom prst="straightConnector1">
            <a:avLst/>
          </a:prstGeom>
          <a:noFill/>
          <a:ln w="12700" cap="flat" cmpd="sng" algn="ctr">
            <a:solidFill>
              <a:sysClr val="windowText" lastClr="000000"/>
            </a:solidFill>
            <a:prstDash val="solid"/>
            <a:tailEnd type="triangle"/>
          </a:ln>
          <a:effectLst/>
        </p:spPr>
      </p:cxnSp>
      <p:sp>
        <p:nvSpPr>
          <p:cNvPr id="139" name="矩形 14">
            <a:extLst>
              <a:ext uri="{FF2B5EF4-FFF2-40B4-BE49-F238E27FC236}">
                <a16:creationId xmlns:a16="http://schemas.microsoft.com/office/drawing/2014/main" id="{1F188A94-0A69-43CE-A1A7-5A0D32B8E1A9}"/>
              </a:ext>
            </a:extLst>
          </p:cNvPr>
          <p:cNvSpPr>
            <a:spLocks noChangeArrowheads="1"/>
          </p:cNvSpPr>
          <p:nvPr/>
        </p:nvSpPr>
        <p:spPr bwMode="auto">
          <a:xfrm>
            <a:off x="1693761" y="3427207"/>
            <a:ext cx="2150715" cy="403477"/>
          </a:xfrm>
          <a:prstGeom prst="rect">
            <a:avLst/>
          </a:prstGeom>
          <a:solidFill>
            <a:schemeClr val="bg1"/>
          </a:solidFill>
          <a:ln w="9525">
            <a:solidFill>
              <a:srgbClr val="002060"/>
            </a:solidFill>
            <a:miter lim="800000"/>
            <a:headEnd/>
            <a:tailEnd/>
          </a:ln>
        </p:spPr>
        <p:txBody>
          <a:bodyPr vert="horz" wrap="square" lIns="91440" tIns="45720" rIns="91440" bIns="45720" numCol="1" anchor="ctr" anchorCtr="0" compatLnSpc="1">
            <a:prstTxWarp prst="textNoShape">
              <a:avLst/>
            </a:prstTxWarp>
          </a:bodyPr>
          <a:lstStyle/>
          <a:p>
            <a:pPr algn="ctr" defTabSz="914400" fontAlgn="base">
              <a:spcBef>
                <a:spcPct val="0"/>
              </a:spcBef>
              <a:spcAft>
                <a:spcPct val="0"/>
              </a:spcAft>
            </a:pPr>
            <a:r>
              <a:rPr kumimoji="1" lang="zh-TW" altLang="en-US" sz="1200" dirty="0">
                <a:ea typeface="標楷體" pitchFamily="65" charset="-120"/>
                <a:cs typeface="Times New Roman" pitchFamily="18" charset="0"/>
              </a:rPr>
              <a:t>賡續聘任名單經系統轉置至</a:t>
            </a:r>
            <a:endParaRPr kumimoji="1" lang="en-US" altLang="zh-TW" sz="1200" dirty="0">
              <a:ea typeface="標楷體" pitchFamily="65" charset="-120"/>
              <a:cs typeface="Times New Roman" pitchFamily="18" charset="0"/>
            </a:endParaRPr>
          </a:p>
          <a:p>
            <a:pPr algn="ctr" defTabSz="914400" fontAlgn="base">
              <a:spcBef>
                <a:spcPct val="0"/>
              </a:spcBef>
              <a:spcAft>
                <a:spcPct val="0"/>
              </a:spcAft>
            </a:pPr>
            <a:r>
              <a:rPr kumimoji="1" lang="zh-TW" altLang="en-US" sz="1200" dirty="0">
                <a:ea typeface="標楷體" pitchFamily="65" charset="-120"/>
                <a:cs typeface="Times New Roman" pitchFamily="18" charset="0"/>
              </a:rPr>
              <a:t>次一年度，並函請分區審核</a:t>
            </a:r>
            <a:endParaRPr kumimoji="1" lang="zh-TW" altLang="zh-TW" sz="1200" b="1" dirty="0">
              <a:ea typeface="標楷體" pitchFamily="65" charset="-120"/>
              <a:cs typeface="Times New Roman" pitchFamily="18" charset="0"/>
            </a:endParaRPr>
          </a:p>
        </p:txBody>
      </p:sp>
      <p:sp>
        <p:nvSpPr>
          <p:cNvPr id="140" name="矩形 139">
            <a:extLst>
              <a:ext uri="{FF2B5EF4-FFF2-40B4-BE49-F238E27FC236}">
                <a16:creationId xmlns:a16="http://schemas.microsoft.com/office/drawing/2014/main" id="{0C944669-2E75-4B17-AA06-C01EFB60F35E}"/>
              </a:ext>
            </a:extLst>
          </p:cNvPr>
          <p:cNvSpPr/>
          <p:nvPr/>
        </p:nvSpPr>
        <p:spPr>
          <a:xfrm>
            <a:off x="4458382" y="4023763"/>
            <a:ext cx="954107" cy="461665"/>
          </a:xfrm>
          <a:prstGeom prst="rect">
            <a:avLst/>
          </a:prstGeom>
        </p:spPr>
        <p:txBody>
          <a:bodyPr wrap="none">
            <a:spAutoFit/>
          </a:bodyPr>
          <a:lstStyle/>
          <a:p>
            <a:pPr defTabSz="1082650"/>
            <a:r>
              <a:rPr lang="zh-TW" altLang="en-US" sz="1200" u="sng" dirty="0">
                <a:ea typeface="標楷體" panose="03000509000000000000" pitchFamily="65" charset="-120"/>
              </a:rPr>
              <a:t>健保署</a:t>
            </a:r>
            <a:endParaRPr lang="en-US" altLang="zh-TW" sz="1200" dirty="0">
              <a:solidFill>
                <a:prstClr val="black"/>
              </a:solidFill>
              <a:ea typeface="標楷體"/>
            </a:endParaRPr>
          </a:p>
          <a:p>
            <a:pPr defTabSz="1082650"/>
            <a:r>
              <a:rPr lang="zh-TW" altLang="en-US" sz="1200" dirty="0">
                <a:solidFill>
                  <a:prstClr val="black"/>
                </a:solidFill>
                <a:ea typeface="標楷體"/>
              </a:rPr>
              <a:t>分區業務組</a:t>
            </a:r>
            <a:endParaRPr lang="en-US" altLang="zh-TW" sz="1000" dirty="0">
              <a:solidFill>
                <a:prstClr val="black"/>
              </a:solidFill>
              <a:ea typeface="標楷體"/>
            </a:endParaRPr>
          </a:p>
        </p:txBody>
      </p:sp>
      <p:sp>
        <p:nvSpPr>
          <p:cNvPr id="141" name="矩形 140">
            <a:extLst>
              <a:ext uri="{FF2B5EF4-FFF2-40B4-BE49-F238E27FC236}">
                <a16:creationId xmlns:a16="http://schemas.microsoft.com/office/drawing/2014/main" id="{A7C94793-3A5C-4C05-93C6-3F2AAC6307DC}"/>
              </a:ext>
            </a:extLst>
          </p:cNvPr>
          <p:cNvSpPr/>
          <p:nvPr/>
        </p:nvSpPr>
        <p:spPr>
          <a:xfrm>
            <a:off x="4448040" y="3423956"/>
            <a:ext cx="1107996" cy="461665"/>
          </a:xfrm>
          <a:prstGeom prst="rect">
            <a:avLst/>
          </a:prstGeom>
        </p:spPr>
        <p:txBody>
          <a:bodyPr wrap="none">
            <a:spAutoFit/>
          </a:bodyPr>
          <a:lstStyle/>
          <a:p>
            <a:pPr defTabSz="1082650"/>
            <a:r>
              <a:rPr lang="zh-TW" altLang="en-US" sz="1200" u="sng" dirty="0">
                <a:ea typeface="標楷體" panose="03000509000000000000" pitchFamily="65" charset="-120"/>
              </a:rPr>
              <a:t>健保署</a:t>
            </a:r>
            <a:endParaRPr lang="en-US" altLang="zh-TW" sz="1200" u="sng" dirty="0">
              <a:ea typeface="標楷體"/>
            </a:endParaRPr>
          </a:p>
          <a:p>
            <a:pPr defTabSz="1082650"/>
            <a:r>
              <a:rPr lang="zh-TW" altLang="en-US" sz="1200" dirty="0">
                <a:ea typeface="標楷體"/>
              </a:rPr>
              <a:t>醫審及藥材組</a:t>
            </a:r>
            <a:endParaRPr lang="en-US" altLang="zh-TW" sz="1200" dirty="0">
              <a:ea typeface="標楷體"/>
            </a:endParaRPr>
          </a:p>
        </p:txBody>
      </p:sp>
      <p:cxnSp>
        <p:nvCxnSpPr>
          <p:cNvPr id="142" name="直線單箭頭接點 141">
            <a:extLst>
              <a:ext uri="{FF2B5EF4-FFF2-40B4-BE49-F238E27FC236}">
                <a16:creationId xmlns:a16="http://schemas.microsoft.com/office/drawing/2014/main" id="{27515D40-8726-4EEA-A421-8CCC3ECD14D7}"/>
              </a:ext>
            </a:extLst>
          </p:cNvPr>
          <p:cNvCxnSpPr/>
          <p:nvPr/>
        </p:nvCxnSpPr>
        <p:spPr>
          <a:xfrm>
            <a:off x="2695705" y="3833154"/>
            <a:ext cx="0" cy="216000"/>
          </a:xfrm>
          <a:prstGeom prst="straightConnector1">
            <a:avLst/>
          </a:prstGeom>
          <a:noFill/>
          <a:ln w="12700" cap="flat" cmpd="sng" algn="ctr">
            <a:solidFill>
              <a:sysClr val="windowText" lastClr="000000"/>
            </a:solidFill>
            <a:prstDash val="solid"/>
            <a:tailEnd type="triangle"/>
          </a:ln>
          <a:effectLst/>
        </p:spPr>
      </p:cxnSp>
      <p:sp>
        <p:nvSpPr>
          <p:cNvPr id="143" name="矩形 14">
            <a:extLst>
              <a:ext uri="{FF2B5EF4-FFF2-40B4-BE49-F238E27FC236}">
                <a16:creationId xmlns:a16="http://schemas.microsoft.com/office/drawing/2014/main" id="{75657397-7513-480F-A967-0BB258ABE6DF}"/>
              </a:ext>
            </a:extLst>
          </p:cNvPr>
          <p:cNvSpPr>
            <a:spLocks noChangeArrowheads="1"/>
          </p:cNvSpPr>
          <p:nvPr/>
        </p:nvSpPr>
        <p:spPr bwMode="auto">
          <a:xfrm>
            <a:off x="1693762" y="4049154"/>
            <a:ext cx="2150714" cy="381315"/>
          </a:xfrm>
          <a:prstGeom prst="rect">
            <a:avLst/>
          </a:prstGeom>
          <a:solidFill>
            <a:schemeClr val="bg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lvl="0" algn="ctr" defTabSz="914400" fontAlgn="base">
              <a:spcBef>
                <a:spcPct val="0"/>
              </a:spcBef>
              <a:spcAft>
                <a:spcPct val="0"/>
              </a:spcAft>
            </a:pPr>
            <a:r>
              <a:rPr kumimoji="1" lang="zh-TW" altLang="en-US" sz="1200" dirty="0">
                <a:ea typeface="標楷體" pitchFamily="65" charset="-120"/>
                <a:cs typeface="Times New Roman" pitchFamily="18" charset="0"/>
              </a:rPr>
              <a:t>分區至系統審核名單</a:t>
            </a:r>
            <a:endParaRPr kumimoji="1" lang="en-US" altLang="zh-TW" sz="1200" dirty="0">
              <a:ea typeface="標楷體" pitchFamily="65" charset="-120"/>
              <a:cs typeface="Times New Roman" pitchFamily="18" charset="0"/>
            </a:endParaRPr>
          </a:p>
          <a:p>
            <a:pPr lvl="0" algn="ctr" defTabSz="914400" fontAlgn="base">
              <a:spcBef>
                <a:spcPct val="0"/>
              </a:spcBef>
              <a:spcAft>
                <a:spcPct val="0"/>
              </a:spcAft>
            </a:pPr>
            <a:r>
              <a:rPr kumimoji="1" lang="zh-TW" altLang="en-US" sz="1200" dirty="0">
                <a:ea typeface="標楷體" pitchFamily="65" charset="-120"/>
                <a:cs typeface="Times New Roman" pitchFamily="18" charset="0"/>
              </a:rPr>
              <a:t>函復醫審及藥材組審核意見</a:t>
            </a:r>
          </a:p>
        </p:txBody>
      </p:sp>
      <p:sp>
        <p:nvSpPr>
          <p:cNvPr id="144" name="矩形 143">
            <a:extLst>
              <a:ext uri="{FF2B5EF4-FFF2-40B4-BE49-F238E27FC236}">
                <a16:creationId xmlns:a16="http://schemas.microsoft.com/office/drawing/2014/main" id="{193548C6-7C57-4BC2-8330-BAA2A69B38D9}"/>
              </a:ext>
            </a:extLst>
          </p:cNvPr>
          <p:cNvSpPr/>
          <p:nvPr/>
        </p:nvSpPr>
        <p:spPr>
          <a:xfrm>
            <a:off x="4448040" y="4560366"/>
            <a:ext cx="1107996" cy="615553"/>
          </a:xfrm>
          <a:prstGeom prst="rect">
            <a:avLst/>
          </a:prstGeom>
        </p:spPr>
        <p:txBody>
          <a:bodyPr wrap="none">
            <a:spAutoFit/>
          </a:bodyPr>
          <a:lstStyle/>
          <a:p>
            <a:pPr defTabSz="1082650"/>
            <a:r>
              <a:rPr lang="zh-TW" altLang="en-US" sz="1200" u="sng" dirty="0">
                <a:ea typeface="標楷體" panose="03000509000000000000" pitchFamily="65" charset="-120"/>
              </a:rPr>
              <a:t>健保署</a:t>
            </a:r>
            <a:endParaRPr lang="en-US" altLang="zh-TW" sz="1200" dirty="0">
              <a:solidFill>
                <a:prstClr val="black"/>
              </a:solidFill>
              <a:ea typeface="標楷體"/>
            </a:endParaRPr>
          </a:p>
          <a:p>
            <a:pPr defTabSz="1082650"/>
            <a:r>
              <a:rPr lang="zh-TW" altLang="en-US" sz="1200" dirty="0">
                <a:solidFill>
                  <a:prstClr val="black"/>
                </a:solidFill>
                <a:ea typeface="標楷體"/>
              </a:rPr>
              <a:t>醫審及藥材組</a:t>
            </a:r>
            <a:endParaRPr lang="en-US" altLang="zh-TW" sz="1000" dirty="0">
              <a:solidFill>
                <a:prstClr val="black"/>
              </a:solidFill>
              <a:ea typeface="標楷體"/>
            </a:endParaRPr>
          </a:p>
          <a:p>
            <a:pPr defTabSz="1082650"/>
            <a:r>
              <a:rPr lang="en-US" altLang="zh-TW" sz="1000" dirty="0">
                <a:ea typeface="標楷體" panose="03000509000000000000" pitchFamily="65" charset="-120"/>
              </a:rPr>
              <a:t>(</a:t>
            </a:r>
            <a:r>
              <a:rPr lang="zh-TW" altLang="en-US" sz="1000" dirty="0">
                <a:ea typeface="標楷體" panose="03000509000000000000" pitchFamily="65" charset="-120"/>
              </a:rPr>
              <a:t>翌年</a:t>
            </a:r>
            <a:r>
              <a:rPr lang="en-US" altLang="zh-TW" sz="1000" dirty="0">
                <a:ea typeface="標楷體" panose="03000509000000000000" pitchFamily="65" charset="-120"/>
              </a:rPr>
              <a:t>2</a:t>
            </a:r>
            <a:r>
              <a:rPr lang="zh-TW" altLang="en-US" sz="1000" dirty="0">
                <a:ea typeface="標楷體" panose="03000509000000000000" pitchFamily="65" charset="-120"/>
              </a:rPr>
              <a:t>月底前</a:t>
            </a:r>
            <a:r>
              <a:rPr lang="en-US" altLang="zh-TW" sz="1000" dirty="0">
                <a:ea typeface="標楷體" panose="03000509000000000000" pitchFamily="65" charset="-120"/>
              </a:rPr>
              <a:t>)</a:t>
            </a:r>
          </a:p>
        </p:txBody>
      </p:sp>
      <p:sp>
        <p:nvSpPr>
          <p:cNvPr id="134" name="文字方塊 40">
            <a:extLst>
              <a:ext uri="{FF2B5EF4-FFF2-40B4-BE49-F238E27FC236}">
                <a16:creationId xmlns:a16="http://schemas.microsoft.com/office/drawing/2014/main" id="{B7E4CFD6-0D65-4C2F-85B5-16432274C5AA}"/>
              </a:ext>
            </a:extLst>
          </p:cNvPr>
          <p:cNvSpPr txBox="1">
            <a:spLocks noChangeArrowheads="1"/>
          </p:cNvSpPr>
          <p:nvPr/>
        </p:nvSpPr>
        <p:spPr bwMode="auto">
          <a:xfrm>
            <a:off x="1684483" y="2405107"/>
            <a:ext cx="1049039" cy="272114"/>
          </a:xfrm>
          <a:prstGeom prst="rect">
            <a:avLst/>
          </a:prstGeom>
          <a:solidFill>
            <a:schemeClr val="bg1"/>
          </a:solidFill>
          <a:ln>
            <a:solidFill>
              <a:sysClr val="windowText" lastClr="000000"/>
            </a:solidFill>
            <a:prstDash val="solid"/>
          </a:ln>
        </p:spPr>
        <p:txBody>
          <a:bodyPr vert="horz" wrap="square" lIns="91440" tIns="45720" rIns="91440" bIns="45720" numCol="1"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1" lang="zh-TW" altLang="en-US" sz="1200" b="0" i="0" strike="noStrike" kern="0" cap="none" spc="0" normalizeH="0" baseline="0" noProof="0" dirty="0">
                <a:ln>
                  <a:noFill/>
                </a:ln>
                <a:effectLst/>
                <a:uLnTx/>
                <a:uFillTx/>
                <a:ea typeface="標楷體" pitchFamily="65" charset="-120"/>
                <a:cs typeface="Times New Roman" pitchFamily="18" charset="0"/>
              </a:rPr>
              <a:t>重啟遴聘</a:t>
            </a:r>
          </a:p>
        </p:txBody>
      </p:sp>
      <p:cxnSp>
        <p:nvCxnSpPr>
          <p:cNvPr id="162" name="直線單箭頭接點 161">
            <a:extLst>
              <a:ext uri="{FF2B5EF4-FFF2-40B4-BE49-F238E27FC236}">
                <a16:creationId xmlns:a16="http://schemas.microsoft.com/office/drawing/2014/main" id="{648BDAD6-E2AE-470D-BDE2-22587BB31E65}"/>
              </a:ext>
            </a:extLst>
          </p:cNvPr>
          <p:cNvCxnSpPr/>
          <p:nvPr/>
        </p:nvCxnSpPr>
        <p:spPr>
          <a:xfrm>
            <a:off x="2695705" y="4432171"/>
            <a:ext cx="0" cy="216000"/>
          </a:xfrm>
          <a:prstGeom prst="straightConnector1">
            <a:avLst/>
          </a:prstGeom>
          <a:noFill/>
          <a:ln w="12700" cap="flat" cmpd="sng" algn="ctr">
            <a:solidFill>
              <a:sysClr val="windowText" lastClr="000000"/>
            </a:solidFill>
            <a:prstDash val="solid"/>
            <a:tailEnd type="triangle"/>
          </a:ln>
          <a:effectLst/>
        </p:spPr>
      </p:cxnSp>
      <p:sp>
        <p:nvSpPr>
          <p:cNvPr id="156" name="矩形 14">
            <a:extLst>
              <a:ext uri="{FF2B5EF4-FFF2-40B4-BE49-F238E27FC236}">
                <a16:creationId xmlns:a16="http://schemas.microsoft.com/office/drawing/2014/main" id="{14076FF2-532B-427F-B92E-86C098450005}"/>
              </a:ext>
            </a:extLst>
          </p:cNvPr>
          <p:cNvSpPr>
            <a:spLocks noChangeArrowheads="1"/>
          </p:cNvSpPr>
          <p:nvPr/>
        </p:nvSpPr>
        <p:spPr bwMode="auto">
          <a:xfrm>
            <a:off x="1693762" y="4641229"/>
            <a:ext cx="2150713" cy="216000"/>
          </a:xfrm>
          <a:prstGeom prst="rect">
            <a:avLst/>
          </a:prstGeom>
          <a:solidFill>
            <a:schemeClr val="bg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lvl="0" algn="ctr" defTabSz="914400" fontAlgn="base">
              <a:spcBef>
                <a:spcPct val="0"/>
              </a:spcBef>
              <a:spcAft>
                <a:spcPct val="0"/>
              </a:spcAft>
            </a:pPr>
            <a:r>
              <a:rPr kumimoji="1" lang="zh-TW" altLang="en-US" sz="1200" dirty="0">
                <a:ea typeface="標楷體" panose="03000509000000000000" pitchFamily="65" charset="-120"/>
                <a:cs typeface="新細明體" pitchFamily="18" charset="-120"/>
              </a:rPr>
              <a:t>函復受託單位核定結果</a:t>
            </a:r>
            <a:endParaRPr kumimoji="1" lang="zh-TW" altLang="zh-TW" sz="1200" dirty="0">
              <a:ea typeface="標楷體" panose="03000509000000000000" pitchFamily="65" charset="-120"/>
              <a:cs typeface="新細明體" pitchFamily="18" charset="-120"/>
            </a:endParaRPr>
          </a:p>
        </p:txBody>
      </p:sp>
      <p:sp>
        <p:nvSpPr>
          <p:cNvPr id="166" name="矩形 165">
            <a:extLst>
              <a:ext uri="{FF2B5EF4-FFF2-40B4-BE49-F238E27FC236}">
                <a16:creationId xmlns:a16="http://schemas.microsoft.com/office/drawing/2014/main" id="{BA3BC8E3-8163-4676-AA3A-01699FF6ECFF}"/>
              </a:ext>
            </a:extLst>
          </p:cNvPr>
          <p:cNvSpPr/>
          <p:nvPr/>
        </p:nvSpPr>
        <p:spPr>
          <a:xfrm>
            <a:off x="4463199" y="8672733"/>
            <a:ext cx="1345564" cy="276999"/>
          </a:xfrm>
          <a:prstGeom prst="rect">
            <a:avLst/>
          </a:prstGeom>
        </p:spPr>
        <p:txBody>
          <a:bodyPr wrap="square">
            <a:spAutoFit/>
          </a:bodyPr>
          <a:lstStyle/>
          <a:p>
            <a:pPr defTabSz="1082650"/>
            <a:r>
              <a:rPr lang="zh-TW" altLang="en-US" sz="1200" u="sng" dirty="0">
                <a:ea typeface="標楷體"/>
              </a:rPr>
              <a:t>健保署</a:t>
            </a:r>
            <a:endParaRPr lang="en-US" altLang="zh-TW" sz="1200" u="sng" dirty="0">
              <a:ea typeface="標楷體"/>
            </a:endParaRPr>
          </a:p>
        </p:txBody>
      </p:sp>
      <p:sp>
        <p:nvSpPr>
          <p:cNvPr id="167" name="矩形 166">
            <a:extLst>
              <a:ext uri="{FF2B5EF4-FFF2-40B4-BE49-F238E27FC236}">
                <a16:creationId xmlns:a16="http://schemas.microsoft.com/office/drawing/2014/main" id="{F084C667-D06A-46EA-98E5-AF2069FEBF81}"/>
              </a:ext>
            </a:extLst>
          </p:cNvPr>
          <p:cNvSpPr/>
          <p:nvPr/>
        </p:nvSpPr>
        <p:spPr>
          <a:xfrm>
            <a:off x="4463199" y="8927807"/>
            <a:ext cx="1321812" cy="276999"/>
          </a:xfrm>
          <a:prstGeom prst="rect">
            <a:avLst/>
          </a:prstGeom>
          <a:ln>
            <a:noFill/>
          </a:ln>
        </p:spPr>
        <p:txBody>
          <a:bodyPr wrap="square">
            <a:spAutoFit/>
          </a:bodyPr>
          <a:lstStyle/>
          <a:p>
            <a:pPr defTabSz="1082650"/>
            <a:r>
              <a:rPr lang="zh-TW" altLang="en-US" sz="1200" u="sng" dirty="0">
                <a:ea typeface="標楷體"/>
              </a:rPr>
              <a:t>受託單位</a:t>
            </a:r>
            <a:endParaRPr lang="en-US" altLang="zh-TW" sz="1200" u="sng" dirty="0">
              <a:ea typeface="標楷體"/>
            </a:endParaRPr>
          </a:p>
        </p:txBody>
      </p:sp>
      <p:sp>
        <p:nvSpPr>
          <p:cNvPr id="168" name="矩形 167">
            <a:extLst>
              <a:ext uri="{FF2B5EF4-FFF2-40B4-BE49-F238E27FC236}">
                <a16:creationId xmlns:a16="http://schemas.microsoft.com/office/drawing/2014/main" id="{300E4A99-E208-4D18-A73E-6238D2427072}"/>
              </a:ext>
            </a:extLst>
          </p:cNvPr>
          <p:cNvSpPr/>
          <p:nvPr/>
        </p:nvSpPr>
        <p:spPr>
          <a:xfrm>
            <a:off x="0" y="374454"/>
            <a:ext cx="6858000" cy="508088"/>
          </a:xfrm>
          <a:prstGeom prst="rect">
            <a:avLst/>
          </a:prstGeom>
        </p:spPr>
        <p:txBody>
          <a:bodyPr wrap="square">
            <a:spAutoFit/>
          </a:bodyPr>
          <a:lstStyle/>
          <a:p>
            <a:pPr algn="ctr" defTabSz="914406"/>
            <a:r>
              <a:rPr lang="zh-TW" altLang="en-US" sz="1351" b="1" dirty="0">
                <a:ea typeface="標楷體"/>
              </a:rPr>
              <a:t>醫療服務審查勞務委託之審查醫藥專家</a:t>
            </a:r>
            <a:r>
              <a:rPr lang="en-US" altLang="zh-TW" sz="1351" b="1" dirty="0">
                <a:ea typeface="標楷體"/>
              </a:rPr>
              <a:t>(</a:t>
            </a:r>
            <a:r>
              <a:rPr lang="zh-TW" altLang="en-US" sz="1351" b="1" dirty="0">
                <a:ea typeface="標楷體"/>
              </a:rPr>
              <a:t>醫院總額含疾病分類輔助審查專員</a:t>
            </a:r>
            <a:r>
              <a:rPr lang="en-US" altLang="zh-TW" sz="1351" b="1" dirty="0">
                <a:ea typeface="標楷體"/>
              </a:rPr>
              <a:t>)</a:t>
            </a:r>
          </a:p>
          <a:p>
            <a:pPr algn="ctr" defTabSz="914406"/>
            <a:r>
              <a:rPr lang="zh-TW" altLang="en-US" sz="1351" b="1" dirty="0">
                <a:ea typeface="標楷體"/>
              </a:rPr>
              <a:t>屆期遴聘</a:t>
            </a:r>
            <a:r>
              <a:rPr lang="en-US" altLang="zh-TW" sz="1351" b="1" dirty="0">
                <a:ea typeface="標楷體"/>
              </a:rPr>
              <a:t>(</a:t>
            </a:r>
            <a:r>
              <a:rPr lang="zh-TW" altLang="en-US" sz="1351" b="1" dirty="0">
                <a:ea typeface="標楷體"/>
              </a:rPr>
              <a:t>契約擴充年度</a:t>
            </a:r>
            <a:r>
              <a:rPr lang="en-US" altLang="zh-TW" sz="1351" b="1" dirty="0">
                <a:ea typeface="標楷體"/>
              </a:rPr>
              <a:t>)</a:t>
            </a:r>
            <a:r>
              <a:rPr lang="zh-TW" altLang="en-US" sz="1351" b="1" dirty="0">
                <a:ea typeface="標楷體"/>
              </a:rPr>
              <a:t>作業</a:t>
            </a:r>
            <a:r>
              <a:rPr lang="zh-TW" altLang="zh-TW" sz="1351" b="1" dirty="0">
                <a:ea typeface="標楷體"/>
              </a:rPr>
              <a:t>流程圖</a:t>
            </a:r>
            <a:r>
              <a:rPr lang="zh-TW" altLang="en-US" sz="1351" b="1" dirty="0">
                <a:ea typeface="標楷體"/>
              </a:rPr>
              <a:t>（續）</a:t>
            </a:r>
          </a:p>
        </p:txBody>
      </p:sp>
      <p:sp>
        <p:nvSpPr>
          <p:cNvPr id="59" name="投影片編號版面配置區 11">
            <a:extLst>
              <a:ext uri="{FF2B5EF4-FFF2-40B4-BE49-F238E27FC236}">
                <a16:creationId xmlns:a16="http://schemas.microsoft.com/office/drawing/2014/main" id="{0C36BE90-38B8-4BA5-94F1-25912A9F5668}"/>
              </a:ext>
            </a:extLst>
          </p:cNvPr>
          <p:cNvSpPr>
            <a:spLocks noGrp="1"/>
          </p:cNvSpPr>
          <p:nvPr>
            <p:ph type="sldNum" sz="quarter" idx="12"/>
          </p:nvPr>
        </p:nvSpPr>
        <p:spPr>
          <a:xfrm>
            <a:off x="0" y="9589203"/>
            <a:ext cx="6858000" cy="325587"/>
          </a:xfrm>
        </p:spPr>
        <p:txBody>
          <a:bodyPr/>
          <a:lstStyle/>
          <a:p>
            <a:pPr algn="ctr"/>
            <a:r>
              <a:rPr lang="en-US" altLang="zh-TW" sz="1000" dirty="0">
                <a:solidFill>
                  <a:schemeClr val="tx1"/>
                </a:solidFill>
                <a:latin typeface="Times New Roman" panose="02020603050405020304" pitchFamily="18" charset="0"/>
                <a:cs typeface="Times New Roman" panose="02020603050405020304" pitchFamily="18" charset="0"/>
              </a:rPr>
              <a:t>4/8</a:t>
            </a:r>
            <a:endParaRPr lang="zh-TW" altLang="en-US" sz="1000" dirty="0">
              <a:solidFill>
                <a:schemeClr val="tx1"/>
              </a:solidFill>
              <a:latin typeface="Times New Roman" panose="02020603050405020304" pitchFamily="18" charset="0"/>
              <a:cs typeface="Times New Roman" panose="02020603050405020304" pitchFamily="18" charset="0"/>
            </a:endParaRPr>
          </a:p>
        </p:txBody>
      </p:sp>
      <p:sp>
        <p:nvSpPr>
          <p:cNvPr id="55" name="文字方塊 54">
            <a:extLst>
              <a:ext uri="{FF2B5EF4-FFF2-40B4-BE49-F238E27FC236}">
                <a16:creationId xmlns:a16="http://schemas.microsoft.com/office/drawing/2014/main" id="{EB2E53F0-83E2-4506-9F96-653EF6B96FC5}"/>
              </a:ext>
            </a:extLst>
          </p:cNvPr>
          <p:cNvSpPr txBox="1"/>
          <p:nvPr/>
        </p:nvSpPr>
        <p:spPr>
          <a:xfrm>
            <a:off x="5050188" y="879128"/>
            <a:ext cx="1491972" cy="248401"/>
          </a:xfrm>
          <a:prstGeom prst="rect">
            <a:avLst/>
          </a:prstGeom>
          <a:noFill/>
        </p:spPr>
        <p:txBody>
          <a:bodyPr wrap="square" rtlCol="0">
            <a:spAutoFit/>
          </a:bodyPr>
          <a:lstStyle/>
          <a:p>
            <a:pPr defTabSz="914406"/>
            <a:r>
              <a:rPr lang="en-US" altLang="zh-TW" sz="1014" dirty="0">
                <a:solidFill>
                  <a:sysClr val="windowText" lastClr="000000"/>
                </a:solidFill>
                <a:ea typeface="標楷體"/>
              </a:rPr>
              <a:t>112</a:t>
            </a:r>
            <a:r>
              <a:rPr lang="zh-TW" altLang="en-US" sz="1014" dirty="0">
                <a:solidFill>
                  <a:sysClr val="windowText" lastClr="000000"/>
                </a:solidFill>
                <a:ea typeface="標楷體"/>
              </a:rPr>
              <a:t>年</a:t>
            </a:r>
            <a:r>
              <a:rPr lang="en-US" altLang="zh-TW" sz="1014" dirty="0">
                <a:solidFill>
                  <a:sysClr val="windowText" lastClr="000000"/>
                </a:solidFill>
                <a:ea typeface="標楷體"/>
              </a:rPr>
              <a:t>7</a:t>
            </a:r>
            <a:r>
              <a:rPr lang="zh-TW" altLang="en-US" sz="1014" dirty="0">
                <a:solidFill>
                  <a:sysClr val="windowText" lastClr="000000"/>
                </a:solidFill>
                <a:ea typeface="標楷體"/>
              </a:rPr>
              <a:t>月</a:t>
            </a:r>
            <a:r>
              <a:rPr lang="en-US" altLang="zh-TW" sz="1014" dirty="0">
                <a:solidFill>
                  <a:sysClr val="windowText" lastClr="000000"/>
                </a:solidFill>
                <a:ea typeface="標楷體" panose="03000509000000000000" pitchFamily="65" charset="-120"/>
              </a:rPr>
              <a:t>13</a:t>
            </a:r>
            <a:r>
              <a:rPr lang="zh-TW" altLang="en-US" sz="1014" dirty="0">
                <a:solidFill>
                  <a:sysClr val="windowText" lastClr="000000"/>
                </a:solidFill>
                <a:ea typeface="標楷體"/>
              </a:rPr>
              <a:t>日起生效</a:t>
            </a:r>
          </a:p>
        </p:txBody>
      </p:sp>
      <p:sp>
        <p:nvSpPr>
          <p:cNvPr id="57" name="流程圖: 決策 56">
            <a:extLst>
              <a:ext uri="{FF2B5EF4-FFF2-40B4-BE49-F238E27FC236}">
                <a16:creationId xmlns:a16="http://schemas.microsoft.com/office/drawing/2014/main" id="{09A12975-E166-42FA-913A-B06F3049E380}"/>
              </a:ext>
            </a:extLst>
          </p:cNvPr>
          <p:cNvSpPr/>
          <p:nvPr/>
        </p:nvSpPr>
        <p:spPr>
          <a:xfrm>
            <a:off x="1875902" y="5145033"/>
            <a:ext cx="1652991" cy="545364"/>
          </a:xfrm>
          <a:prstGeom prst="flowChartDecision">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082650">
              <a:defRPr/>
            </a:pPr>
            <a:endParaRPr kumimoji="1" lang="en-US" altLang="zh-TW" sz="1200" u="sng" kern="0" dirty="0">
              <a:solidFill>
                <a:srgbClr val="FF0000"/>
              </a:solidFill>
              <a:ea typeface="標楷體" panose="03000509000000000000" pitchFamily="65" charset="-120"/>
              <a:cs typeface="新細明體" pitchFamily="18" charset="-120"/>
            </a:endParaRPr>
          </a:p>
        </p:txBody>
      </p:sp>
      <p:sp>
        <p:nvSpPr>
          <p:cNvPr id="58" name="文字方塊 40">
            <a:extLst>
              <a:ext uri="{FF2B5EF4-FFF2-40B4-BE49-F238E27FC236}">
                <a16:creationId xmlns:a16="http://schemas.microsoft.com/office/drawing/2014/main" id="{0029AE18-7226-4E3F-945A-ADB64317D1C8}"/>
              </a:ext>
            </a:extLst>
          </p:cNvPr>
          <p:cNvSpPr txBox="1">
            <a:spLocks noChangeArrowheads="1"/>
          </p:cNvSpPr>
          <p:nvPr/>
        </p:nvSpPr>
        <p:spPr bwMode="auto">
          <a:xfrm>
            <a:off x="2019524" y="5155436"/>
            <a:ext cx="1415706" cy="337163"/>
          </a:xfrm>
          <a:prstGeom prst="rect">
            <a:avLst/>
          </a:prstGeom>
          <a:noFill/>
          <a:ln>
            <a:noFill/>
            <a:prstDash val="solid"/>
          </a:ln>
        </p:spPr>
        <p:txBody>
          <a:bodyPr vert="horz" wrap="square" lIns="91440" tIns="45720" rIns="91440" bIns="45720" numCol="1" anchor="t" anchorCtr="0" compatLnSpc="1">
            <a:prstTxWarp prst="textNoShape">
              <a:avLst/>
            </a:prstTxWarp>
          </a:bodyPr>
          <a:lstStyle/>
          <a:p>
            <a:pPr marL="0" marR="0" lvl="0" indent="0" algn="ctr" defTabSz="1082650" eaLnBrk="1" fontAlgn="auto" latinLnBrk="0" hangingPunct="1">
              <a:lnSpc>
                <a:spcPct val="100000"/>
              </a:lnSpc>
              <a:spcBef>
                <a:spcPts val="0"/>
              </a:spcBef>
              <a:spcAft>
                <a:spcPts val="0"/>
              </a:spcAft>
              <a:buClrTx/>
              <a:buSzTx/>
              <a:buFontTx/>
              <a:buNone/>
              <a:tabLst/>
              <a:defRPr/>
            </a:pPr>
            <a:r>
              <a:rPr kumimoji="1" lang="zh-TW" altLang="en-US" sz="1200" i="0" strike="noStrike" kern="0" cap="none" spc="0" normalizeH="0" baseline="0" noProof="0" dirty="0">
                <a:ln>
                  <a:noFill/>
                </a:ln>
                <a:effectLst/>
                <a:uLnTx/>
                <a:uFillTx/>
                <a:ea typeface="標楷體" panose="03000509000000000000" pitchFamily="65" charset="-120"/>
                <a:cs typeface="新細明體" pitchFamily="18" charset="-120"/>
              </a:rPr>
              <a:t>是否核定</a:t>
            </a:r>
            <a:endParaRPr kumimoji="1" lang="en-US" altLang="zh-TW" sz="1200" i="0" strike="noStrike" kern="0" cap="none" spc="0" normalizeH="0" baseline="0" noProof="0" dirty="0">
              <a:ln>
                <a:noFill/>
              </a:ln>
              <a:effectLst/>
              <a:uLnTx/>
              <a:uFillTx/>
              <a:ea typeface="標楷體" panose="03000509000000000000" pitchFamily="65" charset="-120"/>
              <a:cs typeface="新細明體" pitchFamily="18" charset="-120"/>
            </a:endParaRPr>
          </a:p>
          <a:p>
            <a:pPr marL="0" marR="0" lvl="0" indent="0" algn="ctr" defTabSz="1082650" eaLnBrk="1" fontAlgn="auto" latinLnBrk="0" hangingPunct="1">
              <a:lnSpc>
                <a:spcPct val="100000"/>
              </a:lnSpc>
              <a:spcBef>
                <a:spcPts val="0"/>
              </a:spcBef>
              <a:spcAft>
                <a:spcPts val="0"/>
              </a:spcAft>
              <a:buClrTx/>
              <a:buSzTx/>
              <a:buFontTx/>
              <a:buNone/>
              <a:tabLst/>
              <a:defRPr/>
            </a:pPr>
            <a:r>
              <a:rPr kumimoji="1" lang="zh-TW" altLang="en-US" sz="1200" i="0" strike="noStrike" kern="0" cap="none" spc="0" normalizeH="0" baseline="0" noProof="0" dirty="0">
                <a:ln>
                  <a:noFill/>
                </a:ln>
                <a:effectLst/>
                <a:uLnTx/>
                <a:uFillTx/>
                <a:ea typeface="標楷體" panose="03000509000000000000" pitchFamily="65" charset="-120"/>
                <a:cs typeface="新細明體" pitchFamily="18" charset="-120"/>
              </a:rPr>
              <a:t>同意名單？</a:t>
            </a:r>
            <a:endParaRPr kumimoji="0" lang="zh-TW" altLang="zh-TW" sz="1200" i="0" strike="noStrike" kern="100" cap="none" spc="0" normalizeH="0" baseline="0" noProof="0" dirty="0">
              <a:ln>
                <a:noFill/>
              </a:ln>
              <a:effectLst/>
              <a:uLnTx/>
              <a:uFillTx/>
              <a:cs typeface="Times New Roman"/>
            </a:endParaRPr>
          </a:p>
        </p:txBody>
      </p:sp>
      <p:sp>
        <p:nvSpPr>
          <p:cNvPr id="60" name="矩形 59">
            <a:extLst>
              <a:ext uri="{FF2B5EF4-FFF2-40B4-BE49-F238E27FC236}">
                <a16:creationId xmlns:a16="http://schemas.microsoft.com/office/drawing/2014/main" id="{03F7B12B-89AD-4F9E-8437-4B8AB5B42F60}"/>
              </a:ext>
            </a:extLst>
          </p:cNvPr>
          <p:cNvSpPr/>
          <p:nvPr/>
        </p:nvSpPr>
        <p:spPr>
          <a:xfrm>
            <a:off x="1850247" y="5649880"/>
            <a:ext cx="338554" cy="276999"/>
          </a:xfrm>
          <a:prstGeom prst="rect">
            <a:avLst/>
          </a:prstGeom>
          <a:ln>
            <a:noFill/>
          </a:ln>
        </p:spPr>
        <p:txBody>
          <a:bodyPr wrap="none">
            <a:spAutoFit/>
          </a:bodyPr>
          <a:lstStyle/>
          <a:p>
            <a:r>
              <a:rPr lang="zh-TW" altLang="en-US" sz="1200" dirty="0">
                <a:ea typeface="標楷體" panose="03000509000000000000" pitchFamily="65" charset="-120"/>
              </a:rPr>
              <a:t>是</a:t>
            </a:r>
          </a:p>
        </p:txBody>
      </p:sp>
      <p:sp>
        <p:nvSpPr>
          <p:cNvPr id="61" name="矩形 60">
            <a:extLst>
              <a:ext uri="{FF2B5EF4-FFF2-40B4-BE49-F238E27FC236}">
                <a16:creationId xmlns:a16="http://schemas.microsoft.com/office/drawing/2014/main" id="{29A08D5C-6690-4B43-8B69-D01444FCC0DC}"/>
              </a:ext>
            </a:extLst>
          </p:cNvPr>
          <p:cNvSpPr/>
          <p:nvPr/>
        </p:nvSpPr>
        <p:spPr>
          <a:xfrm>
            <a:off x="3245509" y="5657433"/>
            <a:ext cx="338554" cy="276999"/>
          </a:xfrm>
          <a:prstGeom prst="rect">
            <a:avLst/>
          </a:prstGeom>
          <a:ln>
            <a:noFill/>
          </a:ln>
        </p:spPr>
        <p:txBody>
          <a:bodyPr wrap="none">
            <a:spAutoFit/>
          </a:bodyPr>
          <a:lstStyle/>
          <a:p>
            <a:r>
              <a:rPr lang="zh-TW" altLang="en-US" sz="1200" dirty="0">
                <a:ea typeface="標楷體" panose="03000509000000000000" pitchFamily="65" charset="-120"/>
              </a:rPr>
              <a:t>否</a:t>
            </a:r>
          </a:p>
        </p:txBody>
      </p:sp>
      <p:cxnSp>
        <p:nvCxnSpPr>
          <p:cNvPr id="62" name="直線單箭頭接點 61">
            <a:extLst>
              <a:ext uri="{FF2B5EF4-FFF2-40B4-BE49-F238E27FC236}">
                <a16:creationId xmlns:a16="http://schemas.microsoft.com/office/drawing/2014/main" id="{607134F3-A8ED-47F1-8893-040648A4E268}"/>
              </a:ext>
            </a:extLst>
          </p:cNvPr>
          <p:cNvCxnSpPr>
            <a:cxnSpLocks/>
          </p:cNvCxnSpPr>
          <p:nvPr/>
        </p:nvCxnSpPr>
        <p:spPr>
          <a:xfrm>
            <a:off x="3515727" y="5411080"/>
            <a:ext cx="1" cy="65449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單箭頭接點 62">
            <a:extLst>
              <a:ext uri="{FF2B5EF4-FFF2-40B4-BE49-F238E27FC236}">
                <a16:creationId xmlns:a16="http://schemas.microsoft.com/office/drawing/2014/main" id="{7A28EA43-C356-46E8-8A86-9BA6F732928E}"/>
              </a:ext>
            </a:extLst>
          </p:cNvPr>
          <p:cNvCxnSpPr>
            <a:cxnSpLocks/>
          </p:cNvCxnSpPr>
          <p:nvPr/>
        </p:nvCxnSpPr>
        <p:spPr>
          <a:xfrm>
            <a:off x="1870799" y="5411152"/>
            <a:ext cx="0" cy="64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線單箭頭接點 63">
            <a:extLst>
              <a:ext uri="{FF2B5EF4-FFF2-40B4-BE49-F238E27FC236}">
                <a16:creationId xmlns:a16="http://schemas.microsoft.com/office/drawing/2014/main" id="{EDD1F30E-2E6C-48C4-861E-2E62CC801990}"/>
              </a:ext>
            </a:extLst>
          </p:cNvPr>
          <p:cNvCxnSpPr/>
          <p:nvPr/>
        </p:nvCxnSpPr>
        <p:spPr>
          <a:xfrm>
            <a:off x="2695705" y="4857229"/>
            <a:ext cx="0" cy="28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矩形 39">
            <a:extLst>
              <a:ext uri="{FF2B5EF4-FFF2-40B4-BE49-F238E27FC236}">
                <a16:creationId xmlns:a16="http://schemas.microsoft.com/office/drawing/2014/main" id="{1C5646BF-8F04-4802-A888-6BA9D22C1B12}"/>
              </a:ext>
            </a:extLst>
          </p:cNvPr>
          <p:cNvSpPr>
            <a:spLocks noChangeArrowheads="1"/>
          </p:cNvSpPr>
          <p:nvPr/>
        </p:nvSpPr>
        <p:spPr bwMode="auto">
          <a:xfrm>
            <a:off x="2991038" y="6047160"/>
            <a:ext cx="1045433" cy="294333"/>
          </a:xfrm>
          <a:prstGeom prst="rect">
            <a:avLst/>
          </a:prstGeom>
          <a:solidFill>
            <a:srgbClr val="FFFFFF"/>
          </a:solidFill>
          <a:ln w="9525">
            <a:solidFill>
              <a:sysClr val="windowText" lastClr="000000"/>
            </a:solidFill>
            <a:miter lim="800000"/>
            <a:headEnd/>
            <a:tailEnd/>
          </a:ln>
        </p:spPr>
        <p:txBody>
          <a:bodyPr vert="horz" wrap="square" lIns="91440" tIns="45720" rIns="91440" bIns="45720" numCol="1" anchor="ctr" anchorCtr="0" compatLnSpc="1">
            <a:prstTxWarp prst="textNoShape">
              <a:avLst/>
            </a:prstTxWarp>
          </a:bodyPr>
          <a:lstStyle/>
          <a:p>
            <a:pPr lvl="0" algn="ctr" defTabSz="914400" fontAlgn="base">
              <a:spcBef>
                <a:spcPct val="0"/>
              </a:spcBef>
              <a:spcAft>
                <a:spcPct val="0"/>
              </a:spcAft>
              <a:defRPr/>
            </a:pPr>
            <a:r>
              <a:rPr kumimoji="1" lang="zh-TW" altLang="en-US" sz="1200" kern="0" dirty="0">
                <a:ea typeface="標楷體" pitchFamily="65" charset="-120"/>
                <a:cs typeface="Times New Roman" pitchFamily="18" charset="0"/>
              </a:rPr>
              <a:t>不續聘</a:t>
            </a:r>
            <a:endParaRPr kumimoji="1" lang="zh-TW" altLang="zh-TW" sz="1200" kern="0" dirty="0">
              <a:cs typeface="新細明體" pitchFamily="18" charset="-120"/>
            </a:endParaRPr>
          </a:p>
        </p:txBody>
      </p:sp>
      <p:sp>
        <p:nvSpPr>
          <p:cNvPr id="66" name="矩形 39">
            <a:extLst>
              <a:ext uri="{FF2B5EF4-FFF2-40B4-BE49-F238E27FC236}">
                <a16:creationId xmlns:a16="http://schemas.microsoft.com/office/drawing/2014/main" id="{84813A0D-4035-444E-A28F-34FEF0FC75B7}"/>
              </a:ext>
            </a:extLst>
          </p:cNvPr>
          <p:cNvSpPr>
            <a:spLocks noChangeArrowheads="1"/>
          </p:cNvSpPr>
          <p:nvPr/>
        </p:nvSpPr>
        <p:spPr bwMode="auto">
          <a:xfrm>
            <a:off x="1268584" y="6039240"/>
            <a:ext cx="1163325" cy="294333"/>
          </a:xfrm>
          <a:prstGeom prst="rect">
            <a:avLst/>
          </a:prstGeom>
          <a:solidFill>
            <a:schemeClr val="bg1"/>
          </a:solidFill>
          <a:ln w="9525">
            <a:solidFill>
              <a:sysClr val="windowText" lastClr="000000"/>
            </a:solidFill>
            <a:miter lim="800000"/>
            <a:headEnd/>
            <a:tailEnd/>
          </a:ln>
        </p:spPr>
        <p:txBody>
          <a:bodyPr vert="horz" wrap="square" lIns="91440" tIns="45720" rIns="91440" bIns="45720" numCol="1" anchor="ctr" anchorCtr="0" compatLnSpc="1">
            <a:prstTxWarp prst="textNoShape">
              <a:avLst/>
            </a:prstTxWarp>
          </a:bodyPr>
          <a:lstStyle/>
          <a:p>
            <a:pPr lvl="0" algn="ctr" defTabSz="1082650">
              <a:defRPr/>
            </a:pPr>
            <a:r>
              <a:rPr lang="zh-TW" altLang="en-US" sz="1200" kern="100" dirty="0">
                <a:ea typeface="標楷體" panose="03000509000000000000" pitchFamily="65" charset="-120"/>
                <a:cs typeface="Times New Roman"/>
              </a:rPr>
              <a:t>進行發聘作業</a:t>
            </a:r>
          </a:p>
        </p:txBody>
      </p:sp>
    </p:spTree>
    <p:extLst>
      <p:ext uri="{BB962C8B-B14F-4D97-AF65-F5344CB8AC3E}">
        <p14:creationId xmlns:p14="http://schemas.microsoft.com/office/powerpoint/2010/main" val="2234713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45B67DC4-F983-4663-AD2C-492F9F42265A}"/>
              </a:ext>
            </a:extLst>
          </p:cNvPr>
          <p:cNvSpPr/>
          <p:nvPr/>
        </p:nvSpPr>
        <p:spPr>
          <a:xfrm>
            <a:off x="0" y="374454"/>
            <a:ext cx="6858000" cy="508088"/>
          </a:xfrm>
          <a:prstGeom prst="rect">
            <a:avLst/>
          </a:prstGeom>
        </p:spPr>
        <p:txBody>
          <a:bodyPr wrap="square">
            <a:spAutoFit/>
          </a:bodyPr>
          <a:lstStyle/>
          <a:p>
            <a:pPr algn="ctr" defTabSz="914406"/>
            <a:r>
              <a:rPr lang="zh-TW" altLang="en-US" sz="1351" b="1" dirty="0">
                <a:ea typeface="標楷體"/>
              </a:rPr>
              <a:t>醫療服務審查勞務委託之</a:t>
            </a:r>
            <a:r>
              <a:rPr lang="zh-TW" altLang="en-US" sz="1351" b="1" dirty="0">
                <a:solidFill>
                  <a:prstClr val="black"/>
                </a:solidFill>
                <a:ea typeface="標楷體"/>
              </a:rPr>
              <a:t>審查執行會及審查分會</a:t>
            </a:r>
            <a:r>
              <a:rPr lang="zh-TW" altLang="en-US" sz="1351" b="1" dirty="0">
                <a:ea typeface="標楷體"/>
              </a:rPr>
              <a:t>幹部</a:t>
            </a:r>
            <a:endParaRPr lang="en-US" altLang="zh-TW" sz="1351" b="1" dirty="0">
              <a:ea typeface="標楷體"/>
            </a:endParaRPr>
          </a:p>
          <a:p>
            <a:pPr algn="ctr" defTabSz="914406"/>
            <a:r>
              <a:rPr lang="zh-TW" altLang="en-US" sz="1351" b="1" dirty="0">
                <a:ea typeface="標楷體"/>
              </a:rPr>
              <a:t>屆期遴聘作業</a:t>
            </a:r>
            <a:r>
              <a:rPr lang="zh-TW" altLang="zh-TW" sz="1351" b="1" dirty="0">
                <a:ea typeface="標楷體"/>
              </a:rPr>
              <a:t>流程圖</a:t>
            </a:r>
            <a:endParaRPr lang="zh-TW" altLang="en-US" sz="1351" b="1" dirty="0">
              <a:ea typeface="標楷體"/>
            </a:endParaRPr>
          </a:p>
        </p:txBody>
      </p:sp>
      <p:cxnSp>
        <p:nvCxnSpPr>
          <p:cNvPr id="3" name="直線接點 2">
            <a:extLst>
              <a:ext uri="{FF2B5EF4-FFF2-40B4-BE49-F238E27FC236}">
                <a16:creationId xmlns:a16="http://schemas.microsoft.com/office/drawing/2014/main" id="{B8069D28-4168-4BF2-84C8-78DD9A36E485}"/>
              </a:ext>
            </a:extLst>
          </p:cNvPr>
          <p:cNvCxnSpPr/>
          <p:nvPr/>
        </p:nvCxnSpPr>
        <p:spPr>
          <a:xfrm flipV="1">
            <a:off x="610112" y="1414614"/>
            <a:ext cx="5760000" cy="0"/>
          </a:xfrm>
          <a:prstGeom prst="line">
            <a:avLst/>
          </a:prstGeom>
          <a:ln w="12700" cmpd="thinThick">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矩形 24">
            <a:extLst>
              <a:ext uri="{FF2B5EF4-FFF2-40B4-BE49-F238E27FC236}">
                <a16:creationId xmlns:a16="http://schemas.microsoft.com/office/drawing/2014/main" id="{96B69A59-8892-4351-93E5-3CDF14D3C5D7}"/>
              </a:ext>
            </a:extLst>
          </p:cNvPr>
          <p:cNvSpPr/>
          <p:nvPr/>
        </p:nvSpPr>
        <p:spPr>
          <a:xfrm>
            <a:off x="4439916" y="1185408"/>
            <a:ext cx="2208354" cy="261290"/>
          </a:xfrm>
          <a:prstGeom prst="rect">
            <a:avLst/>
          </a:prstGeom>
        </p:spPr>
        <p:txBody>
          <a:bodyPr wrap="square">
            <a:spAutoFit/>
          </a:bodyPr>
          <a:lstStyle/>
          <a:p>
            <a:pPr defTabSz="914406"/>
            <a:r>
              <a:rPr lang="zh-TW" altLang="en-US" sz="1098" dirty="0">
                <a:solidFill>
                  <a:prstClr val="black"/>
                </a:solidFill>
                <a:ea typeface="標楷體"/>
              </a:rPr>
              <a:t>執行單位</a:t>
            </a:r>
            <a:r>
              <a:rPr lang="en-US" altLang="zh-TW" sz="1098" dirty="0">
                <a:ea typeface="標楷體"/>
              </a:rPr>
              <a:t>(</a:t>
            </a:r>
            <a:r>
              <a:rPr lang="zh-TW" altLang="en-US" sz="1098" dirty="0">
                <a:ea typeface="標楷體"/>
              </a:rPr>
              <a:t>時程</a:t>
            </a:r>
            <a:r>
              <a:rPr lang="en-US" altLang="zh-TW" sz="1098" dirty="0">
                <a:ea typeface="標楷體"/>
              </a:rPr>
              <a:t>)</a:t>
            </a:r>
          </a:p>
        </p:txBody>
      </p:sp>
      <p:sp>
        <p:nvSpPr>
          <p:cNvPr id="26" name="矩形 25">
            <a:extLst>
              <a:ext uri="{FF2B5EF4-FFF2-40B4-BE49-F238E27FC236}">
                <a16:creationId xmlns:a16="http://schemas.microsoft.com/office/drawing/2014/main" id="{E9E314EB-94CA-4C5C-AC0D-7A8C67F774B6}"/>
              </a:ext>
            </a:extLst>
          </p:cNvPr>
          <p:cNvSpPr/>
          <p:nvPr/>
        </p:nvSpPr>
        <p:spPr>
          <a:xfrm>
            <a:off x="656480" y="1184859"/>
            <a:ext cx="3531736" cy="230832"/>
          </a:xfrm>
          <a:prstGeom prst="rect">
            <a:avLst/>
          </a:prstGeom>
        </p:spPr>
        <p:txBody>
          <a:bodyPr wrap="none">
            <a:spAutoFit/>
          </a:bodyPr>
          <a:lstStyle/>
          <a:p>
            <a:r>
              <a:rPr lang="zh-TW" altLang="en-US" sz="900" dirty="0">
                <a:latin typeface="標楷體" panose="03000509000000000000" pitchFamily="65" charset="-120"/>
                <a:ea typeface="標楷體" panose="03000509000000000000" pitchFamily="65" charset="-120"/>
              </a:rPr>
              <a:t>◎醫院總額審查勞務委託由台灣醫協會代各審查分會執行行政事務</a:t>
            </a:r>
          </a:p>
        </p:txBody>
      </p:sp>
      <p:sp>
        <p:nvSpPr>
          <p:cNvPr id="39" name="矩形 38">
            <a:extLst>
              <a:ext uri="{FF2B5EF4-FFF2-40B4-BE49-F238E27FC236}">
                <a16:creationId xmlns:a16="http://schemas.microsoft.com/office/drawing/2014/main" id="{C161CF4D-E8BB-4691-9F46-AA77F7AEC478}"/>
              </a:ext>
            </a:extLst>
          </p:cNvPr>
          <p:cNvSpPr/>
          <p:nvPr/>
        </p:nvSpPr>
        <p:spPr>
          <a:xfrm>
            <a:off x="4436358" y="2320150"/>
            <a:ext cx="800219" cy="615553"/>
          </a:xfrm>
          <a:prstGeom prst="rect">
            <a:avLst/>
          </a:prstGeom>
        </p:spPr>
        <p:txBody>
          <a:bodyPr wrap="none">
            <a:spAutoFit/>
          </a:bodyPr>
          <a:lstStyle/>
          <a:p>
            <a:r>
              <a:rPr lang="zh-TW" altLang="en-US" sz="1200" u="sng" dirty="0">
                <a:ea typeface="標楷體" panose="03000509000000000000" pitchFamily="65" charset="-120"/>
              </a:rPr>
              <a:t>受託單位</a:t>
            </a:r>
          </a:p>
          <a:p>
            <a:r>
              <a:rPr lang="zh-TW" altLang="en-US" sz="1200" dirty="0">
                <a:ea typeface="標楷體" panose="03000509000000000000" pitchFamily="65" charset="-120"/>
              </a:rPr>
              <a:t>審查分會</a:t>
            </a:r>
          </a:p>
          <a:p>
            <a:r>
              <a:rPr lang="en-US" altLang="zh-TW" sz="1000" dirty="0">
                <a:ea typeface="標楷體" panose="03000509000000000000" pitchFamily="65" charset="-120"/>
              </a:rPr>
              <a:t>(1</a:t>
            </a:r>
            <a:r>
              <a:rPr lang="zh-TW" altLang="en-US" sz="1000" dirty="0">
                <a:ea typeface="標楷體" panose="03000509000000000000" pitchFamily="65" charset="-120"/>
              </a:rPr>
              <a:t>月</a:t>
            </a:r>
            <a:r>
              <a:rPr lang="en-US" altLang="zh-TW" sz="1000" dirty="0">
                <a:ea typeface="標楷體" panose="03000509000000000000" pitchFamily="65" charset="-120"/>
              </a:rPr>
              <a:t>7</a:t>
            </a:r>
            <a:r>
              <a:rPr lang="zh-TW" altLang="en-US" sz="1000" dirty="0">
                <a:ea typeface="標楷體" panose="03000509000000000000" pitchFamily="65" charset="-120"/>
              </a:rPr>
              <a:t>日前</a:t>
            </a:r>
            <a:r>
              <a:rPr lang="en-US" altLang="zh-TW" sz="1000" dirty="0">
                <a:ea typeface="標楷體" panose="03000509000000000000" pitchFamily="65" charset="-120"/>
              </a:rPr>
              <a:t>)</a:t>
            </a:r>
            <a:endParaRPr lang="en-US" altLang="zh-TW" sz="1200" dirty="0">
              <a:ea typeface="標楷體" panose="03000509000000000000" pitchFamily="65" charset="-120"/>
            </a:endParaRPr>
          </a:p>
        </p:txBody>
      </p:sp>
      <p:cxnSp>
        <p:nvCxnSpPr>
          <p:cNvPr id="50" name="直線單箭頭接點 49">
            <a:extLst>
              <a:ext uri="{FF2B5EF4-FFF2-40B4-BE49-F238E27FC236}">
                <a16:creationId xmlns:a16="http://schemas.microsoft.com/office/drawing/2014/main" id="{C5580BFC-2F63-41BC-B306-D1D604275920}"/>
              </a:ext>
            </a:extLst>
          </p:cNvPr>
          <p:cNvCxnSpPr/>
          <p:nvPr/>
        </p:nvCxnSpPr>
        <p:spPr>
          <a:xfrm>
            <a:off x="2576262" y="5128052"/>
            <a:ext cx="0" cy="504000"/>
          </a:xfrm>
          <a:prstGeom prst="straightConnector1">
            <a:avLst/>
          </a:prstGeom>
          <a:noFill/>
          <a:ln w="12700" cap="flat" cmpd="sng" algn="ctr">
            <a:solidFill>
              <a:sysClr val="windowText" lastClr="000000"/>
            </a:solidFill>
            <a:prstDash val="solid"/>
            <a:tailEnd type="triangle"/>
          </a:ln>
          <a:effectLst/>
        </p:spPr>
      </p:cxnSp>
      <p:sp>
        <p:nvSpPr>
          <p:cNvPr id="51" name="矩形 50">
            <a:extLst>
              <a:ext uri="{FF2B5EF4-FFF2-40B4-BE49-F238E27FC236}">
                <a16:creationId xmlns:a16="http://schemas.microsoft.com/office/drawing/2014/main" id="{1380D4F0-65F7-4BF1-ABBD-7C65C37717BE}"/>
              </a:ext>
            </a:extLst>
          </p:cNvPr>
          <p:cNvSpPr/>
          <p:nvPr/>
        </p:nvSpPr>
        <p:spPr>
          <a:xfrm>
            <a:off x="4432153" y="5782448"/>
            <a:ext cx="1107996" cy="461665"/>
          </a:xfrm>
          <a:prstGeom prst="rect">
            <a:avLst/>
          </a:prstGeom>
        </p:spPr>
        <p:txBody>
          <a:bodyPr wrap="none">
            <a:spAutoFit/>
          </a:bodyPr>
          <a:lstStyle/>
          <a:p>
            <a:pPr defTabSz="1082650"/>
            <a:r>
              <a:rPr lang="zh-TW" altLang="en-US" sz="1200" u="sng" dirty="0">
                <a:solidFill>
                  <a:prstClr val="black"/>
                </a:solidFill>
                <a:ea typeface="標楷體"/>
              </a:rPr>
              <a:t>健保署</a:t>
            </a:r>
            <a:endParaRPr lang="en-US" altLang="zh-TW" sz="1200" u="sng" dirty="0">
              <a:solidFill>
                <a:prstClr val="black"/>
              </a:solidFill>
              <a:ea typeface="標楷體"/>
            </a:endParaRPr>
          </a:p>
          <a:p>
            <a:pPr defTabSz="1082650"/>
            <a:r>
              <a:rPr lang="zh-TW" altLang="en-US" sz="1200" dirty="0">
                <a:solidFill>
                  <a:prstClr val="black"/>
                </a:solidFill>
                <a:ea typeface="標楷體"/>
              </a:rPr>
              <a:t>醫審及藥材組</a:t>
            </a:r>
            <a:endParaRPr lang="en-US" altLang="zh-TW" sz="1200" dirty="0">
              <a:solidFill>
                <a:prstClr val="black"/>
              </a:solidFill>
              <a:ea typeface="標楷體"/>
            </a:endParaRPr>
          </a:p>
        </p:txBody>
      </p:sp>
      <p:cxnSp>
        <p:nvCxnSpPr>
          <p:cNvPr id="53" name="直線單箭頭接點 52">
            <a:extLst>
              <a:ext uri="{FF2B5EF4-FFF2-40B4-BE49-F238E27FC236}">
                <a16:creationId xmlns:a16="http://schemas.microsoft.com/office/drawing/2014/main" id="{5E79B15B-A32F-496D-AC84-A74AA7F761E0}"/>
              </a:ext>
            </a:extLst>
          </p:cNvPr>
          <p:cNvCxnSpPr/>
          <p:nvPr/>
        </p:nvCxnSpPr>
        <p:spPr>
          <a:xfrm>
            <a:off x="2567448" y="2935703"/>
            <a:ext cx="0" cy="432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矩形 53">
            <a:extLst>
              <a:ext uri="{FF2B5EF4-FFF2-40B4-BE49-F238E27FC236}">
                <a16:creationId xmlns:a16="http://schemas.microsoft.com/office/drawing/2014/main" id="{090F1A44-1255-4BD1-B932-F020F724A62F}"/>
              </a:ext>
            </a:extLst>
          </p:cNvPr>
          <p:cNvSpPr/>
          <p:nvPr/>
        </p:nvSpPr>
        <p:spPr>
          <a:xfrm>
            <a:off x="4441629" y="3458933"/>
            <a:ext cx="954107" cy="615553"/>
          </a:xfrm>
          <a:prstGeom prst="rect">
            <a:avLst/>
          </a:prstGeom>
        </p:spPr>
        <p:txBody>
          <a:bodyPr wrap="none">
            <a:spAutoFit/>
          </a:bodyPr>
          <a:lstStyle/>
          <a:p>
            <a:r>
              <a:rPr lang="zh-TW" altLang="en-US" sz="1200" u="sng" dirty="0">
                <a:ea typeface="標楷體" panose="03000509000000000000" pitchFamily="65" charset="-120"/>
              </a:rPr>
              <a:t>健保署</a:t>
            </a:r>
            <a:endParaRPr lang="en-US" altLang="zh-TW" sz="1200" dirty="0">
              <a:ea typeface="標楷體" panose="03000509000000000000" pitchFamily="65" charset="-120"/>
            </a:endParaRPr>
          </a:p>
          <a:p>
            <a:r>
              <a:rPr lang="zh-TW" altLang="en-US" sz="1200" dirty="0">
                <a:ea typeface="標楷體" panose="03000509000000000000" pitchFamily="65" charset="-120"/>
              </a:rPr>
              <a:t>分區業務組</a:t>
            </a:r>
          </a:p>
          <a:p>
            <a:r>
              <a:rPr lang="en-US" altLang="zh-TW" sz="1000" dirty="0">
                <a:ea typeface="標楷體" panose="03000509000000000000" pitchFamily="65" charset="-120"/>
              </a:rPr>
              <a:t>(1</a:t>
            </a:r>
            <a:r>
              <a:rPr lang="zh-TW" altLang="en-US" sz="1000" dirty="0">
                <a:ea typeface="標楷體" panose="03000509000000000000" pitchFamily="65" charset="-120"/>
              </a:rPr>
              <a:t>月</a:t>
            </a:r>
            <a:r>
              <a:rPr lang="en-US" altLang="zh-TW" sz="1000" dirty="0">
                <a:ea typeface="標楷體" panose="03000509000000000000" pitchFamily="65" charset="-120"/>
              </a:rPr>
              <a:t>22</a:t>
            </a:r>
            <a:r>
              <a:rPr lang="zh-TW" altLang="en-US" sz="1000" dirty="0">
                <a:ea typeface="標楷體" panose="03000509000000000000" pitchFamily="65" charset="-120"/>
              </a:rPr>
              <a:t>日前</a:t>
            </a:r>
            <a:r>
              <a:rPr lang="en-US" altLang="zh-TW" sz="1000" dirty="0">
                <a:ea typeface="標楷體" panose="03000509000000000000" pitchFamily="65" charset="-120"/>
              </a:rPr>
              <a:t>)</a:t>
            </a:r>
            <a:endParaRPr lang="en-US" altLang="zh-TW" sz="1200" dirty="0">
              <a:ea typeface="標楷體" panose="03000509000000000000" pitchFamily="65" charset="-120"/>
            </a:endParaRPr>
          </a:p>
        </p:txBody>
      </p:sp>
      <p:sp>
        <p:nvSpPr>
          <p:cNvPr id="55" name="矩形 14">
            <a:extLst>
              <a:ext uri="{FF2B5EF4-FFF2-40B4-BE49-F238E27FC236}">
                <a16:creationId xmlns:a16="http://schemas.microsoft.com/office/drawing/2014/main" id="{3CA2FC71-266D-4E53-88C4-F33304781304}"/>
              </a:ext>
            </a:extLst>
          </p:cNvPr>
          <p:cNvSpPr>
            <a:spLocks noChangeArrowheads="1"/>
          </p:cNvSpPr>
          <p:nvPr/>
        </p:nvSpPr>
        <p:spPr bwMode="auto">
          <a:xfrm>
            <a:off x="1499819" y="4444147"/>
            <a:ext cx="2160000" cy="778781"/>
          </a:xfrm>
          <a:prstGeom prst="rect">
            <a:avLst/>
          </a:prstGeom>
          <a:solidFill>
            <a:schemeClr val="bg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algn="ctr" defTabSz="914400" fontAlgn="base">
              <a:spcBef>
                <a:spcPct val="0"/>
              </a:spcBef>
              <a:spcAft>
                <a:spcPct val="0"/>
              </a:spcAft>
            </a:pPr>
            <a:r>
              <a:rPr kumimoji="1" lang="zh-TW" altLang="en-US" sz="1200" dirty="0">
                <a:ea typeface="標楷體" panose="03000509000000000000" pitchFamily="65" charset="-120"/>
                <a:cs typeface="新細明體" pitchFamily="18" charset="-120"/>
              </a:rPr>
              <a:t>執行會幹部名單上傳系統</a:t>
            </a:r>
          </a:p>
          <a:p>
            <a:pPr algn="ctr" defTabSz="914400" fontAlgn="base">
              <a:spcBef>
                <a:spcPct val="0"/>
              </a:spcBef>
              <a:spcAft>
                <a:spcPct val="0"/>
              </a:spcAft>
            </a:pPr>
            <a:r>
              <a:rPr kumimoji="1" lang="zh-TW" altLang="en-US" sz="1200" dirty="0">
                <a:ea typeface="標楷體" panose="03000509000000000000" pitchFamily="65" charset="-120"/>
                <a:cs typeface="新細明體" pitchFamily="18" charset="-120"/>
              </a:rPr>
              <a:t>函送執行會幹部名單及分區審核文件予醫審及藥材組</a:t>
            </a:r>
          </a:p>
        </p:txBody>
      </p:sp>
      <p:cxnSp>
        <p:nvCxnSpPr>
          <p:cNvPr id="56" name="直線單箭頭接點 55">
            <a:extLst>
              <a:ext uri="{FF2B5EF4-FFF2-40B4-BE49-F238E27FC236}">
                <a16:creationId xmlns:a16="http://schemas.microsoft.com/office/drawing/2014/main" id="{50D1AE1D-2A5C-4DCD-A2E0-AF98306B1982}"/>
              </a:ext>
            </a:extLst>
          </p:cNvPr>
          <p:cNvCxnSpPr/>
          <p:nvPr/>
        </p:nvCxnSpPr>
        <p:spPr>
          <a:xfrm>
            <a:off x="2567448" y="4061269"/>
            <a:ext cx="0" cy="36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7" name="矩形 56">
            <a:extLst>
              <a:ext uri="{FF2B5EF4-FFF2-40B4-BE49-F238E27FC236}">
                <a16:creationId xmlns:a16="http://schemas.microsoft.com/office/drawing/2014/main" id="{7278E279-8988-41C3-BF5D-2BF6AE98CAB7}"/>
              </a:ext>
            </a:extLst>
          </p:cNvPr>
          <p:cNvSpPr/>
          <p:nvPr/>
        </p:nvSpPr>
        <p:spPr>
          <a:xfrm>
            <a:off x="4448393" y="4561187"/>
            <a:ext cx="843501" cy="430887"/>
          </a:xfrm>
          <a:prstGeom prst="rect">
            <a:avLst/>
          </a:prstGeom>
        </p:spPr>
        <p:txBody>
          <a:bodyPr wrap="none">
            <a:spAutoFit/>
          </a:bodyPr>
          <a:lstStyle/>
          <a:p>
            <a:r>
              <a:rPr lang="zh-TW" altLang="en-US" sz="1200" u="sng" dirty="0">
                <a:ea typeface="標楷體" panose="03000509000000000000" pitchFamily="65" charset="-120"/>
              </a:rPr>
              <a:t>受託單位</a:t>
            </a:r>
          </a:p>
          <a:p>
            <a:r>
              <a:rPr lang="en-US" altLang="zh-TW" sz="1000" dirty="0">
                <a:ea typeface="標楷體" panose="03000509000000000000" pitchFamily="65" charset="-120"/>
              </a:rPr>
              <a:t>(1</a:t>
            </a:r>
            <a:r>
              <a:rPr lang="zh-TW" altLang="en-US" sz="1000" dirty="0">
                <a:ea typeface="標楷體" panose="03000509000000000000" pitchFamily="65" charset="-120"/>
              </a:rPr>
              <a:t>月</a:t>
            </a:r>
            <a:r>
              <a:rPr lang="en-US" altLang="zh-TW" sz="1000" dirty="0">
                <a:ea typeface="標楷體" panose="03000509000000000000" pitchFamily="65" charset="-120"/>
              </a:rPr>
              <a:t>31</a:t>
            </a:r>
            <a:r>
              <a:rPr lang="zh-TW" altLang="en-US" sz="1000" dirty="0">
                <a:ea typeface="標楷體" panose="03000509000000000000" pitchFamily="65" charset="-120"/>
              </a:rPr>
              <a:t>日前</a:t>
            </a:r>
            <a:r>
              <a:rPr lang="en-US" altLang="zh-TW" sz="1000" dirty="0">
                <a:ea typeface="標楷體" panose="03000509000000000000" pitchFamily="65" charset="-120"/>
              </a:rPr>
              <a:t>)</a:t>
            </a:r>
            <a:endParaRPr lang="en-US" altLang="zh-TW" sz="1200" dirty="0">
              <a:ea typeface="標楷體" panose="03000509000000000000" pitchFamily="65" charset="-120"/>
            </a:endParaRPr>
          </a:p>
        </p:txBody>
      </p:sp>
      <p:sp>
        <p:nvSpPr>
          <p:cNvPr id="58" name="矩形: 圓角 57">
            <a:extLst>
              <a:ext uri="{FF2B5EF4-FFF2-40B4-BE49-F238E27FC236}">
                <a16:creationId xmlns:a16="http://schemas.microsoft.com/office/drawing/2014/main" id="{FAF65108-DEC0-4C9D-9D1A-FA3EFD054B59}"/>
              </a:ext>
            </a:extLst>
          </p:cNvPr>
          <p:cNvSpPr/>
          <p:nvPr/>
        </p:nvSpPr>
        <p:spPr>
          <a:xfrm>
            <a:off x="1496262" y="2228920"/>
            <a:ext cx="2160000" cy="720000"/>
          </a:xfrm>
          <a:prstGeom prst="roundRect">
            <a:avLst>
              <a:gd name="adj" fmla="val 5000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kumimoji="1" lang="zh-TW" altLang="en-US" sz="1200" dirty="0">
                <a:solidFill>
                  <a:schemeClr val="tx1"/>
                </a:solidFill>
                <a:ea typeface="標楷體" panose="03000509000000000000" pitchFamily="65" charset="-120"/>
                <a:cs typeface="Times New Roman" pitchFamily="18" charset="0"/>
              </a:rPr>
              <a:t>審查分會幹部名單</a:t>
            </a:r>
            <a:endParaRPr kumimoji="1" lang="en-US" altLang="zh-TW" sz="1200" dirty="0">
              <a:solidFill>
                <a:schemeClr val="tx1"/>
              </a:solidFill>
              <a:ea typeface="標楷體" panose="03000509000000000000" pitchFamily="65" charset="-120"/>
              <a:cs typeface="Times New Roman" pitchFamily="18" charset="0"/>
            </a:endParaRPr>
          </a:p>
          <a:p>
            <a:pPr lvl="0" algn="ctr" defTabSz="914400" fontAlgn="base">
              <a:spcBef>
                <a:spcPct val="0"/>
              </a:spcBef>
              <a:spcAft>
                <a:spcPct val="0"/>
              </a:spcAft>
            </a:pPr>
            <a:r>
              <a:rPr kumimoji="1" lang="zh-TW" altLang="en-US" sz="1200" dirty="0">
                <a:solidFill>
                  <a:schemeClr val="tx1"/>
                </a:solidFill>
                <a:ea typeface="標楷體" panose="03000509000000000000" pitchFamily="65" charset="-120"/>
                <a:cs typeface="Times New Roman" pitchFamily="18" charset="0"/>
              </a:rPr>
              <a:t>上傳系統並函送分區審核</a:t>
            </a:r>
          </a:p>
        </p:txBody>
      </p:sp>
      <p:sp>
        <p:nvSpPr>
          <p:cNvPr id="59" name="矩形: 圓角 58">
            <a:extLst>
              <a:ext uri="{FF2B5EF4-FFF2-40B4-BE49-F238E27FC236}">
                <a16:creationId xmlns:a16="http://schemas.microsoft.com/office/drawing/2014/main" id="{5B5A9BB2-271B-46E4-BC2C-5E8DD682FA8E}"/>
              </a:ext>
            </a:extLst>
          </p:cNvPr>
          <p:cNvSpPr/>
          <p:nvPr/>
        </p:nvSpPr>
        <p:spPr>
          <a:xfrm>
            <a:off x="1487448" y="5653281"/>
            <a:ext cx="2160000" cy="720000"/>
          </a:xfrm>
          <a:prstGeom prst="roundRect">
            <a:avLst>
              <a:gd name="adj" fmla="val 44313"/>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zh-TW" altLang="en-US" sz="1200" dirty="0">
                <a:solidFill>
                  <a:prstClr val="black"/>
                </a:solidFill>
                <a:ea typeface="標楷體"/>
              </a:rPr>
              <a:t>至系統審核執行會名單</a:t>
            </a:r>
          </a:p>
          <a:p>
            <a:pPr algn="ctr" defTabSz="914400" fontAlgn="base">
              <a:spcBef>
                <a:spcPct val="0"/>
              </a:spcBef>
              <a:spcAft>
                <a:spcPct val="0"/>
              </a:spcAft>
            </a:pPr>
            <a:r>
              <a:rPr lang="zh-TW" altLang="en-US" sz="1200" dirty="0">
                <a:solidFill>
                  <a:prstClr val="black"/>
                </a:solidFill>
                <a:ea typeface="標楷體"/>
              </a:rPr>
              <a:t>函送核定結果予受託單位</a:t>
            </a:r>
          </a:p>
        </p:txBody>
      </p:sp>
      <p:sp>
        <p:nvSpPr>
          <p:cNvPr id="52" name="矩形 14">
            <a:extLst>
              <a:ext uri="{FF2B5EF4-FFF2-40B4-BE49-F238E27FC236}">
                <a16:creationId xmlns:a16="http://schemas.microsoft.com/office/drawing/2014/main" id="{557A0180-D20A-4A16-A1AE-8C20FABD75C3}"/>
              </a:ext>
            </a:extLst>
          </p:cNvPr>
          <p:cNvSpPr>
            <a:spLocks noChangeArrowheads="1"/>
          </p:cNvSpPr>
          <p:nvPr/>
        </p:nvSpPr>
        <p:spPr bwMode="auto">
          <a:xfrm>
            <a:off x="1499820" y="3354486"/>
            <a:ext cx="2160000" cy="720000"/>
          </a:xfrm>
          <a:prstGeom prst="rect">
            <a:avLst/>
          </a:prstGeom>
          <a:solidFill>
            <a:schemeClr val="bg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lvl="0" algn="ctr" defTabSz="914400" fontAlgn="base">
              <a:spcBef>
                <a:spcPct val="0"/>
              </a:spcBef>
              <a:spcAft>
                <a:spcPct val="0"/>
              </a:spcAft>
            </a:pPr>
            <a:r>
              <a:rPr kumimoji="1" lang="zh-TW" altLang="en-US" sz="1200" dirty="0">
                <a:ea typeface="標楷體" pitchFamily="65" charset="-120"/>
                <a:cs typeface="Times New Roman" pitchFamily="18" charset="0"/>
              </a:rPr>
              <a:t>至系統審核分會幹部名單</a:t>
            </a:r>
          </a:p>
          <a:p>
            <a:pPr lvl="0" algn="ctr" defTabSz="914400" fontAlgn="base">
              <a:spcBef>
                <a:spcPct val="0"/>
              </a:spcBef>
              <a:spcAft>
                <a:spcPct val="0"/>
              </a:spcAft>
            </a:pPr>
            <a:r>
              <a:rPr kumimoji="1" lang="zh-TW" altLang="en-US" sz="1200" dirty="0">
                <a:ea typeface="標楷體" pitchFamily="65" charset="-120"/>
                <a:cs typeface="Times New Roman" pitchFamily="18" charset="0"/>
              </a:rPr>
              <a:t>函復審查分會審核意見</a:t>
            </a:r>
          </a:p>
          <a:p>
            <a:pPr lvl="0" algn="ctr" defTabSz="914400" fontAlgn="base">
              <a:spcBef>
                <a:spcPct val="0"/>
              </a:spcBef>
              <a:spcAft>
                <a:spcPct val="0"/>
              </a:spcAft>
            </a:pPr>
            <a:r>
              <a:rPr kumimoji="1" lang="zh-TW" altLang="en-US" sz="1200" dirty="0">
                <a:ea typeface="標楷體" pitchFamily="65" charset="-120"/>
                <a:cs typeface="Times New Roman" pitchFamily="18" charset="0"/>
              </a:rPr>
              <a:t>副知受託單位</a:t>
            </a:r>
            <a:endParaRPr kumimoji="1" lang="zh-TW" altLang="zh-TW" dirty="0">
              <a:cs typeface="新細明體" pitchFamily="18" charset="-120"/>
            </a:endParaRPr>
          </a:p>
        </p:txBody>
      </p:sp>
      <p:sp>
        <p:nvSpPr>
          <p:cNvPr id="21" name="投影片編號版面配置區 11">
            <a:extLst>
              <a:ext uri="{FF2B5EF4-FFF2-40B4-BE49-F238E27FC236}">
                <a16:creationId xmlns:a16="http://schemas.microsoft.com/office/drawing/2014/main" id="{E52DA788-8C10-4FDF-AE9D-F0E3E2126A98}"/>
              </a:ext>
            </a:extLst>
          </p:cNvPr>
          <p:cNvSpPr>
            <a:spLocks noGrp="1"/>
          </p:cNvSpPr>
          <p:nvPr>
            <p:ph type="sldNum" sz="quarter" idx="12"/>
          </p:nvPr>
        </p:nvSpPr>
        <p:spPr>
          <a:xfrm>
            <a:off x="0" y="9589203"/>
            <a:ext cx="6858000" cy="325587"/>
          </a:xfrm>
        </p:spPr>
        <p:txBody>
          <a:bodyPr/>
          <a:lstStyle/>
          <a:p>
            <a:pPr algn="ctr"/>
            <a:r>
              <a:rPr lang="en-US" altLang="zh-TW" sz="1000" dirty="0">
                <a:solidFill>
                  <a:schemeClr val="tx1"/>
                </a:solidFill>
                <a:latin typeface="Times New Roman" panose="02020603050405020304" pitchFamily="18" charset="0"/>
                <a:cs typeface="Times New Roman" panose="02020603050405020304" pitchFamily="18" charset="0"/>
              </a:rPr>
              <a:t>5/8</a:t>
            </a:r>
            <a:endParaRPr lang="zh-TW" altLang="en-US" sz="1000" dirty="0">
              <a:solidFill>
                <a:schemeClr val="tx1"/>
              </a:solidFill>
              <a:latin typeface="Times New Roman" panose="02020603050405020304" pitchFamily="18" charset="0"/>
              <a:cs typeface="Times New Roman" panose="02020603050405020304" pitchFamily="18" charset="0"/>
            </a:endParaRPr>
          </a:p>
        </p:txBody>
      </p:sp>
      <p:sp>
        <p:nvSpPr>
          <p:cNvPr id="18" name="文字方塊 17">
            <a:extLst>
              <a:ext uri="{FF2B5EF4-FFF2-40B4-BE49-F238E27FC236}">
                <a16:creationId xmlns:a16="http://schemas.microsoft.com/office/drawing/2014/main" id="{85589ADC-5DDE-4D4B-8B99-EDB5B8BBD1EA}"/>
              </a:ext>
            </a:extLst>
          </p:cNvPr>
          <p:cNvSpPr txBox="1"/>
          <p:nvPr/>
        </p:nvSpPr>
        <p:spPr>
          <a:xfrm>
            <a:off x="5050188" y="879128"/>
            <a:ext cx="1491972" cy="248401"/>
          </a:xfrm>
          <a:prstGeom prst="rect">
            <a:avLst/>
          </a:prstGeom>
          <a:noFill/>
        </p:spPr>
        <p:txBody>
          <a:bodyPr wrap="square" rtlCol="0">
            <a:spAutoFit/>
          </a:bodyPr>
          <a:lstStyle/>
          <a:p>
            <a:pPr defTabSz="914406"/>
            <a:r>
              <a:rPr lang="en-US" altLang="zh-TW" sz="1014" dirty="0">
                <a:solidFill>
                  <a:sysClr val="windowText" lastClr="000000"/>
                </a:solidFill>
                <a:ea typeface="標楷體"/>
              </a:rPr>
              <a:t>112</a:t>
            </a:r>
            <a:r>
              <a:rPr lang="zh-TW" altLang="en-US" sz="1014" dirty="0">
                <a:solidFill>
                  <a:sysClr val="windowText" lastClr="000000"/>
                </a:solidFill>
                <a:ea typeface="標楷體"/>
              </a:rPr>
              <a:t>年</a:t>
            </a:r>
            <a:r>
              <a:rPr lang="en-US" altLang="zh-TW" sz="1014" dirty="0">
                <a:solidFill>
                  <a:sysClr val="windowText" lastClr="000000"/>
                </a:solidFill>
                <a:ea typeface="標楷體"/>
              </a:rPr>
              <a:t>7</a:t>
            </a:r>
            <a:r>
              <a:rPr lang="zh-TW" altLang="en-US" sz="1014" dirty="0">
                <a:solidFill>
                  <a:sysClr val="windowText" lastClr="000000"/>
                </a:solidFill>
                <a:ea typeface="標楷體"/>
              </a:rPr>
              <a:t>月</a:t>
            </a:r>
            <a:r>
              <a:rPr lang="en-US" altLang="zh-TW" sz="1014" dirty="0">
                <a:solidFill>
                  <a:sysClr val="windowText" lastClr="000000"/>
                </a:solidFill>
                <a:ea typeface="標楷體" panose="03000509000000000000" pitchFamily="65" charset="-120"/>
              </a:rPr>
              <a:t>13</a:t>
            </a:r>
            <a:r>
              <a:rPr lang="zh-TW" altLang="en-US" sz="1014" dirty="0">
                <a:solidFill>
                  <a:sysClr val="windowText" lastClr="000000"/>
                </a:solidFill>
                <a:ea typeface="標楷體"/>
              </a:rPr>
              <a:t>日起生效</a:t>
            </a:r>
          </a:p>
        </p:txBody>
      </p:sp>
    </p:spTree>
    <p:extLst>
      <p:ext uri="{BB962C8B-B14F-4D97-AF65-F5344CB8AC3E}">
        <p14:creationId xmlns:p14="http://schemas.microsoft.com/office/powerpoint/2010/main" val="4231810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45B67DC4-F983-4663-AD2C-492F9F42265A}"/>
              </a:ext>
            </a:extLst>
          </p:cNvPr>
          <p:cNvSpPr/>
          <p:nvPr/>
        </p:nvSpPr>
        <p:spPr>
          <a:xfrm>
            <a:off x="0" y="374454"/>
            <a:ext cx="6858000" cy="508088"/>
          </a:xfrm>
          <a:prstGeom prst="rect">
            <a:avLst/>
          </a:prstGeom>
        </p:spPr>
        <p:txBody>
          <a:bodyPr wrap="square">
            <a:spAutoFit/>
          </a:bodyPr>
          <a:lstStyle/>
          <a:p>
            <a:pPr algn="ctr" defTabSz="914406"/>
            <a:r>
              <a:rPr lang="zh-TW" altLang="en-US" sz="1351" b="1" dirty="0">
                <a:ea typeface="標楷體"/>
              </a:rPr>
              <a:t>醫療服務審查勞務委託之審查醫藥專家</a:t>
            </a:r>
            <a:r>
              <a:rPr lang="en-US" altLang="zh-TW" sz="1351" b="1" dirty="0">
                <a:ea typeface="標楷體"/>
              </a:rPr>
              <a:t>(</a:t>
            </a:r>
            <a:r>
              <a:rPr lang="zh-TW" altLang="en-US" sz="1351" b="1" dirty="0">
                <a:ea typeface="標楷體"/>
              </a:rPr>
              <a:t>醫院總額含疾病分類輔助審查專員</a:t>
            </a:r>
            <a:r>
              <a:rPr lang="en-US" altLang="zh-TW" sz="1351" b="1" dirty="0">
                <a:ea typeface="標楷體"/>
              </a:rPr>
              <a:t>)</a:t>
            </a:r>
          </a:p>
          <a:p>
            <a:pPr algn="ctr" defTabSz="914406"/>
            <a:r>
              <a:rPr lang="zh-TW" altLang="en-US" sz="1351" b="1" dirty="0">
                <a:ea typeface="標楷體"/>
              </a:rPr>
              <a:t>增補聘</a:t>
            </a:r>
            <a:r>
              <a:rPr lang="en-US" altLang="zh-TW" sz="1351" b="1" dirty="0">
                <a:ea typeface="標楷體"/>
              </a:rPr>
              <a:t>(</a:t>
            </a:r>
            <a:r>
              <a:rPr lang="zh-TW" altLang="en-US" sz="1351" b="1" dirty="0">
                <a:ea typeface="標楷體"/>
              </a:rPr>
              <a:t>含變更審查分區別</a:t>
            </a:r>
            <a:r>
              <a:rPr lang="en-US" altLang="zh-TW" sz="1351" b="1" dirty="0">
                <a:ea typeface="標楷體"/>
              </a:rPr>
              <a:t>)</a:t>
            </a:r>
            <a:r>
              <a:rPr lang="zh-TW" altLang="en-US" sz="1351" b="1" dirty="0">
                <a:ea typeface="標楷體"/>
              </a:rPr>
              <a:t>作業</a:t>
            </a:r>
            <a:r>
              <a:rPr lang="zh-TW" altLang="zh-TW" sz="1351" b="1" dirty="0">
                <a:ea typeface="標楷體"/>
              </a:rPr>
              <a:t>流程圖</a:t>
            </a:r>
            <a:endParaRPr lang="zh-TW" altLang="en-US" sz="1351" b="1" dirty="0">
              <a:ea typeface="標楷體"/>
            </a:endParaRPr>
          </a:p>
        </p:txBody>
      </p:sp>
      <p:cxnSp>
        <p:nvCxnSpPr>
          <p:cNvPr id="3" name="直線接點 2">
            <a:extLst>
              <a:ext uri="{FF2B5EF4-FFF2-40B4-BE49-F238E27FC236}">
                <a16:creationId xmlns:a16="http://schemas.microsoft.com/office/drawing/2014/main" id="{B8069D28-4168-4BF2-84C8-78DD9A36E485}"/>
              </a:ext>
            </a:extLst>
          </p:cNvPr>
          <p:cNvCxnSpPr/>
          <p:nvPr/>
        </p:nvCxnSpPr>
        <p:spPr>
          <a:xfrm flipV="1">
            <a:off x="610112" y="1414614"/>
            <a:ext cx="5760000" cy="0"/>
          </a:xfrm>
          <a:prstGeom prst="line">
            <a:avLst/>
          </a:prstGeom>
          <a:ln w="12700" cmpd="thinThick">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矩形 24">
            <a:extLst>
              <a:ext uri="{FF2B5EF4-FFF2-40B4-BE49-F238E27FC236}">
                <a16:creationId xmlns:a16="http://schemas.microsoft.com/office/drawing/2014/main" id="{96B69A59-8892-4351-93E5-3CDF14D3C5D7}"/>
              </a:ext>
            </a:extLst>
          </p:cNvPr>
          <p:cNvSpPr/>
          <p:nvPr/>
        </p:nvSpPr>
        <p:spPr>
          <a:xfrm>
            <a:off x="4649646" y="1171328"/>
            <a:ext cx="2208354" cy="261290"/>
          </a:xfrm>
          <a:prstGeom prst="rect">
            <a:avLst/>
          </a:prstGeom>
        </p:spPr>
        <p:txBody>
          <a:bodyPr wrap="square">
            <a:spAutoFit/>
          </a:bodyPr>
          <a:lstStyle/>
          <a:p>
            <a:pPr defTabSz="914406"/>
            <a:r>
              <a:rPr lang="zh-TW" altLang="en-US" sz="1098" dirty="0">
                <a:solidFill>
                  <a:prstClr val="black"/>
                </a:solidFill>
                <a:ea typeface="標楷體"/>
              </a:rPr>
              <a:t>執行單位</a:t>
            </a:r>
            <a:r>
              <a:rPr lang="en-US" altLang="zh-TW" sz="1098" dirty="0">
                <a:ea typeface="標楷體"/>
              </a:rPr>
              <a:t>(</a:t>
            </a:r>
            <a:r>
              <a:rPr lang="zh-TW" altLang="en-US" sz="1098" dirty="0">
                <a:ea typeface="標楷體"/>
              </a:rPr>
              <a:t>時程</a:t>
            </a:r>
            <a:r>
              <a:rPr lang="en-US" altLang="zh-TW" sz="1098" dirty="0">
                <a:ea typeface="標楷體"/>
              </a:rPr>
              <a:t>)</a:t>
            </a:r>
          </a:p>
        </p:txBody>
      </p:sp>
      <p:sp>
        <p:nvSpPr>
          <p:cNvPr id="26" name="矩形 25">
            <a:extLst>
              <a:ext uri="{FF2B5EF4-FFF2-40B4-BE49-F238E27FC236}">
                <a16:creationId xmlns:a16="http://schemas.microsoft.com/office/drawing/2014/main" id="{E9E314EB-94CA-4C5C-AC0D-7A8C67F774B6}"/>
              </a:ext>
            </a:extLst>
          </p:cNvPr>
          <p:cNvSpPr/>
          <p:nvPr/>
        </p:nvSpPr>
        <p:spPr>
          <a:xfrm>
            <a:off x="656480" y="1184859"/>
            <a:ext cx="3531736" cy="230832"/>
          </a:xfrm>
          <a:prstGeom prst="rect">
            <a:avLst/>
          </a:prstGeom>
        </p:spPr>
        <p:txBody>
          <a:bodyPr wrap="none">
            <a:spAutoFit/>
          </a:bodyPr>
          <a:lstStyle/>
          <a:p>
            <a:r>
              <a:rPr lang="zh-TW" altLang="en-US" sz="900" dirty="0">
                <a:ea typeface="標楷體" panose="03000509000000000000" pitchFamily="65" charset="-120"/>
              </a:rPr>
              <a:t>◎醫院總額審查勞務委託由台灣醫協會代各審查分會執行行政事務</a:t>
            </a:r>
          </a:p>
        </p:txBody>
      </p:sp>
      <p:sp>
        <p:nvSpPr>
          <p:cNvPr id="38" name="文字方塊 37">
            <a:extLst>
              <a:ext uri="{FF2B5EF4-FFF2-40B4-BE49-F238E27FC236}">
                <a16:creationId xmlns:a16="http://schemas.microsoft.com/office/drawing/2014/main" id="{9789D676-DED9-4F18-B1B9-CAED07FF458E}"/>
              </a:ext>
            </a:extLst>
          </p:cNvPr>
          <p:cNvSpPr txBox="1"/>
          <p:nvPr/>
        </p:nvSpPr>
        <p:spPr>
          <a:xfrm>
            <a:off x="466592" y="7949204"/>
            <a:ext cx="5874310" cy="1323439"/>
          </a:xfrm>
          <a:prstGeom prst="rect">
            <a:avLst/>
          </a:prstGeom>
          <a:noFill/>
        </p:spPr>
        <p:txBody>
          <a:bodyPr wrap="square" rtlCol="0">
            <a:spAutoFit/>
          </a:bodyPr>
          <a:lstStyle>
            <a:defPPr>
              <a:defRPr lang="en-US"/>
            </a:defPPr>
            <a:lvl1pPr>
              <a:defRPr sz="1000">
                <a:ea typeface="標楷體" panose="03000509000000000000" pitchFamily="65" charset="-120"/>
              </a:defRPr>
            </a:lvl1pPr>
          </a:lstStyle>
          <a:p>
            <a:r>
              <a:rPr lang="zh-TW" altLang="en-US" dirty="0"/>
              <a:t>備註：</a:t>
            </a:r>
            <a:endParaRPr lang="en-US" altLang="zh-TW" dirty="0"/>
          </a:p>
          <a:p>
            <a:pPr marL="228600" indent="-228600">
              <a:buFont typeface="+mj-lt"/>
              <a:buAutoNum type="arabicPeriod"/>
            </a:pPr>
            <a:r>
              <a:rPr lang="zh-TW" altLang="en-US" dirty="0"/>
              <a:t>變更審查分區別者，原聘任之所屬業務組需辦理解</a:t>
            </a:r>
            <a:r>
              <a:rPr lang="en-US" altLang="zh-TW" dirty="0"/>
              <a:t>(</a:t>
            </a:r>
            <a:r>
              <a:rPr lang="zh-TW" altLang="en-US" dirty="0"/>
              <a:t>辭</a:t>
            </a:r>
            <a:r>
              <a:rPr lang="en-US" altLang="zh-TW" dirty="0"/>
              <a:t>)</a:t>
            </a:r>
            <a:r>
              <a:rPr lang="zh-TW" altLang="en-US" dirty="0"/>
              <a:t>聘後，欲聘任之所屬業務組再依增補聘流程辦理聘任。</a:t>
            </a:r>
            <a:endParaRPr lang="en-US" altLang="zh-TW" dirty="0"/>
          </a:p>
          <a:p>
            <a:pPr marL="228600" indent="-228600">
              <a:buFont typeface="+mj-lt"/>
              <a:buAutoNum type="arabicPeriod"/>
            </a:pPr>
            <a:r>
              <a:rPr lang="zh-TW" altLang="en-US" dirty="0"/>
              <a:t>受託單位</a:t>
            </a:r>
            <a:r>
              <a:rPr lang="zh-TW" altLang="zh-TW" dirty="0"/>
              <a:t>因業務需要聘</a:t>
            </a:r>
            <a:r>
              <a:rPr lang="zh-TW" altLang="en-US" dirty="0"/>
              <a:t>任</a:t>
            </a:r>
            <a:r>
              <a:rPr lang="zh-TW" altLang="zh-TW" dirty="0"/>
              <a:t>審查醫藥專家</a:t>
            </a:r>
            <a:r>
              <a:rPr lang="zh-TW" altLang="en-US" dirty="0"/>
              <a:t>進行</a:t>
            </a:r>
            <a:r>
              <a:rPr lang="zh-TW" altLang="zh-TW" dirty="0"/>
              <a:t>審畢評量</a:t>
            </a:r>
            <a:r>
              <a:rPr lang="zh-TW" altLang="en-US" dirty="0"/>
              <a:t>作業及研訂降低爭議審議案件機制</a:t>
            </a:r>
            <a:r>
              <a:rPr lang="zh-TW" altLang="zh-TW" dirty="0"/>
              <a:t>等</a:t>
            </a:r>
            <a:r>
              <a:rPr lang="zh-TW" altLang="en-US" dirty="0"/>
              <a:t>履約標的之審查，亦比照審查醫藥專家之流程。</a:t>
            </a:r>
            <a:endParaRPr lang="en-US" altLang="zh-TW" dirty="0"/>
          </a:p>
          <a:p>
            <a:pPr marL="228600" indent="-228600">
              <a:buFont typeface="+mj-lt"/>
              <a:buAutoNum type="arabicPeriod"/>
            </a:pPr>
            <a:r>
              <a:rPr lang="zh-TW" altLang="en-US" dirty="0"/>
              <a:t>依分層負責規定授權本署分區業務組函復受託單位異動名單之增補聘核定結果及解</a:t>
            </a:r>
            <a:r>
              <a:rPr lang="en-US" altLang="zh-TW" dirty="0"/>
              <a:t>(</a:t>
            </a:r>
            <a:r>
              <a:rPr lang="zh-TW" altLang="en-US" dirty="0"/>
              <a:t>辭</a:t>
            </a:r>
            <a:r>
              <a:rPr lang="en-US" altLang="zh-TW" dirty="0"/>
              <a:t>)</a:t>
            </a:r>
            <a:r>
              <a:rPr lang="zh-TW" altLang="en-US" dirty="0"/>
              <a:t>聘備查結果</a:t>
            </a:r>
            <a:r>
              <a:rPr lang="en-US" altLang="zh-TW" dirty="0"/>
              <a:t> </a:t>
            </a:r>
            <a:r>
              <a:rPr lang="zh-TW" altLang="en-US" dirty="0"/>
              <a:t>。</a:t>
            </a:r>
            <a:endParaRPr lang="en-US" altLang="zh-TW" dirty="0"/>
          </a:p>
          <a:p>
            <a:pPr marL="228600" indent="-228600">
              <a:buFont typeface="+mj-lt"/>
              <a:buAutoNum type="arabicPeriod"/>
            </a:pPr>
            <a:r>
              <a:rPr lang="zh-TW" altLang="en-US" dirty="0"/>
              <a:t>審查醫藥專家</a:t>
            </a:r>
            <a:r>
              <a:rPr lang="en-US" altLang="zh-TW" dirty="0"/>
              <a:t>(</a:t>
            </a:r>
            <a:r>
              <a:rPr lang="zh-TW" altLang="en-US" dirty="0"/>
              <a:t>含疾分專員</a:t>
            </a:r>
            <a:r>
              <a:rPr lang="en-US" altLang="zh-TW" dirty="0"/>
              <a:t>)</a:t>
            </a:r>
            <a:r>
              <a:rPr lang="zh-TW" altLang="en-US" dirty="0"/>
              <a:t>確聘後相關行政作業，依本署醫療服務審查醫藥專家遴聘原則及醫療服務審查勞務委託採購契約條文辦理。 </a:t>
            </a:r>
          </a:p>
        </p:txBody>
      </p:sp>
      <p:sp>
        <p:nvSpPr>
          <p:cNvPr id="39" name="矩形 38">
            <a:extLst>
              <a:ext uri="{FF2B5EF4-FFF2-40B4-BE49-F238E27FC236}">
                <a16:creationId xmlns:a16="http://schemas.microsoft.com/office/drawing/2014/main" id="{32184C63-7FBB-4228-8F0D-6D99E41C8A63}"/>
              </a:ext>
            </a:extLst>
          </p:cNvPr>
          <p:cNvSpPr/>
          <p:nvPr/>
        </p:nvSpPr>
        <p:spPr>
          <a:xfrm>
            <a:off x="4651550" y="2037092"/>
            <a:ext cx="1718562" cy="1508105"/>
          </a:xfrm>
          <a:prstGeom prst="rect">
            <a:avLst/>
          </a:prstGeom>
        </p:spPr>
        <p:txBody>
          <a:bodyPr wrap="square">
            <a:spAutoFit/>
          </a:bodyPr>
          <a:lstStyle/>
          <a:p>
            <a:r>
              <a:rPr lang="zh-TW" altLang="en-US" sz="1200" u="sng" dirty="0">
                <a:ea typeface="標楷體" panose="03000509000000000000" pitchFamily="65" charset="-120"/>
              </a:rPr>
              <a:t>受託單位</a:t>
            </a:r>
            <a:r>
              <a:rPr lang="zh-TW" altLang="en-US" sz="1200" baseline="30000" dirty="0">
                <a:ea typeface="標楷體" panose="03000509000000000000" pitchFamily="65" charset="-120"/>
              </a:rPr>
              <a:t>⊙</a:t>
            </a:r>
            <a:endParaRPr lang="en-US" altLang="zh-TW" sz="1200" dirty="0">
              <a:ea typeface="標楷體" panose="03000509000000000000" pitchFamily="65" charset="-120"/>
            </a:endParaRPr>
          </a:p>
          <a:p>
            <a:r>
              <a:rPr lang="zh-TW" altLang="en-US" sz="1200" dirty="0">
                <a:ea typeface="標楷體" panose="03000509000000000000" pitchFamily="65" charset="-120"/>
              </a:rPr>
              <a:t>審查分會</a:t>
            </a:r>
            <a:r>
              <a:rPr lang="zh-TW" altLang="en-US" sz="1200" baseline="30000" dirty="0">
                <a:ea typeface="標楷體" panose="03000509000000000000" pitchFamily="65" charset="-120"/>
              </a:rPr>
              <a:t>◎</a:t>
            </a:r>
            <a:endParaRPr lang="en-US" altLang="zh-TW" sz="1200" dirty="0">
              <a:ea typeface="標楷體" panose="03000509000000000000" pitchFamily="65" charset="-120"/>
            </a:endParaRPr>
          </a:p>
          <a:p>
            <a:endParaRPr lang="en-US" altLang="zh-TW" sz="1200" dirty="0">
              <a:ea typeface="標楷體" panose="03000509000000000000" pitchFamily="65" charset="-120"/>
            </a:endParaRPr>
          </a:p>
          <a:p>
            <a:r>
              <a:rPr lang="zh-TW" altLang="en-US" sz="1200" u="sng" dirty="0">
                <a:ea typeface="標楷體" panose="03000509000000000000" pitchFamily="65" charset="-120"/>
              </a:rPr>
              <a:t>健保署</a:t>
            </a:r>
            <a:endParaRPr lang="en-US" altLang="zh-TW" sz="1200" u="sng" dirty="0">
              <a:ea typeface="標楷體" panose="03000509000000000000" pitchFamily="65" charset="-120"/>
            </a:endParaRPr>
          </a:p>
          <a:p>
            <a:r>
              <a:rPr lang="zh-TW" altLang="en-US" sz="1200" dirty="0">
                <a:ea typeface="標楷體" panose="03000509000000000000" pitchFamily="65" charset="-120"/>
              </a:rPr>
              <a:t>醫審及藥材組</a:t>
            </a:r>
            <a:endParaRPr lang="en-US" altLang="zh-TW" sz="1200" dirty="0">
              <a:ea typeface="標楷體" panose="03000509000000000000" pitchFamily="65" charset="-120"/>
            </a:endParaRPr>
          </a:p>
          <a:p>
            <a:r>
              <a:rPr lang="zh-TW" altLang="en-US" sz="1200" dirty="0">
                <a:ea typeface="標楷體" panose="03000509000000000000" pitchFamily="65" charset="-120"/>
              </a:rPr>
              <a:t>分區業務組</a:t>
            </a:r>
            <a:r>
              <a:rPr lang="zh-TW" altLang="en-US" sz="1200" baseline="30000" dirty="0">
                <a:ea typeface="標楷體" panose="03000509000000000000" pitchFamily="65" charset="-120"/>
              </a:rPr>
              <a:t>⊕</a:t>
            </a:r>
            <a:endParaRPr lang="en-US" altLang="zh-TW" sz="1000" dirty="0">
              <a:ea typeface="標楷體" panose="03000509000000000000" pitchFamily="65" charset="-120"/>
            </a:endParaRPr>
          </a:p>
          <a:p>
            <a:r>
              <a:rPr lang="en-US" altLang="zh-TW" sz="1000" dirty="0">
                <a:ea typeface="標楷體" panose="03000509000000000000" pitchFamily="65" charset="-120"/>
              </a:rPr>
              <a:t>(</a:t>
            </a:r>
            <a:r>
              <a:rPr lang="zh-TW" altLang="en-US" sz="1000" dirty="0">
                <a:ea typeface="標楷體" panose="03000509000000000000" pitchFamily="65" charset="-120"/>
              </a:rPr>
              <a:t>自每年</a:t>
            </a:r>
            <a:r>
              <a:rPr lang="en-US" altLang="zh-TW" sz="1000" dirty="0">
                <a:ea typeface="標楷體" panose="03000509000000000000" pitchFamily="65" charset="-120"/>
              </a:rPr>
              <a:t>4</a:t>
            </a:r>
            <a:r>
              <a:rPr lang="zh-TW" altLang="en-US" sz="1000" dirty="0">
                <a:ea typeface="標楷體" panose="03000509000000000000" pitchFamily="65" charset="-120"/>
              </a:rPr>
              <a:t>月起；</a:t>
            </a:r>
            <a:endParaRPr lang="en-US" altLang="zh-TW" sz="1000" dirty="0">
              <a:ea typeface="標楷體" panose="03000509000000000000" pitchFamily="65" charset="-120"/>
            </a:endParaRPr>
          </a:p>
          <a:p>
            <a:r>
              <a:rPr lang="en-US" altLang="zh-TW" sz="1000" dirty="0">
                <a:ea typeface="標楷體" panose="03000509000000000000" pitchFamily="65" charset="-120"/>
              </a:rPr>
              <a:t>  </a:t>
            </a:r>
            <a:r>
              <a:rPr lang="zh-TW" altLang="en-US" sz="1000" dirty="0">
                <a:ea typeface="標楷體" panose="03000509000000000000" pitchFamily="65" charset="-120"/>
              </a:rPr>
              <a:t>每月</a:t>
            </a:r>
            <a:r>
              <a:rPr lang="en-US" altLang="zh-TW" sz="1000" dirty="0">
                <a:ea typeface="標楷體" panose="03000509000000000000" pitchFamily="65" charset="-120"/>
              </a:rPr>
              <a:t>10</a:t>
            </a:r>
            <a:r>
              <a:rPr lang="zh-TW" altLang="en-US" sz="1000" dirty="0">
                <a:ea typeface="標楷體" panose="03000509000000000000" pitchFamily="65" charset="-120"/>
              </a:rPr>
              <a:t>日前</a:t>
            </a:r>
            <a:r>
              <a:rPr lang="en-US" altLang="zh-TW" sz="1000" dirty="0">
                <a:ea typeface="標楷體" panose="03000509000000000000" pitchFamily="65" charset="-120"/>
              </a:rPr>
              <a:t>)</a:t>
            </a:r>
            <a:endParaRPr lang="zh-TW" altLang="en-US" sz="1000" dirty="0">
              <a:ea typeface="標楷體" panose="03000509000000000000" pitchFamily="65" charset="-120"/>
            </a:endParaRPr>
          </a:p>
        </p:txBody>
      </p:sp>
      <p:sp>
        <p:nvSpPr>
          <p:cNvPr id="50" name="矩形 49">
            <a:extLst>
              <a:ext uri="{FF2B5EF4-FFF2-40B4-BE49-F238E27FC236}">
                <a16:creationId xmlns:a16="http://schemas.microsoft.com/office/drawing/2014/main" id="{65B26C39-482B-40DB-97D4-E82779300324}"/>
              </a:ext>
            </a:extLst>
          </p:cNvPr>
          <p:cNvSpPr/>
          <p:nvPr/>
        </p:nvSpPr>
        <p:spPr>
          <a:xfrm>
            <a:off x="4688004" y="3626264"/>
            <a:ext cx="1645653" cy="800219"/>
          </a:xfrm>
          <a:prstGeom prst="rect">
            <a:avLst/>
          </a:prstGeom>
        </p:spPr>
        <p:txBody>
          <a:bodyPr wrap="square">
            <a:spAutoFit/>
          </a:bodyPr>
          <a:lstStyle/>
          <a:p>
            <a:r>
              <a:rPr lang="zh-TW" altLang="en-US" sz="1200" u="sng" dirty="0">
                <a:ea typeface="標楷體" panose="03000509000000000000" pitchFamily="65" charset="-120"/>
              </a:rPr>
              <a:t>健保署</a:t>
            </a:r>
            <a:endParaRPr lang="en-US" altLang="zh-TW" sz="1200" u="sng" dirty="0">
              <a:ea typeface="標楷體" panose="03000509000000000000" pitchFamily="65" charset="-120"/>
            </a:endParaRPr>
          </a:p>
          <a:p>
            <a:r>
              <a:rPr lang="zh-TW" altLang="en-US" sz="1200" dirty="0">
                <a:ea typeface="標楷體" panose="03000509000000000000" pitchFamily="65" charset="-120"/>
              </a:rPr>
              <a:t>醫審及藥材組</a:t>
            </a:r>
            <a:r>
              <a:rPr lang="zh-TW" altLang="en-US" sz="1200" baseline="30000" dirty="0">
                <a:ea typeface="標楷體" panose="03000509000000000000" pitchFamily="65" charset="-120"/>
              </a:rPr>
              <a:t>⊙</a:t>
            </a:r>
            <a:endParaRPr lang="en-US" altLang="zh-TW" sz="1200" dirty="0">
              <a:ea typeface="標楷體" panose="03000509000000000000" pitchFamily="65" charset="-120"/>
            </a:endParaRPr>
          </a:p>
          <a:p>
            <a:r>
              <a:rPr lang="zh-TW" altLang="en-US" sz="1200" dirty="0">
                <a:ea typeface="標楷體" panose="03000509000000000000" pitchFamily="65" charset="-120"/>
              </a:rPr>
              <a:t>分區業務組</a:t>
            </a:r>
            <a:r>
              <a:rPr lang="zh-TW" altLang="en-US" sz="1200" baseline="30000" dirty="0">
                <a:ea typeface="標楷體" panose="03000509000000000000" pitchFamily="65" charset="-120"/>
              </a:rPr>
              <a:t>◎</a:t>
            </a:r>
            <a:endParaRPr lang="en-US" altLang="zh-TW" sz="1200" baseline="30000" dirty="0">
              <a:ea typeface="標楷體" panose="03000509000000000000" pitchFamily="65" charset="-120"/>
            </a:endParaRPr>
          </a:p>
          <a:p>
            <a:r>
              <a:rPr lang="en-US" altLang="zh-TW" sz="1000" dirty="0">
                <a:ea typeface="標楷體" panose="03000509000000000000" pitchFamily="65" charset="-120"/>
              </a:rPr>
              <a:t>(</a:t>
            </a:r>
            <a:r>
              <a:rPr lang="zh-TW" altLang="en-US" sz="1000" dirty="0">
                <a:ea typeface="標楷體" panose="03000509000000000000" pitchFamily="65" charset="-120"/>
              </a:rPr>
              <a:t>收文日起</a:t>
            </a:r>
            <a:r>
              <a:rPr lang="en-US" altLang="zh-TW" sz="1000" dirty="0">
                <a:ea typeface="標楷體" panose="03000509000000000000" pitchFamily="65" charset="-120"/>
              </a:rPr>
              <a:t>2</a:t>
            </a:r>
            <a:r>
              <a:rPr lang="zh-TW" altLang="en-US" sz="1000" dirty="0">
                <a:ea typeface="標楷體" panose="03000509000000000000" pitchFamily="65" charset="-120"/>
              </a:rPr>
              <a:t>週內</a:t>
            </a:r>
            <a:r>
              <a:rPr lang="en-US" altLang="zh-TW" sz="1000" dirty="0">
                <a:ea typeface="標楷體" panose="03000509000000000000" pitchFamily="65" charset="-120"/>
              </a:rPr>
              <a:t>)</a:t>
            </a:r>
          </a:p>
        </p:txBody>
      </p:sp>
      <p:sp>
        <p:nvSpPr>
          <p:cNvPr id="51" name="矩形 50">
            <a:extLst>
              <a:ext uri="{FF2B5EF4-FFF2-40B4-BE49-F238E27FC236}">
                <a16:creationId xmlns:a16="http://schemas.microsoft.com/office/drawing/2014/main" id="{6865BB35-08A1-4C63-8EB5-82CD72B8EB24}"/>
              </a:ext>
            </a:extLst>
          </p:cNvPr>
          <p:cNvSpPr/>
          <p:nvPr/>
        </p:nvSpPr>
        <p:spPr>
          <a:xfrm>
            <a:off x="2095252" y="1977993"/>
            <a:ext cx="1064709" cy="461665"/>
          </a:xfrm>
          <a:prstGeom prst="rect">
            <a:avLst/>
          </a:prstGeom>
        </p:spPr>
        <p:txBody>
          <a:bodyPr wrap="square">
            <a:spAutoFit/>
          </a:bodyPr>
          <a:lstStyle/>
          <a:p>
            <a:r>
              <a:rPr lang="zh-TW" altLang="en-US" sz="1200" dirty="0">
                <a:ea typeface="標楷體" panose="03000509000000000000" pitchFamily="65" charset="-120"/>
              </a:rPr>
              <a:t>◎受託單位</a:t>
            </a:r>
            <a:endParaRPr lang="en-US" altLang="zh-TW" sz="1200" dirty="0">
              <a:ea typeface="標楷體" panose="03000509000000000000" pitchFamily="65" charset="-120"/>
            </a:endParaRPr>
          </a:p>
          <a:p>
            <a:r>
              <a:rPr lang="zh-TW" altLang="en-US" sz="1200" dirty="0">
                <a:ea typeface="標楷體" panose="03000509000000000000" pitchFamily="65" charset="-120"/>
              </a:rPr>
              <a:t>    推薦員額</a:t>
            </a:r>
          </a:p>
        </p:txBody>
      </p:sp>
      <p:sp>
        <p:nvSpPr>
          <p:cNvPr id="52" name="矩形 51">
            <a:extLst>
              <a:ext uri="{FF2B5EF4-FFF2-40B4-BE49-F238E27FC236}">
                <a16:creationId xmlns:a16="http://schemas.microsoft.com/office/drawing/2014/main" id="{4EB8E96E-0488-4A45-B6F5-DAC176E1AEBE}"/>
              </a:ext>
            </a:extLst>
          </p:cNvPr>
          <p:cNvSpPr/>
          <p:nvPr/>
        </p:nvSpPr>
        <p:spPr>
          <a:xfrm>
            <a:off x="3165010" y="1977738"/>
            <a:ext cx="1442153" cy="461665"/>
          </a:xfrm>
          <a:prstGeom prst="rect">
            <a:avLst/>
          </a:prstGeom>
        </p:spPr>
        <p:txBody>
          <a:bodyPr wrap="square">
            <a:spAutoFit/>
          </a:bodyPr>
          <a:lstStyle/>
          <a:p>
            <a:pPr algn="ctr"/>
            <a:r>
              <a:rPr lang="zh-TW" altLang="en-US" sz="1200" dirty="0">
                <a:ea typeface="標楷體" panose="03000509000000000000" pitchFamily="65" charset="-120"/>
              </a:rPr>
              <a:t>⊕健保署</a:t>
            </a:r>
            <a:endParaRPr lang="en-US" altLang="zh-TW" sz="1200" dirty="0">
              <a:ea typeface="標楷體" panose="03000509000000000000" pitchFamily="65" charset="-120"/>
            </a:endParaRPr>
          </a:p>
          <a:p>
            <a:pPr algn="ctr"/>
            <a:r>
              <a:rPr lang="zh-TW" altLang="en-US" sz="1200" dirty="0">
                <a:ea typeface="標楷體" panose="03000509000000000000" pitchFamily="65" charset="-120"/>
              </a:rPr>
              <a:t>        推薦員額</a:t>
            </a:r>
          </a:p>
        </p:txBody>
      </p:sp>
      <p:sp>
        <p:nvSpPr>
          <p:cNvPr id="53" name="矩形 52">
            <a:extLst>
              <a:ext uri="{FF2B5EF4-FFF2-40B4-BE49-F238E27FC236}">
                <a16:creationId xmlns:a16="http://schemas.microsoft.com/office/drawing/2014/main" id="{92065319-7DA3-430F-884C-7727914F34A1}"/>
              </a:ext>
            </a:extLst>
          </p:cNvPr>
          <p:cNvSpPr/>
          <p:nvPr/>
        </p:nvSpPr>
        <p:spPr>
          <a:xfrm>
            <a:off x="4714619" y="4720474"/>
            <a:ext cx="904388" cy="276999"/>
          </a:xfrm>
          <a:prstGeom prst="rect">
            <a:avLst/>
          </a:prstGeom>
        </p:spPr>
        <p:txBody>
          <a:bodyPr wrap="square">
            <a:spAutoFit/>
          </a:bodyPr>
          <a:lstStyle/>
          <a:p>
            <a:r>
              <a:rPr lang="zh-TW" altLang="en-US" sz="1200" u="sng" dirty="0">
                <a:ea typeface="標楷體" panose="03000509000000000000" pitchFamily="65" charset="-120"/>
              </a:rPr>
              <a:t>受託單位</a:t>
            </a:r>
            <a:endParaRPr lang="en-US" altLang="zh-TW" sz="1200" u="sng" dirty="0">
              <a:ea typeface="標楷體" panose="03000509000000000000" pitchFamily="65" charset="-120"/>
            </a:endParaRPr>
          </a:p>
        </p:txBody>
      </p:sp>
      <p:cxnSp>
        <p:nvCxnSpPr>
          <p:cNvPr id="54" name="直線單箭頭接點 53">
            <a:extLst>
              <a:ext uri="{FF2B5EF4-FFF2-40B4-BE49-F238E27FC236}">
                <a16:creationId xmlns:a16="http://schemas.microsoft.com/office/drawing/2014/main" id="{E1D8E071-2FCF-40D6-A6F7-C699515C7348}"/>
              </a:ext>
            </a:extLst>
          </p:cNvPr>
          <p:cNvCxnSpPr/>
          <p:nvPr/>
        </p:nvCxnSpPr>
        <p:spPr>
          <a:xfrm>
            <a:off x="2647732" y="3131575"/>
            <a:ext cx="0" cy="54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線單箭頭接點 54">
            <a:extLst>
              <a:ext uri="{FF2B5EF4-FFF2-40B4-BE49-F238E27FC236}">
                <a16:creationId xmlns:a16="http://schemas.microsoft.com/office/drawing/2014/main" id="{47B920FE-7882-446E-B2D8-7E5DDAE6335E}"/>
              </a:ext>
            </a:extLst>
          </p:cNvPr>
          <p:cNvCxnSpPr/>
          <p:nvPr/>
        </p:nvCxnSpPr>
        <p:spPr>
          <a:xfrm>
            <a:off x="3983850" y="3110309"/>
            <a:ext cx="0" cy="1584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線單箭頭接點 55">
            <a:extLst>
              <a:ext uri="{FF2B5EF4-FFF2-40B4-BE49-F238E27FC236}">
                <a16:creationId xmlns:a16="http://schemas.microsoft.com/office/drawing/2014/main" id="{83854AF3-B537-4AF6-A854-F3DF60AEB91B}"/>
              </a:ext>
            </a:extLst>
          </p:cNvPr>
          <p:cNvCxnSpPr/>
          <p:nvPr/>
        </p:nvCxnSpPr>
        <p:spPr>
          <a:xfrm>
            <a:off x="2654718" y="4245595"/>
            <a:ext cx="0" cy="46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7" name="矩形: 圓角 56">
            <a:extLst>
              <a:ext uri="{FF2B5EF4-FFF2-40B4-BE49-F238E27FC236}">
                <a16:creationId xmlns:a16="http://schemas.microsoft.com/office/drawing/2014/main" id="{A138DEC9-B4E7-40E6-83B1-249F66FADD28}"/>
              </a:ext>
            </a:extLst>
          </p:cNvPr>
          <p:cNvSpPr/>
          <p:nvPr/>
        </p:nvSpPr>
        <p:spPr>
          <a:xfrm>
            <a:off x="3315431" y="2588056"/>
            <a:ext cx="1291729" cy="835200"/>
          </a:xfrm>
          <a:prstGeom prst="roundRect">
            <a:avLst>
              <a:gd name="adj" fmla="val 33475"/>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kumimoji="1" lang="zh-TW" altLang="en-US" sz="1200" dirty="0">
                <a:solidFill>
                  <a:schemeClr val="tx1"/>
                </a:solidFill>
                <a:ea typeface="標楷體" pitchFamily="65" charset="-120"/>
                <a:cs typeface="Times New Roman" pitchFamily="18" charset="0"/>
              </a:rPr>
              <a:t>分區業務組</a:t>
            </a:r>
            <a:endParaRPr kumimoji="1" lang="en-US" altLang="zh-TW" sz="1200" dirty="0">
              <a:solidFill>
                <a:schemeClr val="tx1"/>
              </a:solidFill>
              <a:ea typeface="標楷體" pitchFamily="65" charset="-120"/>
              <a:cs typeface="Times New Roman" pitchFamily="18" charset="0"/>
            </a:endParaRPr>
          </a:p>
          <a:p>
            <a:pPr lvl="0" algn="ctr" defTabSz="914400" fontAlgn="base">
              <a:spcBef>
                <a:spcPct val="0"/>
              </a:spcBef>
              <a:spcAft>
                <a:spcPct val="0"/>
              </a:spcAft>
            </a:pPr>
            <a:r>
              <a:rPr kumimoji="1" lang="zh-TW" altLang="en-US" sz="1200" dirty="0">
                <a:solidFill>
                  <a:schemeClr val="tx1"/>
                </a:solidFill>
                <a:ea typeface="標楷體" pitchFamily="65" charset="-120"/>
                <a:cs typeface="Times New Roman" pitchFamily="18" charset="0"/>
              </a:rPr>
              <a:t>上傳推薦名單</a:t>
            </a:r>
            <a:endParaRPr kumimoji="1" lang="en-US" altLang="zh-TW" sz="1200" dirty="0">
              <a:solidFill>
                <a:schemeClr val="tx1"/>
              </a:solidFill>
              <a:ea typeface="標楷體" pitchFamily="65" charset="-120"/>
              <a:cs typeface="Times New Roman" pitchFamily="18" charset="0"/>
            </a:endParaRPr>
          </a:p>
          <a:p>
            <a:pPr lvl="0" algn="ctr" defTabSz="914400" fontAlgn="base">
              <a:spcBef>
                <a:spcPct val="0"/>
              </a:spcBef>
              <a:spcAft>
                <a:spcPct val="0"/>
              </a:spcAft>
            </a:pPr>
            <a:r>
              <a:rPr kumimoji="1" lang="zh-TW" altLang="en-US" sz="1200" dirty="0">
                <a:solidFill>
                  <a:schemeClr val="tx1"/>
                </a:solidFill>
                <a:ea typeface="標楷體" pitchFamily="65" charset="-120"/>
                <a:cs typeface="Times New Roman" pitchFamily="18" charset="0"/>
              </a:rPr>
              <a:t>函送審查分會</a:t>
            </a:r>
            <a:endParaRPr kumimoji="1" lang="en-US" altLang="zh-TW" sz="1200" dirty="0">
              <a:solidFill>
                <a:schemeClr val="tx1"/>
              </a:solidFill>
              <a:ea typeface="標楷體" pitchFamily="65" charset="-120"/>
              <a:cs typeface="Times New Roman" pitchFamily="18" charset="0"/>
            </a:endParaRPr>
          </a:p>
          <a:p>
            <a:pPr lvl="0" algn="ctr" defTabSz="914400" fontAlgn="base">
              <a:spcBef>
                <a:spcPct val="0"/>
              </a:spcBef>
              <a:spcAft>
                <a:spcPct val="0"/>
              </a:spcAft>
            </a:pPr>
            <a:r>
              <a:rPr kumimoji="1" lang="zh-TW" altLang="en-US" sz="1200" dirty="0">
                <a:solidFill>
                  <a:schemeClr val="tx1"/>
                </a:solidFill>
                <a:ea typeface="標楷體" pitchFamily="65" charset="-120"/>
                <a:cs typeface="Times New Roman" pitchFamily="18" charset="0"/>
              </a:rPr>
              <a:t>副知受託單位</a:t>
            </a:r>
          </a:p>
        </p:txBody>
      </p:sp>
      <p:sp>
        <p:nvSpPr>
          <p:cNvPr id="58" name="矩形: 圓角 57">
            <a:extLst>
              <a:ext uri="{FF2B5EF4-FFF2-40B4-BE49-F238E27FC236}">
                <a16:creationId xmlns:a16="http://schemas.microsoft.com/office/drawing/2014/main" id="{E4B30910-1E09-4A75-9AC7-05C20ACE02DA}"/>
              </a:ext>
            </a:extLst>
          </p:cNvPr>
          <p:cNvSpPr/>
          <p:nvPr/>
        </p:nvSpPr>
        <p:spPr>
          <a:xfrm>
            <a:off x="1996844" y="2582453"/>
            <a:ext cx="1260000" cy="835200"/>
          </a:xfrm>
          <a:prstGeom prst="roundRect">
            <a:avLst>
              <a:gd name="adj" fmla="val 31074"/>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kumimoji="1" lang="zh-TW" altLang="en-US" sz="1200" dirty="0">
                <a:solidFill>
                  <a:schemeClr val="tx1"/>
                </a:solidFill>
                <a:ea typeface="標楷體" pitchFamily="65" charset="-120"/>
                <a:cs typeface="Times New Roman" pitchFamily="18" charset="0"/>
              </a:rPr>
              <a:t>審查分會</a:t>
            </a:r>
            <a:endParaRPr kumimoji="1" lang="en-US" altLang="zh-TW" sz="1200" dirty="0">
              <a:solidFill>
                <a:schemeClr val="tx1"/>
              </a:solidFill>
              <a:ea typeface="標楷體" pitchFamily="65" charset="-120"/>
              <a:cs typeface="Times New Roman" pitchFamily="18" charset="0"/>
            </a:endParaRPr>
          </a:p>
          <a:p>
            <a:pPr lvl="0" algn="ctr" defTabSz="914400" fontAlgn="base">
              <a:spcBef>
                <a:spcPct val="0"/>
              </a:spcBef>
              <a:spcAft>
                <a:spcPct val="0"/>
              </a:spcAft>
            </a:pPr>
            <a:r>
              <a:rPr kumimoji="1" lang="zh-TW" altLang="en-US" sz="1200" dirty="0">
                <a:solidFill>
                  <a:schemeClr val="tx1"/>
                </a:solidFill>
                <a:ea typeface="標楷體" pitchFamily="65" charset="-120"/>
                <a:cs typeface="Times New Roman" pitchFamily="18" charset="0"/>
              </a:rPr>
              <a:t>上傳推薦名單函送分區審核</a:t>
            </a:r>
            <a:endParaRPr kumimoji="1" lang="en-US" altLang="zh-TW" sz="1200" dirty="0">
              <a:solidFill>
                <a:schemeClr val="tx1"/>
              </a:solidFill>
              <a:ea typeface="標楷體" pitchFamily="65" charset="-120"/>
              <a:cs typeface="Times New Roman" pitchFamily="18" charset="0"/>
            </a:endParaRPr>
          </a:p>
        </p:txBody>
      </p:sp>
      <p:sp>
        <p:nvSpPr>
          <p:cNvPr id="59" name="矩形 14">
            <a:extLst>
              <a:ext uri="{FF2B5EF4-FFF2-40B4-BE49-F238E27FC236}">
                <a16:creationId xmlns:a16="http://schemas.microsoft.com/office/drawing/2014/main" id="{A1719743-C583-40D4-9033-C9B5D3021ED0}"/>
              </a:ext>
            </a:extLst>
          </p:cNvPr>
          <p:cNvSpPr>
            <a:spLocks noChangeArrowheads="1"/>
          </p:cNvSpPr>
          <p:nvPr/>
        </p:nvSpPr>
        <p:spPr bwMode="auto">
          <a:xfrm>
            <a:off x="2027971" y="3668424"/>
            <a:ext cx="1226548" cy="691094"/>
          </a:xfrm>
          <a:prstGeom prst="rect">
            <a:avLst/>
          </a:prstGeom>
          <a:solidFill>
            <a:schemeClr val="bg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200" dirty="0">
                <a:ea typeface="標楷體" panose="03000509000000000000" pitchFamily="65" charset="-120"/>
                <a:cs typeface="新細明體" pitchFamily="18" charset="-120"/>
              </a:rPr>
              <a:t>分區核定結果</a:t>
            </a:r>
            <a:endParaRPr kumimoji="1" lang="en-US" altLang="zh-TW" sz="1200" dirty="0">
              <a:ea typeface="標楷體" panose="03000509000000000000" pitchFamily="65" charset="-120"/>
              <a:cs typeface="新細明體" pitchFamily="18" charset="-12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200" b="0" i="0" strike="noStrike" cap="none" normalizeH="0" baseline="0" dirty="0">
                <a:ln>
                  <a:noFill/>
                </a:ln>
                <a:effectLst/>
                <a:ea typeface="標楷體" panose="03000509000000000000" pitchFamily="65" charset="-120"/>
                <a:cs typeface="新細明體" pitchFamily="18" charset="-120"/>
              </a:rPr>
              <a:t>函復審查分會</a:t>
            </a:r>
            <a:endParaRPr kumimoji="1" lang="en-US" altLang="zh-TW" sz="1200" b="0" i="0" strike="noStrike" cap="none" normalizeH="0" baseline="0" dirty="0">
              <a:ln>
                <a:noFill/>
              </a:ln>
              <a:effectLst/>
              <a:ea typeface="標楷體" panose="03000509000000000000" pitchFamily="65" charset="-120"/>
              <a:cs typeface="新細明體" pitchFamily="18" charset="-12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200" b="0" i="0" strike="noStrike" cap="none" normalizeH="0" baseline="0" dirty="0">
                <a:ln>
                  <a:noFill/>
                </a:ln>
                <a:effectLst/>
                <a:ea typeface="標楷體" panose="03000509000000000000" pitchFamily="65" charset="-120"/>
                <a:cs typeface="新細明體" pitchFamily="18" charset="-120"/>
              </a:rPr>
              <a:t>副知受託單位</a:t>
            </a:r>
            <a:endParaRPr kumimoji="1" lang="zh-TW" altLang="zh-TW" sz="1200" b="0" i="0" strike="noStrike" cap="none" normalizeH="0" baseline="0" dirty="0">
              <a:ln>
                <a:noFill/>
              </a:ln>
              <a:effectLst/>
              <a:ea typeface="標楷體" panose="03000509000000000000" pitchFamily="65" charset="-120"/>
              <a:cs typeface="新細明體" pitchFamily="18" charset="-120"/>
            </a:endParaRPr>
          </a:p>
        </p:txBody>
      </p:sp>
      <p:sp>
        <p:nvSpPr>
          <p:cNvPr id="60" name="矩形 59">
            <a:extLst>
              <a:ext uri="{FF2B5EF4-FFF2-40B4-BE49-F238E27FC236}">
                <a16:creationId xmlns:a16="http://schemas.microsoft.com/office/drawing/2014/main" id="{B169CB35-054E-4F2C-B2F6-77A43D2DC236}"/>
              </a:ext>
            </a:extLst>
          </p:cNvPr>
          <p:cNvSpPr/>
          <p:nvPr/>
        </p:nvSpPr>
        <p:spPr>
          <a:xfrm>
            <a:off x="649838" y="1936121"/>
            <a:ext cx="1344890" cy="646331"/>
          </a:xfrm>
          <a:prstGeom prst="rect">
            <a:avLst/>
          </a:prstGeom>
          <a:ln>
            <a:noFill/>
          </a:ln>
        </p:spPr>
        <p:txBody>
          <a:bodyPr wrap="square">
            <a:spAutoFit/>
          </a:bodyPr>
          <a:lstStyle/>
          <a:p>
            <a:r>
              <a:rPr lang="zh-TW" altLang="en-US" sz="1200" dirty="0">
                <a:ea typeface="標楷體" panose="03000509000000000000" pitchFamily="65" charset="-120"/>
              </a:rPr>
              <a:t>⊙因業務需求</a:t>
            </a:r>
            <a:endParaRPr lang="en-US" altLang="zh-TW" sz="1200" dirty="0">
              <a:ea typeface="標楷體" panose="03000509000000000000" pitchFamily="65" charset="-120"/>
            </a:endParaRPr>
          </a:p>
          <a:p>
            <a:r>
              <a:rPr lang="en-US" altLang="zh-TW" sz="1200" dirty="0">
                <a:ea typeface="標楷體" panose="03000509000000000000" pitchFamily="65" charset="-120"/>
              </a:rPr>
              <a:t>    </a:t>
            </a:r>
            <a:r>
              <a:rPr lang="zh-TW" altLang="en-US" sz="1200" dirty="0">
                <a:ea typeface="標楷體" panose="03000509000000000000" pitchFamily="65" charset="-120"/>
              </a:rPr>
              <a:t>聘任之專家</a:t>
            </a:r>
            <a:endParaRPr lang="en-US" altLang="zh-TW" sz="1200" dirty="0">
              <a:ea typeface="標楷體" panose="03000509000000000000" pitchFamily="65" charset="-120"/>
            </a:endParaRPr>
          </a:p>
          <a:p>
            <a:r>
              <a:rPr lang="en-US" altLang="zh-TW" sz="1200" dirty="0">
                <a:ea typeface="標楷體" panose="03000509000000000000" pitchFamily="65" charset="-120"/>
              </a:rPr>
              <a:t>    (</a:t>
            </a:r>
            <a:r>
              <a:rPr lang="zh-TW" altLang="en-US" sz="1200" dirty="0">
                <a:ea typeface="標楷體" panose="03000509000000000000" pitchFamily="65" charset="-120"/>
              </a:rPr>
              <a:t>非員額內</a:t>
            </a:r>
            <a:r>
              <a:rPr lang="en-US" altLang="zh-TW" sz="1200" dirty="0">
                <a:ea typeface="標楷體" panose="03000509000000000000" pitchFamily="65" charset="-120"/>
              </a:rPr>
              <a:t>)</a:t>
            </a:r>
          </a:p>
        </p:txBody>
      </p:sp>
      <p:sp>
        <p:nvSpPr>
          <p:cNvPr id="61" name="矩形: 圓角 60">
            <a:extLst>
              <a:ext uri="{FF2B5EF4-FFF2-40B4-BE49-F238E27FC236}">
                <a16:creationId xmlns:a16="http://schemas.microsoft.com/office/drawing/2014/main" id="{7BA7F0E4-88F5-4CF7-85EA-BEA21E48740B}"/>
              </a:ext>
            </a:extLst>
          </p:cNvPr>
          <p:cNvSpPr/>
          <p:nvPr/>
        </p:nvSpPr>
        <p:spPr>
          <a:xfrm>
            <a:off x="647721" y="2582452"/>
            <a:ext cx="1260000" cy="836516"/>
          </a:xfrm>
          <a:prstGeom prst="roundRect">
            <a:avLst>
              <a:gd name="adj" fmla="val 31074"/>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kumimoji="1" lang="zh-TW" altLang="en-US" sz="1200" dirty="0">
                <a:solidFill>
                  <a:schemeClr val="tx1"/>
                </a:solidFill>
                <a:ea typeface="標楷體" pitchFamily="65" charset="-120"/>
                <a:cs typeface="Times New Roman" pitchFamily="18" charset="0"/>
              </a:rPr>
              <a:t>受託單位</a:t>
            </a:r>
            <a:endParaRPr kumimoji="1" lang="en-US" altLang="zh-TW" sz="1200" dirty="0">
              <a:solidFill>
                <a:schemeClr val="tx1"/>
              </a:solidFill>
              <a:ea typeface="標楷體" pitchFamily="65" charset="-120"/>
              <a:cs typeface="Times New Roman" pitchFamily="18" charset="0"/>
            </a:endParaRPr>
          </a:p>
          <a:p>
            <a:pPr lvl="0" algn="ctr" defTabSz="914400" fontAlgn="base">
              <a:spcBef>
                <a:spcPct val="0"/>
              </a:spcBef>
              <a:spcAft>
                <a:spcPct val="0"/>
              </a:spcAft>
            </a:pPr>
            <a:r>
              <a:rPr kumimoji="1" lang="zh-TW" altLang="en-US" sz="1200" dirty="0">
                <a:solidFill>
                  <a:schemeClr val="tx1"/>
                </a:solidFill>
                <a:ea typeface="標楷體" pitchFamily="65" charset="-120"/>
                <a:cs typeface="Times New Roman" pitchFamily="18" charset="0"/>
              </a:rPr>
              <a:t>上傳推薦名單</a:t>
            </a:r>
            <a:endParaRPr kumimoji="1" lang="en-US" altLang="zh-TW" sz="1200" dirty="0">
              <a:solidFill>
                <a:schemeClr val="tx1"/>
              </a:solidFill>
              <a:ea typeface="標楷體" pitchFamily="65" charset="-120"/>
              <a:cs typeface="Times New Roman" pitchFamily="18" charset="0"/>
            </a:endParaRPr>
          </a:p>
          <a:p>
            <a:pPr lvl="0" algn="ctr" defTabSz="914400" fontAlgn="base">
              <a:spcBef>
                <a:spcPct val="0"/>
              </a:spcBef>
              <a:spcAft>
                <a:spcPct val="0"/>
              </a:spcAft>
            </a:pPr>
            <a:r>
              <a:rPr kumimoji="1" lang="zh-TW" altLang="en-US" sz="1200" dirty="0">
                <a:solidFill>
                  <a:schemeClr val="tx1"/>
                </a:solidFill>
                <a:ea typeface="標楷體" pitchFamily="65" charset="-120"/>
                <a:cs typeface="Times New Roman" pitchFamily="18" charset="0"/>
              </a:rPr>
              <a:t>函送醫審及</a:t>
            </a:r>
            <a:endParaRPr kumimoji="1" lang="en-US" altLang="zh-TW" sz="1200" dirty="0">
              <a:solidFill>
                <a:schemeClr val="tx1"/>
              </a:solidFill>
              <a:ea typeface="標楷體" pitchFamily="65" charset="-120"/>
              <a:cs typeface="Times New Roman" pitchFamily="18" charset="0"/>
            </a:endParaRPr>
          </a:p>
          <a:p>
            <a:pPr lvl="0" algn="ctr" defTabSz="914400" fontAlgn="base">
              <a:spcBef>
                <a:spcPct val="0"/>
              </a:spcBef>
              <a:spcAft>
                <a:spcPct val="0"/>
              </a:spcAft>
            </a:pPr>
            <a:r>
              <a:rPr kumimoji="1" lang="zh-TW" altLang="en-US" sz="1200" dirty="0">
                <a:solidFill>
                  <a:schemeClr val="tx1"/>
                </a:solidFill>
                <a:ea typeface="標楷體" pitchFamily="65" charset="-120"/>
                <a:cs typeface="Times New Roman" pitchFamily="18" charset="0"/>
              </a:rPr>
              <a:t>藥材組審核</a:t>
            </a:r>
          </a:p>
        </p:txBody>
      </p:sp>
      <p:cxnSp>
        <p:nvCxnSpPr>
          <p:cNvPr id="62" name="直線單箭頭接點 61">
            <a:extLst>
              <a:ext uri="{FF2B5EF4-FFF2-40B4-BE49-F238E27FC236}">
                <a16:creationId xmlns:a16="http://schemas.microsoft.com/office/drawing/2014/main" id="{B1A66DEE-7F14-45B6-A871-449CED635BCC}"/>
              </a:ext>
            </a:extLst>
          </p:cNvPr>
          <p:cNvCxnSpPr/>
          <p:nvPr/>
        </p:nvCxnSpPr>
        <p:spPr>
          <a:xfrm>
            <a:off x="1251773" y="3383575"/>
            <a:ext cx="0" cy="28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單箭頭接點 62">
            <a:extLst>
              <a:ext uri="{FF2B5EF4-FFF2-40B4-BE49-F238E27FC236}">
                <a16:creationId xmlns:a16="http://schemas.microsoft.com/office/drawing/2014/main" id="{0627F854-2A2F-43B0-8520-A585220AC973}"/>
              </a:ext>
            </a:extLst>
          </p:cNvPr>
          <p:cNvCxnSpPr/>
          <p:nvPr/>
        </p:nvCxnSpPr>
        <p:spPr>
          <a:xfrm>
            <a:off x="1251773" y="4234376"/>
            <a:ext cx="0" cy="46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4" name="矩形 14">
            <a:extLst>
              <a:ext uri="{FF2B5EF4-FFF2-40B4-BE49-F238E27FC236}">
                <a16:creationId xmlns:a16="http://schemas.microsoft.com/office/drawing/2014/main" id="{9ECC1EB7-5F8F-411E-A01E-EC89E3808BAD}"/>
              </a:ext>
            </a:extLst>
          </p:cNvPr>
          <p:cNvSpPr>
            <a:spLocks noChangeArrowheads="1"/>
          </p:cNvSpPr>
          <p:nvPr/>
        </p:nvSpPr>
        <p:spPr bwMode="auto">
          <a:xfrm>
            <a:off x="649838" y="3664317"/>
            <a:ext cx="1255426" cy="676205"/>
          </a:xfrm>
          <a:prstGeom prst="rect">
            <a:avLst/>
          </a:prstGeom>
          <a:solidFill>
            <a:schemeClr val="bg1"/>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200" dirty="0">
                <a:ea typeface="標楷體" panose="03000509000000000000" pitchFamily="65" charset="-120"/>
                <a:cs typeface="新細明體" pitchFamily="18" charset="-120"/>
              </a:rPr>
              <a:t>醫審及藥材組</a:t>
            </a:r>
            <a:endParaRPr kumimoji="1" lang="en-US" altLang="zh-TW" sz="1200" dirty="0">
              <a:ea typeface="標楷體" panose="03000509000000000000" pitchFamily="65" charset="-120"/>
              <a:cs typeface="新細明體" pitchFamily="18" charset="-12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200" dirty="0">
                <a:ea typeface="標楷體" panose="03000509000000000000" pitchFamily="65" charset="-120"/>
                <a:cs typeface="新細明體" pitchFamily="18" charset="-120"/>
              </a:rPr>
              <a:t>核定結果</a:t>
            </a:r>
            <a:r>
              <a:rPr kumimoji="1" lang="zh-TW" altLang="en-US" sz="1200" b="0" i="0" strike="noStrike" cap="none" normalizeH="0" baseline="0" dirty="0">
                <a:ln>
                  <a:noFill/>
                </a:ln>
                <a:effectLst/>
                <a:ea typeface="標楷體" panose="03000509000000000000" pitchFamily="65" charset="-120"/>
                <a:cs typeface="新細明體" pitchFamily="18" charset="-120"/>
              </a:rPr>
              <a:t>函復</a:t>
            </a:r>
            <a:endParaRPr kumimoji="1" lang="en-US" altLang="zh-TW" sz="1200" b="0" i="0" strike="noStrike" cap="none" normalizeH="0" baseline="0" dirty="0">
              <a:ln>
                <a:noFill/>
              </a:ln>
              <a:effectLst/>
              <a:ea typeface="標楷體" panose="03000509000000000000" pitchFamily="65" charset="-120"/>
              <a:cs typeface="新細明體" pitchFamily="18" charset="-12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200" b="0" i="0" strike="noStrike" cap="none" normalizeH="0" baseline="0" dirty="0">
                <a:ln>
                  <a:noFill/>
                </a:ln>
                <a:effectLst/>
                <a:ea typeface="標楷體" panose="03000509000000000000" pitchFamily="65" charset="-120"/>
                <a:cs typeface="新細明體" pitchFamily="18" charset="-120"/>
              </a:rPr>
              <a:t>受託單位</a:t>
            </a:r>
            <a:endParaRPr kumimoji="1" lang="zh-TW" altLang="zh-TW" sz="1200" b="0" i="0" strike="noStrike" cap="none" normalizeH="0" baseline="0" dirty="0">
              <a:ln>
                <a:noFill/>
              </a:ln>
              <a:effectLst/>
              <a:ea typeface="標楷體" panose="03000509000000000000" pitchFamily="65" charset="-120"/>
              <a:cs typeface="新細明體" pitchFamily="18" charset="-120"/>
            </a:endParaRPr>
          </a:p>
        </p:txBody>
      </p:sp>
      <p:sp>
        <p:nvSpPr>
          <p:cNvPr id="65" name="矩形 64">
            <a:extLst>
              <a:ext uri="{FF2B5EF4-FFF2-40B4-BE49-F238E27FC236}">
                <a16:creationId xmlns:a16="http://schemas.microsoft.com/office/drawing/2014/main" id="{E504789B-D698-4EE3-B7C9-9585B1973800}"/>
              </a:ext>
            </a:extLst>
          </p:cNvPr>
          <p:cNvSpPr/>
          <p:nvPr/>
        </p:nvSpPr>
        <p:spPr>
          <a:xfrm>
            <a:off x="4681095" y="6337635"/>
            <a:ext cx="1321812" cy="615553"/>
          </a:xfrm>
          <a:prstGeom prst="rect">
            <a:avLst/>
          </a:prstGeom>
        </p:spPr>
        <p:txBody>
          <a:bodyPr wrap="square">
            <a:spAutoFit/>
          </a:bodyPr>
          <a:lstStyle/>
          <a:p>
            <a:pPr defTabSz="1082650"/>
            <a:r>
              <a:rPr lang="zh-TW" altLang="en-US" sz="1200" u="sng" dirty="0">
                <a:ea typeface="標楷體"/>
              </a:rPr>
              <a:t>受託單位</a:t>
            </a:r>
            <a:endParaRPr lang="en-US" altLang="zh-TW" sz="1200" u="sng" dirty="0">
              <a:ea typeface="標楷體"/>
            </a:endParaRPr>
          </a:p>
          <a:p>
            <a:pPr defTabSz="1082650"/>
            <a:r>
              <a:rPr lang="en-US" altLang="zh-TW" sz="1000" dirty="0">
                <a:ea typeface="標楷體" panose="03000509000000000000" pitchFamily="65" charset="-120"/>
              </a:rPr>
              <a:t>(</a:t>
            </a:r>
            <a:r>
              <a:rPr lang="zh-TW" altLang="en-US" sz="1000" dirty="0">
                <a:ea typeface="標楷體" panose="03000509000000000000" pitchFamily="65" charset="-120"/>
              </a:rPr>
              <a:t>次月</a:t>
            </a:r>
            <a:r>
              <a:rPr lang="en-US" altLang="zh-TW" sz="1000" dirty="0">
                <a:ea typeface="標楷體" panose="03000509000000000000" pitchFamily="65" charset="-120"/>
              </a:rPr>
              <a:t>5</a:t>
            </a:r>
            <a:r>
              <a:rPr lang="zh-TW" altLang="en-US" sz="1000" dirty="0">
                <a:ea typeface="標楷體" panose="03000509000000000000" pitchFamily="65" charset="-120"/>
              </a:rPr>
              <a:t>日前</a:t>
            </a:r>
            <a:r>
              <a:rPr lang="en-US" altLang="zh-TW" sz="1000" dirty="0">
                <a:ea typeface="標楷體" panose="03000509000000000000" pitchFamily="65" charset="-120"/>
              </a:rPr>
              <a:t>)</a:t>
            </a:r>
          </a:p>
          <a:p>
            <a:pPr defTabSz="1082650"/>
            <a:endParaRPr lang="en-US" altLang="zh-TW" sz="1200" dirty="0">
              <a:ea typeface="標楷體"/>
            </a:endParaRPr>
          </a:p>
        </p:txBody>
      </p:sp>
      <p:sp>
        <p:nvSpPr>
          <p:cNvPr id="66" name="矩形: 圓角 65">
            <a:extLst>
              <a:ext uri="{FF2B5EF4-FFF2-40B4-BE49-F238E27FC236}">
                <a16:creationId xmlns:a16="http://schemas.microsoft.com/office/drawing/2014/main" id="{12E5234B-FBE5-4921-BF91-25F14059085A}"/>
              </a:ext>
            </a:extLst>
          </p:cNvPr>
          <p:cNvSpPr/>
          <p:nvPr/>
        </p:nvSpPr>
        <p:spPr>
          <a:xfrm>
            <a:off x="683995" y="7102274"/>
            <a:ext cx="3891927" cy="492339"/>
          </a:xfrm>
          <a:prstGeom prst="roundRect">
            <a:avLst>
              <a:gd name="adj" fmla="val 5000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kumimoji="1" lang="zh-TW" altLang="en-US" sz="1200" dirty="0">
                <a:ln w="9525">
                  <a:noFill/>
                </a:ln>
                <a:solidFill>
                  <a:schemeClr val="tx1"/>
                </a:solidFill>
                <a:ea typeface="標楷體" panose="03000509000000000000" pitchFamily="65" charset="-120"/>
                <a:cs typeface="Times New Roman" pitchFamily="18" charset="0"/>
              </a:rPr>
              <a:t>視缺額辦理增補聘作業</a:t>
            </a:r>
          </a:p>
        </p:txBody>
      </p:sp>
      <p:cxnSp>
        <p:nvCxnSpPr>
          <p:cNvPr id="67" name="直線單箭頭接點 66">
            <a:extLst>
              <a:ext uri="{FF2B5EF4-FFF2-40B4-BE49-F238E27FC236}">
                <a16:creationId xmlns:a16="http://schemas.microsoft.com/office/drawing/2014/main" id="{28E1083F-6C58-4F84-8CA2-C9E74C80F540}"/>
              </a:ext>
            </a:extLst>
          </p:cNvPr>
          <p:cNvCxnSpPr/>
          <p:nvPr/>
        </p:nvCxnSpPr>
        <p:spPr>
          <a:xfrm>
            <a:off x="1762594" y="6694385"/>
            <a:ext cx="0" cy="39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 name="文字方塊 40">
            <a:extLst>
              <a:ext uri="{FF2B5EF4-FFF2-40B4-BE49-F238E27FC236}">
                <a16:creationId xmlns:a16="http://schemas.microsoft.com/office/drawing/2014/main" id="{EE41F442-A27F-4BBE-A5E9-BBABEFA3D470}"/>
              </a:ext>
            </a:extLst>
          </p:cNvPr>
          <p:cNvSpPr txBox="1">
            <a:spLocks noChangeArrowheads="1"/>
          </p:cNvSpPr>
          <p:nvPr/>
        </p:nvSpPr>
        <p:spPr bwMode="auto">
          <a:xfrm>
            <a:off x="683995" y="6349122"/>
            <a:ext cx="1963737" cy="481950"/>
          </a:xfrm>
          <a:prstGeom prst="rect">
            <a:avLst/>
          </a:prstGeom>
          <a:solidFill>
            <a:schemeClr val="bg1"/>
          </a:solidFill>
          <a:ln>
            <a:solidFill>
              <a:schemeClr val="tx1"/>
            </a:solidFill>
            <a:prstDash val="solid"/>
          </a:ln>
        </p:spPr>
        <p:txBody>
          <a:bodyPr vert="horz" wrap="square" lIns="91440" tIns="45720" rIns="91440" bIns="45720" numCol="1" anchor="t" anchorCtr="0" compatLnSpc="1">
            <a:prstTxWarp prst="textNoShape">
              <a:avLst/>
            </a:prstTxWarp>
          </a:bodyPr>
          <a:lstStyle/>
          <a:p>
            <a:pPr lvl="0" algn="ctr" defTabSz="1082650">
              <a:defRPr/>
            </a:pPr>
            <a:r>
              <a:rPr lang="zh-TW" altLang="en-US" sz="1200" kern="100" dirty="0">
                <a:ea typeface="標楷體" panose="03000509000000000000" pitchFamily="65" charset="-120"/>
                <a:cs typeface="Times New Roman"/>
              </a:rPr>
              <a:t>系統傳送確聘通知信予醫審及藥材組與分區</a:t>
            </a:r>
          </a:p>
        </p:txBody>
      </p:sp>
      <p:grpSp>
        <p:nvGrpSpPr>
          <p:cNvPr id="69" name="群組 68">
            <a:extLst>
              <a:ext uri="{FF2B5EF4-FFF2-40B4-BE49-F238E27FC236}">
                <a16:creationId xmlns:a16="http://schemas.microsoft.com/office/drawing/2014/main" id="{9A00D187-0E53-4534-ABF0-ECABC00F8CF9}"/>
              </a:ext>
            </a:extLst>
          </p:cNvPr>
          <p:cNvGrpSpPr/>
          <p:nvPr/>
        </p:nvGrpSpPr>
        <p:grpSpPr>
          <a:xfrm>
            <a:off x="1711823" y="4916007"/>
            <a:ext cx="1861201" cy="1433115"/>
            <a:chOff x="6449291" y="6167527"/>
            <a:chExt cx="1861201" cy="1433115"/>
          </a:xfrm>
        </p:grpSpPr>
        <p:grpSp>
          <p:nvGrpSpPr>
            <p:cNvPr id="70" name="群組 69">
              <a:extLst>
                <a:ext uri="{FF2B5EF4-FFF2-40B4-BE49-F238E27FC236}">
                  <a16:creationId xmlns:a16="http://schemas.microsoft.com/office/drawing/2014/main" id="{ADC76F26-A204-436C-9C9A-D80196CEEF35}"/>
                </a:ext>
              </a:extLst>
            </p:cNvPr>
            <p:cNvGrpSpPr/>
            <p:nvPr/>
          </p:nvGrpSpPr>
          <p:grpSpPr>
            <a:xfrm>
              <a:off x="6500062" y="6434189"/>
              <a:ext cx="1774002" cy="1082663"/>
              <a:chOff x="8155391" y="6983860"/>
              <a:chExt cx="1647247" cy="966102"/>
            </a:xfrm>
          </p:grpSpPr>
          <p:sp>
            <p:nvSpPr>
              <p:cNvPr id="76" name="流程圖: 決策 75">
                <a:extLst>
                  <a:ext uri="{FF2B5EF4-FFF2-40B4-BE49-F238E27FC236}">
                    <a16:creationId xmlns:a16="http://schemas.microsoft.com/office/drawing/2014/main" id="{FB8D8D67-4C29-44B7-8FB6-DF988F588E9F}"/>
                  </a:ext>
                </a:extLst>
              </p:cNvPr>
              <p:cNvSpPr/>
              <p:nvPr/>
            </p:nvSpPr>
            <p:spPr>
              <a:xfrm>
                <a:off x="8155391" y="6983860"/>
                <a:ext cx="1647247" cy="966102"/>
              </a:xfrm>
              <a:prstGeom prst="flowChartDecision">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082650">
                  <a:defRPr/>
                </a:pPr>
                <a:endParaRPr kumimoji="1" lang="en-US" altLang="zh-TW" sz="1200" kern="0" dirty="0">
                  <a:solidFill>
                    <a:schemeClr val="tx1"/>
                  </a:solidFill>
                  <a:ea typeface="標楷體" panose="03000509000000000000" pitchFamily="65" charset="-120"/>
                  <a:cs typeface="新細明體" pitchFamily="18" charset="-120"/>
                </a:endParaRPr>
              </a:p>
            </p:txBody>
          </p:sp>
          <p:sp>
            <p:nvSpPr>
              <p:cNvPr id="77" name="文字方塊 40">
                <a:extLst>
                  <a:ext uri="{FF2B5EF4-FFF2-40B4-BE49-F238E27FC236}">
                    <a16:creationId xmlns:a16="http://schemas.microsoft.com/office/drawing/2014/main" id="{994C8AD7-5C46-464A-BFBC-E90AB011CCFA}"/>
                  </a:ext>
                </a:extLst>
              </p:cNvPr>
              <p:cNvSpPr txBox="1">
                <a:spLocks noChangeArrowheads="1"/>
              </p:cNvSpPr>
              <p:nvPr/>
            </p:nvSpPr>
            <p:spPr bwMode="auto">
              <a:xfrm>
                <a:off x="8310694" y="7054882"/>
                <a:ext cx="1383873" cy="754102"/>
              </a:xfrm>
              <a:prstGeom prst="rect">
                <a:avLst/>
              </a:prstGeom>
              <a:noFill/>
              <a:ln>
                <a:noFill/>
                <a:prstDash val="solid"/>
              </a:ln>
            </p:spPr>
            <p:txBody>
              <a:bodyPr vert="horz" wrap="square" lIns="91440" tIns="45720" rIns="91440" bIns="45720" numCol="1" anchor="t" anchorCtr="0" compatLnSpc="1">
                <a:prstTxWarp prst="textNoShape">
                  <a:avLst/>
                </a:prstTxWarp>
              </a:bodyPr>
              <a:lstStyle/>
              <a:p>
                <a:pPr marL="0" marR="0" lvl="0" indent="0" algn="ctr" defTabSz="1082650" eaLnBrk="1" fontAlgn="auto" latinLnBrk="0" hangingPunct="1">
                  <a:lnSpc>
                    <a:spcPct val="100000"/>
                  </a:lnSpc>
                  <a:spcBef>
                    <a:spcPts val="0"/>
                  </a:spcBef>
                  <a:spcAft>
                    <a:spcPts val="0"/>
                  </a:spcAft>
                  <a:buClrTx/>
                  <a:buSzTx/>
                  <a:buFontTx/>
                  <a:buNone/>
                  <a:tabLst/>
                  <a:defRPr/>
                </a:pPr>
                <a:r>
                  <a:rPr kumimoji="1" lang="zh-TW" altLang="en-US" sz="1200" i="0" strike="noStrike" kern="0" cap="none" spc="0" normalizeH="0" baseline="0" noProof="0" dirty="0">
                    <a:ln>
                      <a:noFill/>
                    </a:ln>
                    <a:effectLst/>
                    <a:uLnTx/>
                    <a:uFillTx/>
                    <a:ea typeface="標楷體" panose="03000509000000000000" pitchFamily="65" charset="-120"/>
                    <a:cs typeface="新細明體" pitchFamily="18" charset="-120"/>
                  </a:rPr>
                  <a:t>上傳系統</a:t>
                </a:r>
                <a:endParaRPr kumimoji="1" lang="en-US" altLang="zh-TW" sz="1200" i="0" strike="noStrike" kern="0" cap="none" spc="0" normalizeH="0" baseline="0" noProof="0" dirty="0">
                  <a:ln>
                    <a:noFill/>
                  </a:ln>
                  <a:effectLst/>
                  <a:uLnTx/>
                  <a:uFillTx/>
                  <a:ea typeface="標楷體" panose="03000509000000000000" pitchFamily="65" charset="-120"/>
                  <a:cs typeface="新細明體" pitchFamily="18" charset="-120"/>
                </a:endParaRPr>
              </a:p>
              <a:p>
                <a:pPr lvl="0" algn="ctr" defTabSz="1082650">
                  <a:defRPr/>
                </a:pPr>
                <a:r>
                  <a:rPr kumimoji="1" lang="zh-TW" altLang="en-US" sz="1200" kern="0" dirty="0">
                    <a:ea typeface="標楷體" panose="03000509000000000000" pitchFamily="65" charset="-120"/>
                    <a:cs typeface="新細明體" pitchFamily="18" charset="-120"/>
                  </a:rPr>
                  <a:t>之確聘名單是否</a:t>
                </a:r>
                <a:r>
                  <a:rPr kumimoji="1" lang="zh-TW" altLang="en-US" sz="1200" i="0" strike="noStrike" kern="0" cap="none" spc="0" normalizeH="0" baseline="0" noProof="0" dirty="0">
                    <a:ln>
                      <a:noFill/>
                    </a:ln>
                    <a:effectLst/>
                    <a:uLnTx/>
                    <a:uFillTx/>
                    <a:ea typeface="標楷體" panose="03000509000000000000" pitchFamily="65" charset="-120"/>
                    <a:cs typeface="新細明體" pitchFamily="18" charset="-120"/>
                  </a:rPr>
                  <a:t>與醫審及藥材組或分區核定相符？</a:t>
                </a:r>
                <a:endParaRPr kumimoji="0" lang="zh-TW" altLang="zh-TW" sz="1200" i="0" strike="noStrike" kern="100" cap="none" spc="0" normalizeH="0" baseline="0" noProof="0" dirty="0">
                  <a:ln>
                    <a:noFill/>
                  </a:ln>
                  <a:effectLst/>
                  <a:uLnTx/>
                  <a:uFillTx/>
                  <a:cs typeface="Times New Roman"/>
                </a:endParaRPr>
              </a:p>
            </p:txBody>
          </p:sp>
        </p:grpSp>
        <p:cxnSp>
          <p:nvCxnSpPr>
            <p:cNvPr id="71" name="直線單箭頭接點 70">
              <a:extLst>
                <a:ext uri="{FF2B5EF4-FFF2-40B4-BE49-F238E27FC236}">
                  <a16:creationId xmlns:a16="http://schemas.microsoft.com/office/drawing/2014/main" id="{63E2E98C-1730-4D73-984F-14F0F9FA94C0}"/>
                </a:ext>
              </a:extLst>
            </p:cNvPr>
            <p:cNvCxnSpPr/>
            <p:nvPr/>
          </p:nvCxnSpPr>
          <p:spPr>
            <a:xfrm>
              <a:off x="7387063" y="6167527"/>
              <a:ext cx="0" cy="28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直線單箭頭接點 71">
              <a:extLst>
                <a:ext uri="{FF2B5EF4-FFF2-40B4-BE49-F238E27FC236}">
                  <a16:creationId xmlns:a16="http://schemas.microsoft.com/office/drawing/2014/main" id="{D3C4D2AA-C13D-4F49-BDB8-161181A12ACA}"/>
                </a:ext>
              </a:extLst>
            </p:cNvPr>
            <p:cNvCxnSpPr/>
            <p:nvPr/>
          </p:nvCxnSpPr>
          <p:spPr>
            <a:xfrm>
              <a:off x="6500062" y="6988642"/>
              <a:ext cx="0" cy="612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3" name="矩形 72">
              <a:extLst>
                <a:ext uri="{FF2B5EF4-FFF2-40B4-BE49-F238E27FC236}">
                  <a16:creationId xmlns:a16="http://schemas.microsoft.com/office/drawing/2014/main" id="{884B8E3C-553C-4DCE-B57E-07E9BC9F31F6}"/>
                </a:ext>
              </a:extLst>
            </p:cNvPr>
            <p:cNvSpPr/>
            <p:nvPr/>
          </p:nvSpPr>
          <p:spPr>
            <a:xfrm>
              <a:off x="6449291" y="7142112"/>
              <a:ext cx="338554" cy="276999"/>
            </a:xfrm>
            <a:prstGeom prst="rect">
              <a:avLst/>
            </a:prstGeom>
            <a:ln>
              <a:noFill/>
            </a:ln>
          </p:spPr>
          <p:txBody>
            <a:bodyPr wrap="none">
              <a:spAutoFit/>
            </a:bodyPr>
            <a:lstStyle/>
            <a:p>
              <a:r>
                <a:rPr lang="zh-TW" altLang="en-US" sz="1200" dirty="0">
                  <a:ea typeface="標楷體" panose="03000509000000000000" pitchFamily="65" charset="-120"/>
                </a:rPr>
                <a:t>是</a:t>
              </a:r>
            </a:p>
          </p:txBody>
        </p:sp>
        <p:sp>
          <p:nvSpPr>
            <p:cNvPr id="74" name="矩形 73">
              <a:extLst>
                <a:ext uri="{FF2B5EF4-FFF2-40B4-BE49-F238E27FC236}">
                  <a16:creationId xmlns:a16="http://schemas.microsoft.com/office/drawing/2014/main" id="{C1E64E7E-72B4-4074-9443-00EF8FD9B83F}"/>
                </a:ext>
              </a:extLst>
            </p:cNvPr>
            <p:cNvSpPr/>
            <p:nvPr/>
          </p:nvSpPr>
          <p:spPr>
            <a:xfrm>
              <a:off x="7971938" y="7134317"/>
              <a:ext cx="338554" cy="276999"/>
            </a:xfrm>
            <a:prstGeom prst="rect">
              <a:avLst/>
            </a:prstGeom>
            <a:ln>
              <a:noFill/>
            </a:ln>
          </p:spPr>
          <p:txBody>
            <a:bodyPr wrap="none">
              <a:spAutoFit/>
            </a:bodyPr>
            <a:lstStyle/>
            <a:p>
              <a:r>
                <a:rPr lang="zh-TW" altLang="en-US" sz="1200" dirty="0">
                  <a:ea typeface="標楷體" panose="03000509000000000000" pitchFamily="65" charset="-120"/>
                </a:rPr>
                <a:t>否</a:t>
              </a:r>
            </a:p>
          </p:txBody>
        </p:sp>
        <p:cxnSp>
          <p:nvCxnSpPr>
            <p:cNvPr id="75" name="直線單箭頭接點 74">
              <a:extLst>
                <a:ext uri="{FF2B5EF4-FFF2-40B4-BE49-F238E27FC236}">
                  <a16:creationId xmlns:a16="http://schemas.microsoft.com/office/drawing/2014/main" id="{DEB00255-CCE9-4989-BC2F-C6325A959F82}"/>
                </a:ext>
              </a:extLst>
            </p:cNvPr>
            <p:cNvCxnSpPr/>
            <p:nvPr/>
          </p:nvCxnSpPr>
          <p:spPr>
            <a:xfrm>
              <a:off x="8274064" y="6976818"/>
              <a:ext cx="0" cy="612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78" name="直線單箭頭接點 77">
            <a:extLst>
              <a:ext uri="{FF2B5EF4-FFF2-40B4-BE49-F238E27FC236}">
                <a16:creationId xmlns:a16="http://schemas.microsoft.com/office/drawing/2014/main" id="{3E0EFF9D-88A8-4B8C-801C-357DDF362EC3}"/>
              </a:ext>
            </a:extLst>
          </p:cNvPr>
          <p:cNvCxnSpPr/>
          <p:nvPr/>
        </p:nvCxnSpPr>
        <p:spPr>
          <a:xfrm>
            <a:off x="3536596" y="6662289"/>
            <a:ext cx="0" cy="39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9" name="文字方塊 40">
            <a:extLst>
              <a:ext uri="{FF2B5EF4-FFF2-40B4-BE49-F238E27FC236}">
                <a16:creationId xmlns:a16="http://schemas.microsoft.com/office/drawing/2014/main" id="{47B32048-F85D-4E58-94B8-75EA1D78E427}"/>
              </a:ext>
            </a:extLst>
          </p:cNvPr>
          <p:cNvSpPr txBox="1">
            <a:spLocks noChangeArrowheads="1"/>
          </p:cNvSpPr>
          <p:nvPr/>
        </p:nvSpPr>
        <p:spPr bwMode="auto">
          <a:xfrm>
            <a:off x="2698504" y="6349122"/>
            <a:ext cx="1877424" cy="481950"/>
          </a:xfrm>
          <a:prstGeom prst="rect">
            <a:avLst/>
          </a:prstGeom>
          <a:solidFill>
            <a:schemeClr val="bg1"/>
          </a:solidFill>
          <a:ln>
            <a:solidFill>
              <a:schemeClr val="tx1"/>
            </a:solidFill>
            <a:prstDash val="solid"/>
          </a:ln>
        </p:spPr>
        <p:txBody>
          <a:bodyPr vert="horz" wrap="square" lIns="91440" tIns="45720" rIns="91440" bIns="45720" numCol="1" anchor="t" anchorCtr="0" compatLnSpc="1">
            <a:prstTxWarp prst="textNoShape">
              <a:avLst/>
            </a:prstTxWarp>
          </a:bodyPr>
          <a:lstStyle/>
          <a:p>
            <a:pPr lvl="0" algn="ctr" defTabSz="1082650">
              <a:defRPr/>
            </a:pPr>
            <a:r>
              <a:rPr kumimoji="1" lang="zh-TW" altLang="en-US" sz="1200" kern="0" dirty="0">
                <a:ea typeface="標楷體" panose="03000509000000000000" pitchFamily="65" charset="-120"/>
                <a:cs typeface="新細明體" pitchFamily="18" charset="-120"/>
              </a:rPr>
              <a:t>受託單位函送說明予醫審及藥材組與分區備查</a:t>
            </a:r>
            <a:endParaRPr lang="zh-TW" altLang="zh-TW" sz="1200" kern="100" dirty="0">
              <a:ea typeface="標楷體" panose="03000509000000000000" pitchFamily="65" charset="-120"/>
              <a:cs typeface="Times New Roman"/>
            </a:endParaRPr>
          </a:p>
        </p:txBody>
      </p:sp>
      <p:sp>
        <p:nvSpPr>
          <p:cNvPr id="82" name="矩形 81">
            <a:extLst>
              <a:ext uri="{FF2B5EF4-FFF2-40B4-BE49-F238E27FC236}">
                <a16:creationId xmlns:a16="http://schemas.microsoft.com/office/drawing/2014/main" id="{829AA6E2-77D8-4408-828B-C48F394DCFD5}"/>
              </a:ext>
            </a:extLst>
          </p:cNvPr>
          <p:cNvSpPr/>
          <p:nvPr/>
        </p:nvSpPr>
        <p:spPr>
          <a:xfrm>
            <a:off x="660727" y="4699864"/>
            <a:ext cx="3916226" cy="276775"/>
          </a:xfrm>
          <a:prstGeom prst="rect">
            <a:avLst/>
          </a:prstGeom>
          <a:solidFill>
            <a:schemeClr val="bg1"/>
          </a:solidFill>
          <a:ln w="9525">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zh-TW" altLang="en-US" sz="1200" kern="100" dirty="0">
                <a:solidFill>
                  <a:schemeClr val="tx1"/>
                </a:solidFill>
                <a:effectLst/>
                <a:ea typeface="標楷體" panose="03000509000000000000" pitchFamily="65" charset="-120"/>
                <a:cs typeface="Times New Roman"/>
              </a:rPr>
              <a:t>進行發聘作業</a:t>
            </a:r>
            <a:endParaRPr lang="zh-TW" sz="1200" kern="100" dirty="0">
              <a:solidFill>
                <a:schemeClr val="tx1"/>
              </a:solidFill>
              <a:effectLst/>
              <a:ea typeface="標楷體" panose="03000509000000000000" pitchFamily="65" charset="-120"/>
              <a:cs typeface="Times New Roman"/>
            </a:endParaRPr>
          </a:p>
        </p:txBody>
      </p:sp>
      <p:sp>
        <p:nvSpPr>
          <p:cNvPr id="84" name="矩形 83">
            <a:extLst>
              <a:ext uri="{FF2B5EF4-FFF2-40B4-BE49-F238E27FC236}">
                <a16:creationId xmlns:a16="http://schemas.microsoft.com/office/drawing/2014/main" id="{3EA344E3-463D-4C8C-8A88-DDC85CFF0F46}"/>
              </a:ext>
            </a:extLst>
          </p:cNvPr>
          <p:cNvSpPr/>
          <p:nvPr/>
        </p:nvSpPr>
        <p:spPr>
          <a:xfrm>
            <a:off x="4714619" y="7054047"/>
            <a:ext cx="1345564" cy="276999"/>
          </a:xfrm>
          <a:prstGeom prst="rect">
            <a:avLst/>
          </a:prstGeom>
        </p:spPr>
        <p:txBody>
          <a:bodyPr wrap="square">
            <a:spAutoFit/>
          </a:bodyPr>
          <a:lstStyle/>
          <a:p>
            <a:pPr defTabSz="1082650"/>
            <a:r>
              <a:rPr lang="zh-TW" altLang="en-US" sz="1200" u="sng" dirty="0">
                <a:ea typeface="標楷體"/>
              </a:rPr>
              <a:t>健保署</a:t>
            </a:r>
            <a:endParaRPr lang="en-US" altLang="zh-TW" sz="1200" u="sng" dirty="0">
              <a:ea typeface="標楷體"/>
            </a:endParaRPr>
          </a:p>
        </p:txBody>
      </p:sp>
      <p:sp>
        <p:nvSpPr>
          <p:cNvPr id="85" name="矩形 84">
            <a:extLst>
              <a:ext uri="{FF2B5EF4-FFF2-40B4-BE49-F238E27FC236}">
                <a16:creationId xmlns:a16="http://schemas.microsoft.com/office/drawing/2014/main" id="{8533F6A7-888C-46C1-9B48-3599B43C9628}"/>
              </a:ext>
            </a:extLst>
          </p:cNvPr>
          <p:cNvSpPr/>
          <p:nvPr/>
        </p:nvSpPr>
        <p:spPr>
          <a:xfrm>
            <a:off x="4714619" y="7309121"/>
            <a:ext cx="1321812" cy="276999"/>
          </a:xfrm>
          <a:prstGeom prst="rect">
            <a:avLst/>
          </a:prstGeom>
          <a:ln>
            <a:noFill/>
          </a:ln>
        </p:spPr>
        <p:txBody>
          <a:bodyPr wrap="square">
            <a:spAutoFit/>
          </a:bodyPr>
          <a:lstStyle/>
          <a:p>
            <a:pPr defTabSz="1082650"/>
            <a:r>
              <a:rPr lang="zh-TW" altLang="en-US" sz="1200" u="sng" dirty="0">
                <a:ea typeface="標楷體"/>
              </a:rPr>
              <a:t>受託單位</a:t>
            </a:r>
            <a:endParaRPr lang="en-US" altLang="zh-TW" sz="1200" u="sng" dirty="0">
              <a:ea typeface="標楷體"/>
            </a:endParaRPr>
          </a:p>
        </p:txBody>
      </p:sp>
      <p:sp>
        <p:nvSpPr>
          <p:cNvPr id="45" name="投影片編號版面配置區 11">
            <a:extLst>
              <a:ext uri="{FF2B5EF4-FFF2-40B4-BE49-F238E27FC236}">
                <a16:creationId xmlns:a16="http://schemas.microsoft.com/office/drawing/2014/main" id="{3B48B4B3-1AC9-400E-97A1-4BCF912CE5BA}"/>
              </a:ext>
            </a:extLst>
          </p:cNvPr>
          <p:cNvSpPr>
            <a:spLocks noGrp="1"/>
          </p:cNvSpPr>
          <p:nvPr>
            <p:ph type="sldNum" sz="quarter" idx="12"/>
          </p:nvPr>
        </p:nvSpPr>
        <p:spPr>
          <a:xfrm>
            <a:off x="-27426" y="9580413"/>
            <a:ext cx="6858000" cy="325587"/>
          </a:xfrm>
        </p:spPr>
        <p:txBody>
          <a:bodyPr/>
          <a:lstStyle/>
          <a:p>
            <a:pPr algn="ctr"/>
            <a:r>
              <a:rPr lang="en-US" altLang="zh-TW" sz="1000" dirty="0">
                <a:solidFill>
                  <a:schemeClr val="tx1"/>
                </a:solidFill>
                <a:latin typeface="Times New Roman" panose="02020603050405020304" pitchFamily="18" charset="0"/>
                <a:cs typeface="Times New Roman" panose="02020603050405020304" pitchFamily="18" charset="0"/>
              </a:rPr>
              <a:t>6/8</a:t>
            </a:r>
            <a:endParaRPr lang="zh-TW" altLang="en-US" sz="1000" dirty="0">
              <a:solidFill>
                <a:schemeClr val="tx1"/>
              </a:solidFill>
              <a:latin typeface="Times New Roman" panose="02020603050405020304" pitchFamily="18" charset="0"/>
              <a:cs typeface="Times New Roman" panose="02020603050405020304" pitchFamily="18" charset="0"/>
            </a:endParaRPr>
          </a:p>
        </p:txBody>
      </p:sp>
      <p:sp>
        <p:nvSpPr>
          <p:cNvPr id="42" name="文字方塊 41">
            <a:extLst>
              <a:ext uri="{FF2B5EF4-FFF2-40B4-BE49-F238E27FC236}">
                <a16:creationId xmlns:a16="http://schemas.microsoft.com/office/drawing/2014/main" id="{46919B5F-A08D-482F-AA06-A79520083FF4}"/>
              </a:ext>
            </a:extLst>
          </p:cNvPr>
          <p:cNvSpPr txBox="1"/>
          <p:nvPr/>
        </p:nvSpPr>
        <p:spPr>
          <a:xfrm>
            <a:off x="5050188" y="879128"/>
            <a:ext cx="1491972" cy="248401"/>
          </a:xfrm>
          <a:prstGeom prst="rect">
            <a:avLst/>
          </a:prstGeom>
          <a:noFill/>
        </p:spPr>
        <p:txBody>
          <a:bodyPr wrap="square" rtlCol="0">
            <a:spAutoFit/>
          </a:bodyPr>
          <a:lstStyle/>
          <a:p>
            <a:pPr defTabSz="914406"/>
            <a:r>
              <a:rPr lang="en-US" altLang="zh-TW" sz="1014" dirty="0">
                <a:solidFill>
                  <a:sysClr val="windowText" lastClr="000000"/>
                </a:solidFill>
                <a:ea typeface="標楷體"/>
              </a:rPr>
              <a:t>112</a:t>
            </a:r>
            <a:r>
              <a:rPr lang="zh-TW" altLang="en-US" sz="1014" dirty="0">
                <a:solidFill>
                  <a:sysClr val="windowText" lastClr="000000"/>
                </a:solidFill>
                <a:ea typeface="標楷體"/>
              </a:rPr>
              <a:t>年</a:t>
            </a:r>
            <a:r>
              <a:rPr lang="en-US" altLang="zh-TW" sz="1014" dirty="0">
                <a:solidFill>
                  <a:sysClr val="windowText" lastClr="000000"/>
                </a:solidFill>
                <a:ea typeface="標楷體"/>
              </a:rPr>
              <a:t>7</a:t>
            </a:r>
            <a:r>
              <a:rPr lang="zh-TW" altLang="en-US" sz="1014" dirty="0">
                <a:solidFill>
                  <a:sysClr val="windowText" lastClr="000000"/>
                </a:solidFill>
                <a:ea typeface="標楷體"/>
              </a:rPr>
              <a:t>月</a:t>
            </a:r>
            <a:r>
              <a:rPr lang="en-US" altLang="zh-TW" sz="1014" dirty="0">
                <a:solidFill>
                  <a:sysClr val="windowText" lastClr="000000"/>
                </a:solidFill>
                <a:ea typeface="標楷體" panose="03000509000000000000" pitchFamily="65" charset="-120"/>
              </a:rPr>
              <a:t>13</a:t>
            </a:r>
            <a:r>
              <a:rPr lang="zh-TW" altLang="en-US" sz="1014" dirty="0">
                <a:solidFill>
                  <a:sysClr val="windowText" lastClr="000000"/>
                </a:solidFill>
                <a:ea typeface="標楷體"/>
              </a:rPr>
              <a:t>日起生效</a:t>
            </a:r>
          </a:p>
        </p:txBody>
      </p:sp>
    </p:spTree>
    <p:extLst>
      <p:ext uri="{BB962C8B-B14F-4D97-AF65-F5344CB8AC3E}">
        <p14:creationId xmlns:p14="http://schemas.microsoft.com/office/powerpoint/2010/main" val="994844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45B67DC4-F983-4663-AD2C-492F9F42265A}"/>
              </a:ext>
            </a:extLst>
          </p:cNvPr>
          <p:cNvSpPr/>
          <p:nvPr/>
        </p:nvSpPr>
        <p:spPr>
          <a:xfrm>
            <a:off x="0" y="374454"/>
            <a:ext cx="6858000" cy="508088"/>
          </a:xfrm>
          <a:prstGeom prst="rect">
            <a:avLst/>
          </a:prstGeom>
        </p:spPr>
        <p:txBody>
          <a:bodyPr wrap="square">
            <a:spAutoFit/>
          </a:bodyPr>
          <a:lstStyle/>
          <a:p>
            <a:pPr algn="ctr" defTabSz="914406"/>
            <a:r>
              <a:rPr lang="zh-TW" altLang="en-US" sz="1351" b="1" dirty="0">
                <a:ea typeface="標楷體"/>
              </a:rPr>
              <a:t>醫療服務審查勞務委託之</a:t>
            </a:r>
            <a:r>
              <a:rPr lang="zh-TW" altLang="en-US" sz="1351" b="1" dirty="0">
                <a:solidFill>
                  <a:prstClr val="black"/>
                </a:solidFill>
                <a:ea typeface="標楷體"/>
              </a:rPr>
              <a:t>審查執行會及審查分會</a:t>
            </a:r>
            <a:r>
              <a:rPr lang="zh-TW" altLang="en-US" sz="1351" b="1" dirty="0">
                <a:ea typeface="標楷體"/>
              </a:rPr>
              <a:t>幹部</a:t>
            </a:r>
            <a:endParaRPr lang="en-US" altLang="zh-TW" sz="1351" b="1" dirty="0">
              <a:ea typeface="標楷體"/>
            </a:endParaRPr>
          </a:p>
          <a:p>
            <a:pPr algn="ctr" defTabSz="914406"/>
            <a:r>
              <a:rPr lang="zh-TW" altLang="en-US" sz="1351" b="1" dirty="0">
                <a:ea typeface="標楷體"/>
              </a:rPr>
              <a:t>增補聘作業</a:t>
            </a:r>
            <a:r>
              <a:rPr lang="zh-TW" altLang="zh-TW" sz="1351" b="1" dirty="0">
                <a:ea typeface="標楷體"/>
              </a:rPr>
              <a:t>流程圖</a:t>
            </a:r>
            <a:endParaRPr lang="zh-TW" altLang="en-US" sz="1351" b="1" dirty="0">
              <a:ea typeface="標楷體"/>
            </a:endParaRPr>
          </a:p>
        </p:txBody>
      </p:sp>
      <p:cxnSp>
        <p:nvCxnSpPr>
          <p:cNvPr id="3" name="直線接點 2">
            <a:extLst>
              <a:ext uri="{FF2B5EF4-FFF2-40B4-BE49-F238E27FC236}">
                <a16:creationId xmlns:a16="http://schemas.microsoft.com/office/drawing/2014/main" id="{B8069D28-4168-4BF2-84C8-78DD9A36E485}"/>
              </a:ext>
            </a:extLst>
          </p:cNvPr>
          <p:cNvCxnSpPr/>
          <p:nvPr/>
        </p:nvCxnSpPr>
        <p:spPr>
          <a:xfrm flipV="1">
            <a:off x="610112" y="1414614"/>
            <a:ext cx="5760000" cy="0"/>
          </a:xfrm>
          <a:prstGeom prst="line">
            <a:avLst/>
          </a:prstGeom>
          <a:ln w="12700" cmpd="thinThick">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矩形 24">
            <a:extLst>
              <a:ext uri="{FF2B5EF4-FFF2-40B4-BE49-F238E27FC236}">
                <a16:creationId xmlns:a16="http://schemas.microsoft.com/office/drawing/2014/main" id="{96B69A59-8892-4351-93E5-3CDF14D3C5D7}"/>
              </a:ext>
            </a:extLst>
          </p:cNvPr>
          <p:cNvSpPr/>
          <p:nvPr/>
        </p:nvSpPr>
        <p:spPr>
          <a:xfrm>
            <a:off x="4439916" y="1185408"/>
            <a:ext cx="2208354" cy="261290"/>
          </a:xfrm>
          <a:prstGeom prst="rect">
            <a:avLst/>
          </a:prstGeom>
        </p:spPr>
        <p:txBody>
          <a:bodyPr wrap="square">
            <a:spAutoFit/>
          </a:bodyPr>
          <a:lstStyle/>
          <a:p>
            <a:pPr defTabSz="914406"/>
            <a:r>
              <a:rPr lang="zh-TW" altLang="en-US" sz="1098" dirty="0">
                <a:solidFill>
                  <a:prstClr val="black"/>
                </a:solidFill>
                <a:ea typeface="標楷體"/>
              </a:rPr>
              <a:t>執行單位</a:t>
            </a:r>
            <a:r>
              <a:rPr lang="en-US" altLang="zh-TW" sz="1098" dirty="0">
                <a:ea typeface="標楷體"/>
              </a:rPr>
              <a:t>(</a:t>
            </a:r>
            <a:r>
              <a:rPr lang="zh-TW" altLang="en-US" sz="1098" dirty="0">
                <a:ea typeface="標楷體"/>
              </a:rPr>
              <a:t>時程</a:t>
            </a:r>
            <a:r>
              <a:rPr lang="en-US" altLang="zh-TW" sz="1098" dirty="0">
                <a:ea typeface="標楷體"/>
              </a:rPr>
              <a:t>)</a:t>
            </a:r>
          </a:p>
        </p:txBody>
      </p:sp>
      <p:sp>
        <p:nvSpPr>
          <p:cNvPr id="26" name="矩形 25">
            <a:extLst>
              <a:ext uri="{FF2B5EF4-FFF2-40B4-BE49-F238E27FC236}">
                <a16:creationId xmlns:a16="http://schemas.microsoft.com/office/drawing/2014/main" id="{E9E314EB-94CA-4C5C-AC0D-7A8C67F774B6}"/>
              </a:ext>
            </a:extLst>
          </p:cNvPr>
          <p:cNvSpPr/>
          <p:nvPr/>
        </p:nvSpPr>
        <p:spPr>
          <a:xfrm>
            <a:off x="656480" y="1184859"/>
            <a:ext cx="3531736" cy="230832"/>
          </a:xfrm>
          <a:prstGeom prst="rect">
            <a:avLst/>
          </a:prstGeom>
        </p:spPr>
        <p:txBody>
          <a:bodyPr wrap="none">
            <a:spAutoFit/>
          </a:bodyPr>
          <a:lstStyle/>
          <a:p>
            <a:r>
              <a:rPr lang="zh-TW" altLang="en-US" sz="900" dirty="0">
                <a:ea typeface="標楷體" panose="03000509000000000000" pitchFamily="65" charset="-120"/>
              </a:rPr>
              <a:t>◎醫院總額審查勞務委託由台灣醫協會代各審查分會執行行政事務</a:t>
            </a:r>
          </a:p>
        </p:txBody>
      </p:sp>
      <p:sp>
        <p:nvSpPr>
          <p:cNvPr id="20" name="矩形 19">
            <a:extLst>
              <a:ext uri="{FF2B5EF4-FFF2-40B4-BE49-F238E27FC236}">
                <a16:creationId xmlns:a16="http://schemas.microsoft.com/office/drawing/2014/main" id="{FDDC7A1A-C442-426E-984C-D598A2DD2E91}"/>
              </a:ext>
            </a:extLst>
          </p:cNvPr>
          <p:cNvSpPr/>
          <p:nvPr/>
        </p:nvSpPr>
        <p:spPr>
          <a:xfrm>
            <a:off x="4439926" y="2411510"/>
            <a:ext cx="1897519" cy="954107"/>
          </a:xfrm>
          <a:prstGeom prst="rect">
            <a:avLst/>
          </a:prstGeom>
          <a:ln w="9525">
            <a:noFill/>
          </a:ln>
        </p:spPr>
        <p:txBody>
          <a:bodyPr wrap="square">
            <a:spAutoFit/>
          </a:bodyPr>
          <a:lstStyle/>
          <a:p>
            <a:r>
              <a:rPr lang="zh-TW" altLang="en-US" sz="1200" u="sng" dirty="0">
                <a:ea typeface="標楷體" panose="03000509000000000000" pitchFamily="65" charset="-120"/>
              </a:rPr>
              <a:t>受託單位</a:t>
            </a:r>
          </a:p>
          <a:p>
            <a:r>
              <a:rPr lang="zh-TW" altLang="en-US" sz="1200" dirty="0">
                <a:ea typeface="標楷體" panose="03000509000000000000" pitchFamily="65" charset="-120"/>
              </a:rPr>
              <a:t>審查執行會</a:t>
            </a:r>
            <a:endParaRPr lang="en-US" altLang="zh-TW" sz="1200" dirty="0">
              <a:ea typeface="標楷體" panose="03000509000000000000" pitchFamily="65" charset="-120"/>
            </a:endParaRPr>
          </a:p>
          <a:p>
            <a:r>
              <a:rPr lang="zh-TW" altLang="en-US" sz="1200" dirty="0">
                <a:ea typeface="標楷體" panose="03000509000000000000" pitchFamily="65" charset="-120"/>
              </a:rPr>
              <a:t>審查分會</a:t>
            </a:r>
          </a:p>
          <a:p>
            <a:r>
              <a:rPr lang="en-US" altLang="zh-TW" sz="1000" dirty="0">
                <a:ea typeface="標楷體" panose="03000509000000000000" pitchFamily="65" charset="-120"/>
              </a:rPr>
              <a:t>(</a:t>
            </a:r>
            <a:r>
              <a:rPr lang="zh-TW" altLang="en-US" sz="1000" dirty="0">
                <a:ea typeface="標楷體" panose="03000509000000000000" pitchFamily="65" charset="-120"/>
              </a:rPr>
              <a:t>自每年</a:t>
            </a:r>
            <a:r>
              <a:rPr lang="en-US" altLang="zh-TW" sz="1000" dirty="0">
                <a:ea typeface="標楷體" panose="03000509000000000000" pitchFamily="65" charset="-120"/>
              </a:rPr>
              <a:t>4</a:t>
            </a:r>
            <a:r>
              <a:rPr lang="zh-TW" altLang="en-US" sz="1000" dirty="0">
                <a:ea typeface="標楷體" panose="03000509000000000000" pitchFamily="65" charset="-120"/>
              </a:rPr>
              <a:t>月起；</a:t>
            </a:r>
            <a:endParaRPr lang="en-US" altLang="zh-TW" sz="1000" dirty="0">
              <a:ea typeface="標楷體" panose="03000509000000000000" pitchFamily="65" charset="-120"/>
            </a:endParaRPr>
          </a:p>
          <a:p>
            <a:r>
              <a:rPr lang="zh-TW" altLang="en-US" sz="1000" dirty="0">
                <a:ea typeface="標楷體" panose="03000509000000000000" pitchFamily="65" charset="-120"/>
              </a:rPr>
              <a:t>每月</a:t>
            </a:r>
            <a:r>
              <a:rPr lang="en-US" altLang="zh-TW" sz="1000" dirty="0">
                <a:ea typeface="標楷體" panose="03000509000000000000" pitchFamily="65" charset="-120"/>
              </a:rPr>
              <a:t>10</a:t>
            </a:r>
            <a:r>
              <a:rPr lang="zh-TW" altLang="en-US" sz="1000" dirty="0">
                <a:ea typeface="標楷體" panose="03000509000000000000" pitchFamily="65" charset="-120"/>
              </a:rPr>
              <a:t>日前</a:t>
            </a:r>
            <a:r>
              <a:rPr lang="en-US" altLang="zh-TW" sz="1000" dirty="0">
                <a:ea typeface="標楷體" panose="03000509000000000000" pitchFamily="65" charset="-120"/>
              </a:rPr>
              <a:t>)</a:t>
            </a:r>
            <a:endParaRPr lang="zh-TW" altLang="en-US" sz="1000" dirty="0">
              <a:ea typeface="標楷體" panose="03000509000000000000" pitchFamily="65" charset="-120"/>
            </a:endParaRPr>
          </a:p>
        </p:txBody>
      </p:sp>
      <p:cxnSp>
        <p:nvCxnSpPr>
          <p:cNvPr id="21" name="直線單箭頭接點 20">
            <a:extLst>
              <a:ext uri="{FF2B5EF4-FFF2-40B4-BE49-F238E27FC236}">
                <a16:creationId xmlns:a16="http://schemas.microsoft.com/office/drawing/2014/main" id="{1876A75B-CE63-4363-BF79-ADCBEAAAA214}"/>
              </a:ext>
            </a:extLst>
          </p:cNvPr>
          <p:cNvCxnSpPr/>
          <p:nvPr/>
        </p:nvCxnSpPr>
        <p:spPr>
          <a:xfrm>
            <a:off x="3513221" y="3233936"/>
            <a:ext cx="0" cy="504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矩形 21">
            <a:extLst>
              <a:ext uri="{FF2B5EF4-FFF2-40B4-BE49-F238E27FC236}">
                <a16:creationId xmlns:a16="http://schemas.microsoft.com/office/drawing/2014/main" id="{86F0187D-9CC7-4CA4-AC02-DBBEA201F37C}"/>
              </a:ext>
            </a:extLst>
          </p:cNvPr>
          <p:cNvSpPr/>
          <p:nvPr/>
        </p:nvSpPr>
        <p:spPr>
          <a:xfrm>
            <a:off x="4439916" y="3714670"/>
            <a:ext cx="1340805" cy="800219"/>
          </a:xfrm>
          <a:prstGeom prst="rect">
            <a:avLst/>
          </a:prstGeom>
          <a:ln w="9525">
            <a:noFill/>
          </a:ln>
        </p:spPr>
        <p:txBody>
          <a:bodyPr wrap="square">
            <a:spAutoFit/>
          </a:bodyPr>
          <a:lstStyle/>
          <a:p>
            <a:r>
              <a:rPr lang="zh-TW" altLang="en-US" sz="1200" u="sng" dirty="0">
                <a:ea typeface="標楷體" panose="03000509000000000000" pitchFamily="65" charset="-120"/>
              </a:rPr>
              <a:t>健保署</a:t>
            </a:r>
            <a:endParaRPr lang="en-US" altLang="zh-TW" sz="1200" u="sng" dirty="0">
              <a:ea typeface="標楷體" panose="03000509000000000000" pitchFamily="65" charset="-120"/>
            </a:endParaRPr>
          </a:p>
          <a:p>
            <a:r>
              <a:rPr lang="zh-TW" altLang="en-US" sz="1200" dirty="0">
                <a:ea typeface="標楷體" panose="03000509000000000000" pitchFamily="65" charset="-120"/>
              </a:rPr>
              <a:t>醫審及藥材組</a:t>
            </a:r>
            <a:endParaRPr lang="en-US" altLang="zh-TW" sz="1200" dirty="0">
              <a:ea typeface="標楷體" panose="03000509000000000000" pitchFamily="65" charset="-120"/>
            </a:endParaRPr>
          </a:p>
          <a:p>
            <a:r>
              <a:rPr lang="zh-TW" altLang="en-US" sz="1200" dirty="0">
                <a:ea typeface="標楷體" panose="03000509000000000000" pitchFamily="65" charset="-120"/>
              </a:rPr>
              <a:t>分區業務組</a:t>
            </a:r>
            <a:endParaRPr lang="en-US" altLang="zh-TW" sz="1200" baseline="30000" dirty="0">
              <a:ea typeface="標楷體" panose="03000509000000000000" pitchFamily="65" charset="-120"/>
            </a:endParaRPr>
          </a:p>
          <a:p>
            <a:r>
              <a:rPr lang="en-US" altLang="zh-TW" sz="1000" dirty="0">
                <a:ea typeface="標楷體" panose="03000509000000000000" pitchFamily="65" charset="-120"/>
              </a:rPr>
              <a:t>(</a:t>
            </a:r>
            <a:r>
              <a:rPr lang="zh-TW" altLang="en-US" sz="1000" dirty="0">
                <a:ea typeface="標楷體" panose="03000509000000000000" pitchFamily="65" charset="-120"/>
              </a:rPr>
              <a:t>收文日起</a:t>
            </a:r>
            <a:r>
              <a:rPr lang="en-US" altLang="zh-TW" sz="1000" dirty="0">
                <a:ea typeface="標楷體" panose="03000509000000000000" pitchFamily="65" charset="-120"/>
              </a:rPr>
              <a:t>2</a:t>
            </a:r>
            <a:r>
              <a:rPr lang="zh-TW" altLang="en-US" sz="1000" dirty="0">
                <a:ea typeface="標楷體" panose="03000509000000000000" pitchFamily="65" charset="-120"/>
              </a:rPr>
              <a:t>週內</a:t>
            </a:r>
            <a:r>
              <a:rPr lang="en-US" altLang="zh-TW" sz="1000" dirty="0">
                <a:ea typeface="標楷體" panose="03000509000000000000" pitchFamily="65" charset="-120"/>
              </a:rPr>
              <a:t>)</a:t>
            </a:r>
          </a:p>
        </p:txBody>
      </p:sp>
      <p:sp>
        <p:nvSpPr>
          <p:cNvPr id="23" name="矩形: 圓角 22">
            <a:extLst>
              <a:ext uri="{FF2B5EF4-FFF2-40B4-BE49-F238E27FC236}">
                <a16:creationId xmlns:a16="http://schemas.microsoft.com/office/drawing/2014/main" id="{8A6D72E4-A684-44EB-9711-BCABDD37C2EC}"/>
              </a:ext>
            </a:extLst>
          </p:cNvPr>
          <p:cNvSpPr/>
          <p:nvPr/>
        </p:nvSpPr>
        <p:spPr>
          <a:xfrm>
            <a:off x="2707104" y="2430095"/>
            <a:ext cx="1591481" cy="834533"/>
          </a:xfrm>
          <a:prstGeom prst="roundRect">
            <a:avLst>
              <a:gd name="adj" fmla="val 29485"/>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kumimoji="1" lang="zh-TW" altLang="en-US" sz="1200" dirty="0">
                <a:solidFill>
                  <a:schemeClr val="tx1"/>
                </a:solidFill>
                <a:ea typeface="標楷體" pitchFamily="65" charset="-120"/>
                <a:cs typeface="Times New Roman" pitchFamily="18" charset="0"/>
              </a:rPr>
              <a:t>審查分會</a:t>
            </a:r>
            <a:endParaRPr kumimoji="1" lang="en-US" altLang="zh-TW" sz="1200" dirty="0">
              <a:solidFill>
                <a:schemeClr val="tx1"/>
              </a:solidFill>
              <a:ea typeface="標楷體" pitchFamily="65" charset="-120"/>
              <a:cs typeface="Times New Roman" pitchFamily="18" charset="0"/>
            </a:endParaRPr>
          </a:p>
          <a:p>
            <a:pPr lvl="0" algn="ctr" defTabSz="914400" fontAlgn="base">
              <a:spcBef>
                <a:spcPct val="0"/>
              </a:spcBef>
              <a:spcAft>
                <a:spcPct val="0"/>
              </a:spcAft>
            </a:pPr>
            <a:r>
              <a:rPr kumimoji="1" lang="zh-TW" altLang="en-US" sz="1200" dirty="0">
                <a:solidFill>
                  <a:schemeClr val="tx1"/>
                </a:solidFill>
                <a:ea typeface="標楷體" pitchFamily="65" charset="-120"/>
                <a:cs typeface="Times New Roman" pitchFamily="18" charset="0"/>
              </a:rPr>
              <a:t>幹部名單上傳系統</a:t>
            </a:r>
            <a:endParaRPr kumimoji="1" lang="en-US" altLang="zh-TW" sz="1200" dirty="0">
              <a:solidFill>
                <a:schemeClr val="tx1"/>
              </a:solidFill>
              <a:ea typeface="標楷體" pitchFamily="65" charset="-120"/>
              <a:cs typeface="Times New Roman" pitchFamily="18" charset="0"/>
            </a:endParaRPr>
          </a:p>
          <a:p>
            <a:pPr lvl="0" algn="ctr" defTabSz="914400" fontAlgn="base">
              <a:spcBef>
                <a:spcPct val="0"/>
              </a:spcBef>
              <a:spcAft>
                <a:spcPct val="0"/>
              </a:spcAft>
            </a:pPr>
            <a:r>
              <a:rPr kumimoji="1" lang="zh-TW" altLang="en-US" sz="1200" dirty="0">
                <a:solidFill>
                  <a:schemeClr val="tx1"/>
                </a:solidFill>
                <a:ea typeface="標楷體" pitchFamily="65" charset="-120"/>
                <a:cs typeface="Times New Roman" pitchFamily="18" charset="0"/>
              </a:rPr>
              <a:t>函送分區審核</a:t>
            </a:r>
          </a:p>
        </p:txBody>
      </p:sp>
      <p:cxnSp>
        <p:nvCxnSpPr>
          <p:cNvPr id="24" name="直線單箭頭接點 23">
            <a:extLst>
              <a:ext uri="{FF2B5EF4-FFF2-40B4-BE49-F238E27FC236}">
                <a16:creationId xmlns:a16="http://schemas.microsoft.com/office/drawing/2014/main" id="{2109BF82-126C-4FE5-A2B4-665381E5584A}"/>
              </a:ext>
            </a:extLst>
          </p:cNvPr>
          <p:cNvCxnSpPr/>
          <p:nvPr/>
        </p:nvCxnSpPr>
        <p:spPr>
          <a:xfrm>
            <a:off x="1661696" y="3197936"/>
            <a:ext cx="0" cy="54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矩形: 圓角 26">
            <a:extLst>
              <a:ext uri="{FF2B5EF4-FFF2-40B4-BE49-F238E27FC236}">
                <a16:creationId xmlns:a16="http://schemas.microsoft.com/office/drawing/2014/main" id="{50B42F6A-9FFF-4A39-B537-0236FABEFD79}"/>
              </a:ext>
            </a:extLst>
          </p:cNvPr>
          <p:cNvSpPr/>
          <p:nvPr/>
        </p:nvSpPr>
        <p:spPr>
          <a:xfrm>
            <a:off x="721894" y="3737936"/>
            <a:ext cx="1897510" cy="788242"/>
          </a:xfrm>
          <a:prstGeom prst="roundRect">
            <a:avLst>
              <a:gd name="adj" fmla="val 25212"/>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kumimoji="1" lang="zh-TW" altLang="en-US" sz="1200" dirty="0">
                <a:solidFill>
                  <a:schemeClr val="tx1"/>
                </a:solidFill>
                <a:ea typeface="標楷體" panose="03000509000000000000" pitchFamily="65" charset="-120"/>
                <a:cs typeface="新細明體" pitchFamily="18" charset="-120"/>
              </a:rPr>
              <a:t>醫審及藥材組核定結果函復受託單位</a:t>
            </a:r>
            <a:endParaRPr kumimoji="1" lang="zh-TW" altLang="en-US" sz="1200" dirty="0">
              <a:solidFill>
                <a:schemeClr val="tx1"/>
              </a:solidFill>
              <a:ea typeface="標楷體" pitchFamily="65" charset="-120"/>
              <a:cs typeface="Times New Roman" pitchFamily="18" charset="0"/>
            </a:endParaRPr>
          </a:p>
        </p:txBody>
      </p:sp>
      <p:sp>
        <p:nvSpPr>
          <p:cNvPr id="28" name="矩形: 圓角 27">
            <a:extLst>
              <a:ext uri="{FF2B5EF4-FFF2-40B4-BE49-F238E27FC236}">
                <a16:creationId xmlns:a16="http://schemas.microsoft.com/office/drawing/2014/main" id="{AF5ED415-678D-403C-950E-2663D6F2215B}"/>
              </a:ext>
            </a:extLst>
          </p:cNvPr>
          <p:cNvSpPr/>
          <p:nvPr/>
        </p:nvSpPr>
        <p:spPr>
          <a:xfrm>
            <a:off x="2707091" y="3729434"/>
            <a:ext cx="1591494" cy="796744"/>
          </a:xfrm>
          <a:prstGeom prst="roundRect">
            <a:avLst>
              <a:gd name="adj" fmla="val 29485"/>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kumimoji="1" lang="zh-TW" altLang="en-US" sz="1200" dirty="0">
                <a:solidFill>
                  <a:schemeClr val="tx1"/>
                </a:solidFill>
                <a:ea typeface="標楷體" panose="03000509000000000000" pitchFamily="65" charset="-120"/>
                <a:cs typeface="新細明體" pitchFamily="18" charset="-120"/>
              </a:rPr>
              <a:t>分區核定結果</a:t>
            </a:r>
            <a:endParaRPr kumimoji="1" lang="en-US" altLang="zh-TW" sz="1200" dirty="0">
              <a:solidFill>
                <a:schemeClr val="tx1"/>
              </a:solidFill>
              <a:ea typeface="標楷體" panose="03000509000000000000" pitchFamily="65" charset="-120"/>
              <a:cs typeface="新細明體" pitchFamily="18" charset="-120"/>
            </a:endParaRPr>
          </a:p>
          <a:p>
            <a:pPr algn="ctr" defTabSz="914400" fontAlgn="base">
              <a:spcBef>
                <a:spcPct val="0"/>
              </a:spcBef>
              <a:spcAft>
                <a:spcPct val="0"/>
              </a:spcAft>
            </a:pPr>
            <a:r>
              <a:rPr kumimoji="1" lang="zh-TW" altLang="en-US" sz="1200" dirty="0">
                <a:solidFill>
                  <a:schemeClr val="tx1"/>
                </a:solidFill>
                <a:ea typeface="標楷體" panose="03000509000000000000" pitchFamily="65" charset="-120"/>
                <a:cs typeface="新細明體" pitchFamily="18" charset="-120"/>
              </a:rPr>
              <a:t>函復審查分會</a:t>
            </a:r>
            <a:endParaRPr kumimoji="1" lang="en-US" altLang="zh-TW" sz="1200" dirty="0">
              <a:solidFill>
                <a:schemeClr val="tx1"/>
              </a:solidFill>
              <a:ea typeface="標楷體" panose="03000509000000000000" pitchFamily="65" charset="-120"/>
              <a:cs typeface="新細明體" pitchFamily="18" charset="-120"/>
            </a:endParaRPr>
          </a:p>
          <a:p>
            <a:pPr algn="ctr" defTabSz="914400" fontAlgn="base">
              <a:spcBef>
                <a:spcPct val="0"/>
              </a:spcBef>
              <a:spcAft>
                <a:spcPct val="0"/>
              </a:spcAft>
            </a:pPr>
            <a:r>
              <a:rPr kumimoji="1" lang="zh-TW" altLang="en-US" sz="1200" dirty="0">
                <a:solidFill>
                  <a:schemeClr val="tx1"/>
                </a:solidFill>
                <a:ea typeface="標楷體" panose="03000509000000000000" pitchFamily="65" charset="-120"/>
                <a:cs typeface="新細明體" pitchFamily="18" charset="-120"/>
              </a:rPr>
              <a:t>副知受託單位</a:t>
            </a:r>
            <a:endParaRPr kumimoji="1" lang="zh-TW" altLang="zh-TW" sz="1200" dirty="0">
              <a:solidFill>
                <a:schemeClr val="tx1"/>
              </a:solidFill>
              <a:ea typeface="標楷體" panose="03000509000000000000" pitchFamily="65" charset="-120"/>
              <a:cs typeface="新細明體" pitchFamily="18" charset="-120"/>
            </a:endParaRPr>
          </a:p>
        </p:txBody>
      </p:sp>
      <p:sp>
        <p:nvSpPr>
          <p:cNvPr id="30" name="矩形: 圓角 29">
            <a:extLst>
              <a:ext uri="{FF2B5EF4-FFF2-40B4-BE49-F238E27FC236}">
                <a16:creationId xmlns:a16="http://schemas.microsoft.com/office/drawing/2014/main" id="{31EB6021-DA74-4234-ABA6-613305E4CDA5}"/>
              </a:ext>
            </a:extLst>
          </p:cNvPr>
          <p:cNvSpPr/>
          <p:nvPr/>
        </p:nvSpPr>
        <p:spPr>
          <a:xfrm>
            <a:off x="721895" y="2428342"/>
            <a:ext cx="1897513" cy="836287"/>
          </a:xfrm>
          <a:prstGeom prst="roundRect">
            <a:avLst>
              <a:gd name="adj" fmla="val 28061"/>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kumimoji="1" lang="zh-TW" altLang="en-US" sz="1200" dirty="0">
                <a:solidFill>
                  <a:schemeClr val="tx1"/>
                </a:solidFill>
                <a:ea typeface="標楷體" pitchFamily="65" charset="-120"/>
                <a:cs typeface="Times New Roman" pitchFamily="18" charset="0"/>
              </a:rPr>
              <a:t>審查執行會</a:t>
            </a:r>
            <a:r>
              <a:rPr kumimoji="1" lang="en-US" altLang="zh-TW" sz="1200" dirty="0">
                <a:solidFill>
                  <a:schemeClr val="tx1"/>
                </a:solidFill>
                <a:ea typeface="標楷體" pitchFamily="65" charset="-120"/>
                <a:cs typeface="Times New Roman" pitchFamily="18" charset="0"/>
              </a:rPr>
              <a:t>(</a:t>
            </a:r>
            <a:r>
              <a:rPr kumimoji="1" lang="zh-TW" altLang="en-US" sz="1200" dirty="0">
                <a:solidFill>
                  <a:schemeClr val="tx1"/>
                </a:solidFill>
                <a:ea typeface="標楷體" pitchFamily="65" charset="-120"/>
                <a:cs typeface="Times New Roman" pitchFamily="18" charset="0"/>
              </a:rPr>
              <a:t>受託單位</a:t>
            </a:r>
            <a:r>
              <a:rPr kumimoji="1" lang="en-US" altLang="zh-TW" sz="1200" dirty="0">
                <a:solidFill>
                  <a:schemeClr val="tx1"/>
                </a:solidFill>
                <a:ea typeface="標楷體" pitchFamily="65" charset="-120"/>
                <a:cs typeface="Times New Roman" pitchFamily="18" charset="0"/>
              </a:rPr>
              <a:t>)</a:t>
            </a:r>
          </a:p>
          <a:p>
            <a:pPr lvl="0" algn="ctr" defTabSz="914400" fontAlgn="base">
              <a:spcBef>
                <a:spcPct val="0"/>
              </a:spcBef>
              <a:spcAft>
                <a:spcPct val="0"/>
              </a:spcAft>
            </a:pPr>
            <a:r>
              <a:rPr kumimoji="1" lang="zh-TW" altLang="en-US" sz="1200" dirty="0">
                <a:solidFill>
                  <a:schemeClr val="tx1"/>
                </a:solidFill>
                <a:ea typeface="標楷體" pitchFamily="65" charset="-120"/>
                <a:cs typeface="Times New Roman" pitchFamily="18" charset="0"/>
              </a:rPr>
              <a:t>幹部名單上傳系統</a:t>
            </a:r>
            <a:endParaRPr kumimoji="1" lang="en-US" altLang="zh-TW" sz="1200" dirty="0">
              <a:solidFill>
                <a:schemeClr val="tx1"/>
              </a:solidFill>
              <a:ea typeface="標楷體" pitchFamily="65" charset="-120"/>
              <a:cs typeface="Times New Roman" pitchFamily="18" charset="0"/>
            </a:endParaRPr>
          </a:p>
          <a:p>
            <a:pPr lvl="0" algn="ctr" defTabSz="914400" fontAlgn="base">
              <a:spcBef>
                <a:spcPct val="0"/>
              </a:spcBef>
              <a:spcAft>
                <a:spcPct val="0"/>
              </a:spcAft>
            </a:pPr>
            <a:r>
              <a:rPr kumimoji="1" lang="zh-TW" altLang="en-US" sz="1200" dirty="0">
                <a:solidFill>
                  <a:schemeClr val="tx1"/>
                </a:solidFill>
                <a:ea typeface="標楷體" pitchFamily="65" charset="-120"/>
                <a:cs typeface="Times New Roman" pitchFamily="18" charset="0"/>
              </a:rPr>
              <a:t>函送醫審及藥材組審核</a:t>
            </a:r>
          </a:p>
        </p:txBody>
      </p:sp>
      <p:sp>
        <p:nvSpPr>
          <p:cNvPr id="31" name="文字方塊 30">
            <a:extLst>
              <a:ext uri="{FF2B5EF4-FFF2-40B4-BE49-F238E27FC236}">
                <a16:creationId xmlns:a16="http://schemas.microsoft.com/office/drawing/2014/main" id="{24F05937-12AF-43E6-89D5-9D278B62AF5D}"/>
              </a:ext>
            </a:extLst>
          </p:cNvPr>
          <p:cNvSpPr txBox="1"/>
          <p:nvPr/>
        </p:nvSpPr>
        <p:spPr>
          <a:xfrm>
            <a:off x="782054" y="5584567"/>
            <a:ext cx="4680283" cy="553998"/>
          </a:xfrm>
          <a:prstGeom prst="rect">
            <a:avLst/>
          </a:prstGeom>
          <a:noFill/>
        </p:spPr>
        <p:txBody>
          <a:bodyPr wrap="square" rtlCol="0">
            <a:spAutoFit/>
          </a:bodyPr>
          <a:lstStyle>
            <a:defPPr>
              <a:defRPr lang="en-US"/>
            </a:defPPr>
            <a:lvl1pPr>
              <a:defRPr sz="1000">
                <a:ea typeface="標楷體" panose="03000509000000000000" pitchFamily="65" charset="-120"/>
              </a:defRPr>
            </a:lvl1pPr>
          </a:lstStyle>
          <a:p>
            <a:r>
              <a:rPr lang="zh-TW" altLang="en-US" dirty="0"/>
              <a:t>備註：</a:t>
            </a:r>
            <a:endParaRPr lang="en-US" altLang="zh-TW" dirty="0"/>
          </a:p>
          <a:p>
            <a:r>
              <a:rPr lang="zh-TW" altLang="en-US" dirty="0"/>
              <a:t>依分層負責規定授權本署分區業務組函復受託單位異動名單之增補聘核定結果及解</a:t>
            </a:r>
            <a:r>
              <a:rPr lang="en-US" altLang="zh-TW" dirty="0"/>
              <a:t>(</a:t>
            </a:r>
            <a:r>
              <a:rPr lang="zh-TW" altLang="en-US" dirty="0"/>
              <a:t>辭</a:t>
            </a:r>
            <a:r>
              <a:rPr lang="en-US" altLang="zh-TW" dirty="0"/>
              <a:t>)</a:t>
            </a:r>
            <a:r>
              <a:rPr lang="zh-TW" altLang="en-US" dirty="0"/>
              <a:t>聘備查結果</a:t>
            </a:r>
            <a:r>
              <a:rPr lang="en-US" altLang="zh-TW" dirty="0"/>
              <a:t> </a:t>
            </a:r>
            <a:r>
              <a:rPr lang="zh-TW" altLang="en-US" dirty="0"/>
              <a:t>。</a:t>
            </a:r>
            <a:endParaRPr lang="en-US" altLang="zh-TW" dirty="0"/>
          </a:p>
        </p:txBody>
      </p:sp>
      <p:sp>
        <p:nvSpPr>
          <p:cNvPr id="19" name="投影片編號版面配置區 11">
            <a:extLst>
              <a:ext uri="{FF2B5EF4-FFF2-40B4-BE49-F238E27FC236}">
                <a16:creationId xmlns:a16="http://schemas.microsoft.com/office/drawing/2014/main" id="{94B73200-3A7A-4FAB-A32D-AED718177C9F}"/>
              </a:ext>
            </a:extLst>
          </p:cNvPr>
          <p:cNvSpPr>
            <a:spLocks noGrp="1"/>
          </p:cNvSpPr>
          <p:nvPr>
            <p:ph type="sldNum" sz="quarter" idx="12"/>
          </p:nvPr>
        </p:nvSpPr>
        <p:spPr>
          <a:xfrm>
            <a:off x="0" y="9589203"/>
            <a:ext cx="6858000" cy="325587"/>
          </a:xfrm>
        </p:spPr>
        <p:txBody>
          <a:bodyPr/>
          <a:lstStyle/>
          <a:p>
            <a:pPr algn="ctr"/>
            <a:r>
              <a:rPr lang="en-US" altLang="zh-TW" sz="1000" dirty="0">
                <a:solidFill>
                  <a:schemeClr val="tx1"/>
                </a:solidFill>
                <a:latin typeface="Times New Roman" panose="02020603050405020304" pitchFamily="18" charset="0"/>
                <a:cs typeface="Times New Roman" panose="02020603050405020304" pitchFamily="18" charset="0"/>
              </a:rPr>
              <a:t>7/8</a:t>
            </a:r>
            <a:endParaRPr lang="zh-TW" altLang="en-US" sz="1000" dirty="0">
              <a:solidFill>
                <a:schemeClr val="tx1"/>
              </a:solidFill>
              <a:latin typeface="Times New Roman" panose="02020603050405020304" pitchFamily="18" charset="0"/>
              <a:cs typeface="Times New Roman" panose="02020603050405020304" pitchFamily="18" charset="0"/>
            </a:endParaRPr>
          </a:p>
        </p:txBody>
      </p:sp>
      <p:sp>
        <p:nvSpPr>
          <p:cNvPr id="16" name="文字方塊 15">
            <a:extLst>
              <a:ext uri="{FF2B5EF4-FFF2-40B4-BE49-F238E27FC236}">
                <a16:creationId xmlns:a16="http://schemas.microsoft.com/office/drawing/2014/main" id="{9C510CE4-E891-4B6A-A563-C72F8967CADD}"/>
              </a:ext>
            </a:extLst>
          </p:cNvPr>
          <p:cNvSpPr txBox="1"/>
          <p:nvPr/>
        </p:nvSpPr>
        <p:spPr>
          <a:xfrm>
            <a:off x="5050188" y="879128"/>
            <a:ext cx="1491972" cy="248401"/>
          </a:xfrm>
          <a:prstGeom prst="rect">
            <a:avLst/>
          </a:prstGeom>
          <a:noFill/>
        </p:spPr>
        <p:txBody>
          <a:bodyPr wrap="square" rtlCol="0">
            <a:spAutoFit/>
          </a:bodyPr>
          <a:lstStyle/>
          <a:p>
            <a:pPr defTabSz="914406"/>
            <a:r>
              <a:rPr lang="en-US" altLang="zh-TW" sz="1014" dirty="0">
                <a:solidFill>
                  <a:sysClr val="windowText" lastClr="000000"/>
                </a:solidFill>
                <a:ea typeface="標楷體"/>
              </a:rPr>
              <a:t>112</a:t>
            </a:r>
            <a:r>
              <a:rPr lang="zh-TW" altLang="en-US" sz="1014" dirty="0">
                <a:solidFill>
                  <a:sysClr val="windowText" lastClr="000000"/>
                </a:solidFill>
                <a:ea typeface="標楷體"/>
              </a:rPr>
              <a:t>年</a:t>
            </a:r>
            <a:r>
              <a:rPr lang="en-US" altLang="zh-TW" sz="1014" dirty="0">
                <a:solidFill>
                  <a:sysClr val="windowText" lastClr="000000"/>
                </a:solidFill>
                <a:ea typeface="標楷體"/>
              </a:rPr>
              <a:t>7</a:t>
            </a:r>
            <a:r>
              <a:rPr lang="zh-TW" altLang="en-US" sz="1014" dirty="0">
                <a:solidFill>
                  <a:sysClr val="windowText" lastClr="000000"/>
                </a:solidFill>
                <a:ea typeface="標楷體"/>
              </a:rPr>
              <a:t>月</a:t>
            </a:r>
            <a:r>
              <a:rPr lang="en-US" altLang="zh-TW" sz="1014" dirty="0">
                <a:solidFill>
                  <a:sysClr val="windowText" lastClr="000000"/>
                </a:solidFill>
                <a:ea typeface="標楷體" panose="03000509000000000000" pitchFamily="65" charset="-120"/>
              </a:rPr>
              <a:t>13</a:t>
            </a:r>
            <a:r>
              <a:rPr lang="zh-TW" altLang="en-US" sz="1014" dirty="0">
                <a:solidFill>
                  <a:sysClr val="windowText" lastClr="000000"/>
                </a:solidFill>
                <a:ea typeface="標楷體"/>
              </a:rPr>
              <a:t>日起生效</a:t>
            </a:r>
          </a:p>
        </p:txBody>
      </p:sp>
    </p:spTree>
    <p:extLst>
      <p:ext uri="{BB962C8B-B14F-4D97-AF65-F5344CB8AC3E}">
        <p14:creationId xmlns:p14="http://schemas.microsoft.com/office/powerpoint/2010/main" val="3942613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45B67DC4-F983-4663-AD2C-492F9F42265A}"/>
              </a:ext>
            </a:extLst>
          </p:cNvPr>
          <p:cNvSpPr/>
          <p:nvPr/>
        </p:nvSpPr>
        <p:spPr>
          <a:xfrm>
            <a:off x="0" y="374454"/>
            <a:ext cx="6858000" cy="508088"/>
          </a:xfrm>
          <a:prstGeom prst="rect">
            <a:avLst/>
          </a:prstGeom>
        </p:spPr>
        <p:txBody>
          <a:bodyPr wrap="square">
            <a:spAutoFit/>
          </a:bodyPr>
          <a:lstStyle/>
          <a:p>
            <a:pPr algn="ctr" defTabSz="914406"/>
            <a:r>
              <a:rPr lang="zh-TW" altLang="en-US" sz="1351" b="1" dirty="0">
                <a:ea typeface="標楷體"/>
              </a:rPr>
              <a:t>醫療服務審查勞務委託之審查醫藥專家</a:t>
            </a:r>
            <a:r>
              <a:rPr lang="en-US" altLang="zh-TW" sz="1351" b="1" dirty="0">
                <a:ea typeface="標楷體"/>
              </a:rPr>
              <a:t>(</a:t>
            </a:r>
            <a:r>
              <a:rPr lang="zh-TW" altLang="en-US" sz="1351" b="1" dirty="0">
                <a:ea typeface="標楷體"/>
              </a:rPr>
              <a:t>疾分專員</a:t>
            </a:r>
            <a:r>
              <a:rPr lang="en-US" altLang="zh-TW" sz="1351" b="1" dirty="0">
                <a:ea typeface="標楷體"/>
              </a:rPr>
              <a:t>)</a:t>
            </a:r>
            <a:r>
              <a:rPr lang="zh-TW" altLang="en-US" sz="1351" b="1" dirty="0">
                <a:ea typeface="標楷體"/>
              </a:rPr>
              <a:t>及審查執行會及分會幹部</a:t>
            </a:r>
            <a:endParaRPr lang="en-US" altLang="zh-TW" sz="1351" b="1" dirty="0">
              <a:ea typeface="標楷體"/>
            </a:endParaRPr>
          </a:p>
          <a:p>
            <a:pPr algn="ctr" defTabSz="914406"/>
            <a:r>
              <a:rPr lang="zh-TW" altLang="en-US" sz="1351" b="1" dirty="0">
                <a:ea typeface="標楷體"/>
              </a:rPr>
              <a:t>解</a:t>
            </a:r>
            <a:r>
              <a:rPr lang="en-US" altLang="zh-TW" sz="1351" b="1" dirty="0">
                <a:ea typeface="標楷體"/>
              </a:rPr>
              <a:t>(</a:t>
            </a:r>
            <a:r>
              <a:rPr lang="zh-TW" altLang="en-US" sz="1351" b="1" dirty="0">
                <a:ea typeface="標楷體"/>
              </a:rPr>
              <a:t>辭</a:t>
            </a:r>
            <a:r>
              <a:rPr lang="en-US" altLang="zh-TW" sz="1351" b="1" dirty="0">
                <a:ea typeface="標楷體"/>
              </a:rPr>
              <a:t>)</a:t>
            </a:r>
            <a:r>
              <a:rPr lang="zh-TW" altLang="en-US" sz="1351" b="1" dirty="0">
                <a:ea typeface="標楷體"/>
              </a:rPr>
              <a:t>聘作業流程圖</a:t>
            </a:r>
          </a:p>
        </p:txBody>
      </p:sp>
      <p:cxnSp>
        <p:nvCxnSpPr>
          <p:cNvPr id="3" name="直線接點 2">
            <a:extLst>
              <a:ext uri="{FF2B5EF4-FFF2-40B4-BE49-F238E27FC236}">
                <a16:creationId xmlns:a16="http://schemas.microsoft.com/office/drawing/2014/main" id="{B8069D28-4168-4BF2-84C8-78DD9A36E485}"/>
              </a:ext>
            </a:extLst>
          </p:cNvPr>
          <p:cNvCxnSpPr/>
          <p:nvPr/>
        </p:nvCxnSpPr>
        <p:spPr>
          <a:xfrm flipV="1">
            <a:off x="610112" y="1414614"/>
            <a:ext cx="5760000" cy="0"/>
          </a:xfrm>
          <a:prstGeom prst="line">
            <a:avLst/>
          </a:prstGeom>
          <a:ln w="12700" cmpd="thinThick">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矩形 24">
            <a:extLst>
              <a:ext uri="{FF2B5EF4-FFF2-40B4-BE49-F238E27FC236}">
                <a16:creationId xmlns:a16="http://schemas.microsoft.com/office/drawing/2014/main" id="{96B69A59-8892-4351-93E5-3CDF14D3C5D7}"/>
              </a:ext>
            </a:extLst>
          </p:cNvPr>
          <p:cNvSpPr/>
          <p:nvPr/>
        </p:nvSpPr>
        <p:spPr>
          <a:xfrm>
            <a:off x="4439916" y="1185408"/>
            <a:ext cx="2208354" cy="261290"/>
          </a:xfrm>
          <a:prstGeom prst="rect">
            <a:avLst/>
          </a:prstGeom>
        </p:spPr>
        <p:txBody>
          <a:bodyPr wrap="square">
            <a:spAutoFit/>
          </a:bodyPr>
          <a:lstStyle/>
          <a:p>
            <a:pPr defTabSz="914406"/>
            <a:r>
              <a:rPr lang="zh-TW" altLang="en-US" sz="1098" dirty="0">
                <a:solidFill>
                  <a:prstClr val="black"/>
                </a:solidFill>
                <a:ea typeface="標楷體"/>
              </a:rPr>
              <a:t>執行單位</a:t>
            </a:r>
            <a:r>
              <a:rPr lang="en-US" altLang="zh-TW" sz="1098" dirty="0">
                <a:ea typeface="標楷體"/>
              </a:rPr>
              <a:t>(</a:t>
            </a:r>
            <a:r>
              <a:rPr lang="zh-TW" altLang="en-US" sz="1098" dirty="0">
                <a:ea typeface="標楷體"/>
              </a:rPr>
              <a:t>時程</a:t>
            </a:r>
            <a:r>
              <a:rPr lang="en-US" altLang="zh-TW" sz="1098" dirty="0">
                <a:ea typeface="標楷體"/>
              </a:rPr>
              <a:t>)</a:t>
            </a:r>
          </a:p>
        </p:txBody>
      </p:sp>
      <p:sp>
        <p:nvSpPr>
          <p:cNvPr id="26" name="矩形 25">
            <a:extLst>
              <a:ext uri="{FF2B5EF4-FFF2-40B4-BE49-F238E27FC236}">
                <a16:creationId xmlns:a16="http://schemas.microsoft.com/office/drawing/2014/main" id="{E9E314EB-94CA-4C5C-AC0D-7A8C67F774B6}"/>
              </a:ext>
            </a:extLst>
          </p:cNvPr>
          <p:cNvSpPr/>
          <p:nvPr/>
        </p:nvSpPr>
        <p:spPr>
          <a:xfrm>
            <a:off x="656480" y="1184859"/>
            <a:ext cx="3531736" cy="230832"/>
          </a:xfrm>
          <a:prstGeom prst="rect">
            <a:avLst/>
          </a:prstGeom>
        </p:spPr>
        <p:txBody>
          <a:bodyPr wrap="none">
            <a:spAutoFit/>
          </a:bodyPr>
          <a:lstStyle/>
          <a:p>
            <a:r>
              <a:rPr lang="zh-TW" altLang="en-US" sz="900" dirty="0">
                <a:ea typeface="標楷體" panose="03000509000000000000" pitchFamily="65" charset="-120"/>
              </a:rPr>
              <a:t>◎醫院總額審查勞務委託由台灣醫協會代各審查分會執行行政事務</a:t>
            </a:r>
          </a:p>
        </p:txBody>
      </p:sp>
      <p:sp>
        <p:nvSpPr>
          <p:cNvPr id="17" name="矩形 16">
            <a:extLst>
              <a:ext uri="{FF2B5EF4-FFF2-40B4-BE49-F238E27FC236}">
                <a16:creationId xmlns:a16="http://schemas.microsoft.com/office/drawing/2014/main" id="{60B0247C-09F0-405B-B4C9-5689840E624D}"/>
              </a:ext>
            </a:extLst>
          </p:cNvPr>
          <p:cNvSpPr/>
          <p:nvPr/>
        </p:nvSpPr>
        <p:spPr>
          <a:xfrm>
            <a:off x="4432826" y="5007625"/>
            <a:ext cx="1230125" cy="4955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366"/>
            <a:r>
              <a:rPr lang="zh-TW" altLang="en-US" sz="1200" u="sng" dirty="0">
                <a:solidFill>
                  <a:schemeClr val="tx1"/>
                </a:solidFill>
                <a:ea typeface="標楷體" panose="03000509000000000000" pitchFamily="65" charset="-120"/>
              </a:rPr>
              <a:t>受託單位</a:t>
            </a:r>
            <a:endParaRPr lang="en-US" altLang="zh-TW" sz="1200" u="sng" dirty="0">
              <a:solidFill>
                <a:schemeClr val="tx1"/>
              </a:solidFill>
              <a:ea typeface="標楷體" panose="03000509000000000000" pitchFamily="65" charset="-120"/>
            </a:endParaRPr>
          </a:p>
          <a:p>
            <a:pPr defTabSz="914366"/>
            <a:r>
              <a:rPr lang="en-US" altLang="zh-TW" sz="1050" dirty="0">
                <a:solidFill>
                  <a:schemeClr val="tx1"/>
                </a:solidFill>
                <a:ea typeface="標楷體" panose="03000509000000000000" pitchFamily="65" charset="-120"/>
              </a:rPr>
              <a:t>(</a:t>
            </a:r>
            <a:r>
              <a:rPr lang="zh-TW" altLang="en-US" sz="1050" dirty="0">
                <a:solidFill>
                  <a:schemeClr val="tx1"/>
                </a:solidFill>
                <a:ea typeface="標楷體" panose="03000509000000000000" pitchFamily="65" charset="-120"/>
              </a:rPr>
              <a:t>次月</a:t>
            </a:r>
            <a:r>
              <a:rPr lang="en-US" altLang="zh-TW" sz="1050" dirty="0">
                <a:solidFill>
                  <a:schemeClr val="tx1"/>
                </a:solidFill>
                <a:ea typeface="標楷體" panose="03000509000000000000" pitchFamily="65" charset="-120"/>
              </a:rPr>
              <a:t>5</a:t>
            </a:r>
            <a:r>
              <a:rPr lang="zh-TW" altLang="en-US" sz="1050" dirty="0">
                <a:solidFill>
                  <a:schemeClr val="tx1"/>
                </a:solidFill>
                <a:ea typeface="標楷體" panose="03000509000000000000" pitchFamily="65" charset="-120"/>
              </a:rPr>
              <a:t>日前</a:t>
            </a:r>
            <a:r>
              <a:rPr lang="en-US" altLang="zh-TW" sz="1000" dirty="0">
                <a:solidFill>
                  <a:schemeClr val="tx1"/>
                </a:solidFill>
                <a:ea typeface="標楷體" panose="03000509000000000000" pitchFamily="65" charset="-120"/>
              </a:rPr>
              <a:t>)</a:t>
            </a:r>
            <a:endParaRPr lang="zh-TW" altLang="en-US" sz="1000" dirty="0">
              <a:solidFill>
                <a:schemeClr val="tx1"/>
              </a:solidFill>
              <a:ea typeface="標楷體" panose="03000509000000000000" pitchFamily="65" charset="-120"/>
            </a:endParaRPr>
          </a:p>
        </p:txBody>
      </p:sp>
      <p:sp>
        <p:nvSpPr>
          <p:cNvPr id="18" name="矩形 17">
            <a:extLst>
              <a:ext uri="{FF2B5EF4-FFF2-40B4-BE49-F238E27FC236}">
                <a16:creationId xmlns:a16="http://schemas.microsoft.com/office/drawing/2014/main" id="{149810BE-1741-4F72-B740-67954AD5F6E5}"/>
              </a:ext>
            </a:extLst>
          </p:cNvPr>
          <p:cNvSpPr/>
          <p:nvPr/>
        </p:nvSpPr>
        <p:spPr>
          <a:xfrm>
            <a:off x="4432826" y="5939316"/>
            <a:ext cx="1230125" cy="7851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366"/>
            <a:r>
              <a:rPr lang="zh-TW" altLang="en-US" sz="1200" u="sng" dirty="0">
                <a:solidFill>
                  <a:schemeClr val="tx1"/>
                </a:solidFill>
                <a:ea typeface="標楷體" panose="03000509000000000000" pitchFamily="65" charset="-120"/>
              </a:rPr>
              <a:t>健保署</a:t>
            </a:r>
          </a:p>
          <a:p>
            <a:pPr defTabSz="914366"/>
            <a:r>
              <a:rPr lang="zh-TW" altLang="en-US" sz="1200" dirty="0">
                <a:solidFill>
                  <a:schemeClr val="tx1"/>
                </a:solidFill>
                <a:ea typeface="標楷體" panose="03000509000000000000" pitchFamily="65" charset="-120"/>
              </a:rPr>
              <a:t>醫審及藥材組</a:t>
            </a:r>
            <a:endParaRPr lang="en-US" altLang="zh-TW" sz="1200" dirty="0">
              <a:solidFill>
                <a:schemeClr val="tx1"/>
              </a:solidFill>
              <a:ea typeface="標楷體" panose="03000509000000000000" pitchFamily="65" charset="-120"/>
            </a:endParaRPr>
          </a:p>
          <a:p>
            <a:pPr defTabSz="914366"/>
            <a:r>
              <a:rPr lang="zh-TW" altLang="en-US" sz="1200" dirty="0">
                <a:solidFill>
                  <a:schemeClr val="tx1"/>
                </a:solidFill>
                <a:ea typeface="標楷體" panose="03000509000000000000" pitchFamily="65" charset="-120"/>
              </a:rPr>
              <a:t>分區業務組</a:t>
            </a:r>
          </a:p>
          <a:p>
            <a:pPr defTabSz="914366"/>
            <a:r>
              <a:rPr lang="en-US" altLang="zh-TW" sz="1000" dirty="0">
                <a:solidFill>
                  <a:schemeClr val="tx1"/>
                </a:solidFill>
                <a:ea typeface="標楷體" panose="03000509000000000000" pitchFamily="65" charset="-120"/>
              </a:rPr>
              <a:t>(</a:t>
            </a:r>
            <a:r>
              <a:rPr lang="zh-TW" altLang="en-US" sz="1000" dirty="0">
                <a:solidFill>
                  <a:schemeClr val="tx1"/>
                </a:solidFill>
                <a:ea typeface="標楷體" panose="03000509000000000000" pitchFamily="65" charset="-120"/>
              </a:rPr>
              <a:t>收文日起</a:t>
            </a:r>
            <a:r>
              <a:rPr lang="en-US" altLang="zh-TW" sz="1000" dirty="0">
                <a:solidFill>
                  <a:schemeClr val="tx1"/>
                </a:solidFill>
                <a:ea typeface="標楷體" panose="03000509000000000000" pitchFamily="65" charset="-120"/>
              </a:rPr>
              <a:t>2</a:t>
            </a:r>
            <a:r>
              <a:rPr lang="zh-TW" altLang="en-US" sz="1000" dirty="0">
                <a:solidFill>
                  <a:schemeClr val="tx1"/>
                </a:solidFill>
                <a:ea typeface="標楷體" panose="03000509000000000000" pitchFamily="65" charset="-120"/>
              </a:rPr>
              <a:t>週內</a:t>
            </a:r>
            <a:r>
              <a:rPr lang="en-US" altLang="zh-TW" sz="1000" dirty="0">
                <a:solidFill>
                  <a:schemeClr val="tx1"/>
                </a:solidFill>
                <a:ea typeface="標楷體" panose="03000509000000000000" pitchFamily="65" charset="-120"/>
              </a:rPr>
              <a:t>)</a:t>
            </a:r>
          </a:p>
        </p:txBody>
      </p:sp>
      <p:sp>
        <p:nvSpPr>
          <p:cNvPr id="19" name="矩形 18">
            <a:extLst>
              <a:ext uri="{FF2B5EF4-FFF2-40B4-BE49-F238E27FC236}">
                <a16:creationId xmlns:a16="http://schemas.microsoft.com/office/drawing/2014/main" id="{C486B86A-92E3-4841-A00B-B3E905020D7E}"/>
              </a:ext>
            </a:extLst>
          </p:cNvPr>
          <p:cNvSpPr/>
          <p:nvPr/>
        </p:nvSpPr>
        <p:spPr>
          <a:xfrm>
            <a:off x="4432827" y="1876582"/>
            <a:ext cx="1936572" cy="18695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366"/>
            <a:r>
              <a:rPr lang="zh-TW" altLang="en-US" sz="1200" u="sng" dirty="0">
                <a:solidFill>
                  <a:schemeClr val="tx1"/>
                </a:solidFill>
                <a:ea typeface="標楷體" panose="03000509000000000000" pitchFamily="65" charset="-120"/>
              </a:rPr>
              <a:t>健保署</a:t>
            </a:r>
            <a:r>
              <a:rPr lang="zh-TW" altLang="en-US" sz="1200" u="sng" baseline="30000" dirty="0">
                <a:solidFill>
                  <a:schemeClr val="tx1"/>
                </a:solidFill>
                <a:ea typeface="標楷體" panose="03000509000000000000" pitchFamily="65" charset="-120"/>
              </a:rPr>
              <a:t>◎</a:t>
            </a:r>
            <a:endParaRPr lang="en-US" altLang="zh-TW" sz="1200" u="sng" dirty="0">
              <a:solidFill>
                <a:schemeClr val="tx1"/>
              </a:solidFill>
              <a:ea typeface="標楷體" panose="03000509000000000000" pitchFamily="65" charset="-120"/>
            </a:endParaRPr>
          </a:p>
          <a:p>
            <a:pPr defTabSz="914366"/>
            <a:r>
              <a:rPr lang="zh-TW" altLang="en-US" sz="1200" dirty="0">
                <a:solidFill>
                  <a:schemeClr val="tx1"/>
                </a:solidFill>
                <a:ea typeface="標楷體" panose="03000509000000000000" pitchFamily="65" charset="-120"/>
              </a:rPr>
              <a:t>醫審及藥材組</a:t>
            </a:r>
            <a:endParaRPr lang="en-US" altLang="zh-TW" sz="1200" dirty="0">
              <a:solidFill>
                <a:schemeClr val="tx1"/>
              </a:solidFill>
              <a:ea typeface="標楷體" panose="03000509000000000000" pitchFamily="65" charset="-120"/>
            </a:endParaRPr>
          </a:p>
          <a:p>
            <a:pPr defTabSz="914366"/>
            <a:r>
              <a:rPr lang="zh-TW" altLang="en-US" sz="1200" dirty="0">
                <a:solidFill>
                  <a:schemeClr val="tx1"/>
                </a:solidFill>
                <a:ea typeface="標楷體" panose="03000509000000000000" pitchFamily="65" charset="-120"/>
              </a:rPr>
              <a:t>分區業務組</a:t>
            </a:r>
            <a:endParaRPr lang="en-US" altLang="zh-TW" sz="500" baseline="30000" dirty="0">
              <a:solidFill>
                <a:schemeClr val="tx1"/>
              </a:solidFill>
              <a:ea typeface="標楷體" panose="03000509000000000000" pitchFamily="65" charset="-120"/>
            </a:endParaRPr>
          </a:p>
          <a:p>
            <a:pPr defTabSz="914366">
              <a:lnSpc>
                <a:spcPts val="400"/>
              </a:lnSpc>
            </a:pPr>
            <a:endParaRPr lang="en-US" altLang="zh-TW" sz="700" u="sng" dirty="0">
              <a:solidFill>
                <a:schemeClr val="tx1"/>
              </a:solidFill>
              <a:ea typeface="標楷體" panose="03000509000000000000" pitchFamily="65" charset="-120"/>
            </a:endParaRPr>
          </a:p>
          <a:p>
            <a:pPr defTabSz="914366"/>
            <a:r>
              <a:rPr lang="zh-TW" altLang="en-US" sz="1200" u="sng" dirty="0">
                <a:solidFill>
                  <a:schemeClr val="tx1"/>
                </a:solidFill>
                <a:ea typeface="標楷體" panose="03000509000000000000" pitchFamily="65" charset="-120"/>
              </a:rPr>
              <a:t>受託單位</a:t>
            </a:r>
            <a:r>
              <a:rPr lang="zh-TW" altLang="en-US" sz="1200" u="sng" baseline="30000" dirty="0">
                <a:solidFill>
                  <a:schemeClr val="tx1"/>
                </a:solidFill>
                <a:ea typeface="標楷體" panose="03000509000000000000" pitchFamily="65" charset="-120"/>
              </a:rPr>
              <a:t>⊕</a:t>
            </a:r>
            <a:endParaRPr lang="en-US" altLang="zh-TW" sz="1200" u="sng" dirty="0">
              <a:solidFill>
                <a:schemeClr val="tx1"/>
              </a:solidFill>
              <a:ea typeface="標楷體" panose="03000509000000000000" pitchFamily="65" charset="-120"/>
            </a:endParaRPr>
          </a:p>
          <a:p>
            <a:pPr defTabSz="914366"/>
            <a:r>
              <a:rPr lang="zh-TW" altLang="en-US" sz="1200" dirty="0">
                <a:solidFill>
                  <a:schemeClr val="tx1"/>
                </a:solidFill>
                <a:ea typeface="標楷體" panose="03000509000000000000" pitchFamily="65" charset="-120"/>
              </a:rPr>
              <a:t>審查執行會</a:t>
            </a:r>
            <a:endParaRPr lang="en-US" altLang="zh-TW" sz="1200" dirty="0">
              <a:solidFill>
                <a:schemeClr val="tx1"/>
              </a:solidFill>
              <a:ea typeface="標楷體" panose="03000509000000000000" pitchFamily="65" charset="-120"/>
            </a:endParaRPr>
          </a:p>
          <a:p>
            <a:pPr defTabSz="914366"/>
            <a:r>
              <a:rPr lang="zh-TW" altLang="en-US" sz="1200" dirty="0">
                <a:solidFill>
                  <a:schemeClr val="tx1"/>
                </a:solidFill>
                <a:ea typeface="標楷體" panose="03000509000000000000" pitchFamily="65" charset="-120"/>
              </a:rPr>
              <a:t>審查分會</a:t>
            </a:r>
            <a:endParaRPr lang="en-US" altLang="zh-TW" sz="1200" dirty="0">
              <a:solidFill>
                <a:schemeClr val="tx1"/>
              </a:solidFill>
              <a:ea typeface="標楷體" panose="03000509000000000000" pitchFamily="65" charset="-120"/>
            </a:endParaRPr>
          </a:p>
          <a:p>
            <a:pPr defTabSz="914366"/>
            <a:endParaRPr lang="en-US" altLang="zh-TW" sz="1200" baseline="30000" dirty="0">
              <a:solidFill>
                <a:schemeClr val="tx1"/>
              </a:solidFill>
              <a:ea typeface="標楷體" panose="03000509000000000000" pitchFamily="65" charset="-120"/>
            </a:endParaRPr>
          </a:p>
          <a:p>
            <a:pPr defTabSz="914366"/>
            <a:r>
              <a:rPr lang="en-US" altLang="zh-TW" sz="1000" dirty="0">
                <a:solidFill>
                  <a:schemeClr val="tx1"/>
                </a:solidFill>
                <a:ea typeface="標楷體" panose="03000509000000000000" pitchFamily="65" charset="-120"/>
              </a:rPr>
              <a:t>(</a:t>
            </a:r>
            <a:r>
              <a:rPr lang="zh-TW" altLang="en-US" sz="1000" dirty="0">
                <a:solidFill>
                  <a:schemeClr val="tx1"/>
                </a:solidFill>
                <a:ea typeface="標楷體" panose="03000509000000000000" pitchFamily="65" charset="-120"/>
              </a:rPr>
              <a:t>自每年</a:t>
            </a:r>
            <a:r>
              <a:rPr lang="en-US" altLang="zh-TW" sz="1000" dirty="0">
                <a:solidFill>
                  <a:schemeClr val="tx1"/>
                </a:solidFill>
                <a:ea typeface="標楷體" panose="03000509000000000000" pitchFamily="65" charset="-120"/>
              </a:rPr>
              <a:t>4</a:t>
            </a:r>
            <a:r>
              <a:rPr lang="zh-TW" altLang="en-US" sz="1000" dirty="0">
                <a:solidFill>
                  <a:schemeClr val="tx1"/>
                </a:solidFill>
                <a:ea typeface="標楷體" panose="03000509000000000000" pitchFamily="65" charset="-120"/>
              </a:rPr>
              <a:t>月起；</a:t>
            </a:r>
            <a:endParaRPr lang="en-US" altLang="zh-TW" sz="1000" dirty="0">
              <a:solidFill>
                <a:schemeClr val="tx1"/>
              </a:solidFill>
              <a:ea typeface="標楷體" panose="03000509000000000000" pitchFamily="65" charset="-120"/>
            </a:endParaRPr>
          </a:p>
          <a:p>
            <a:pPr defTabSz="914366"/>
            <a:r>
              <a:rPr lang="zh-TW" altLang="en-US" sz="1000" dirty="0">
                <a:solidFill>
                  <a:schemeClr val="tx1"/>
                </a:solidFill>
                <a:ea typeface="標楷體" panose="03000509000000000000" pitchFamily="65" charset="-120"/>
              </a:rPr>
              <a:t>每月</a:t>
            </a:r>
            <a:r>
              <a:rPr lang="en-US" altLang="zh-TW" sz="1000" dirty="0">
                <a:solidFill>
                  <a:schemeClr val="tx1"/>
                </a:solidFill>
                <a:ea typeface="標楷體" panose="03000509000000000000" pitchFamily="65" charset="-120"/>
              </a:rPr>
              <a:t>25</a:t>
            </a:r>
            <a:r>
              <a:rPr lang="zh-TW" altLang="en-US" sz="1000" dirty="0">
                <a:solidFill>
                  <a:schemeClr val="tx1"/>
                </a:solidFill>
                <a:ea typeface="標楷體" panose="03000509000000000000" pitchFamily="65" charset="-120"/>
              </a:rPr>
              <a:t>日前；</a:t>
            </a:r>
            <a:endParaRPr lang="en-US" altLang="zh-TW" sz="1000" dirty="0">
              <a:solidFill>
                <a:schemeClr val="tx1"/>
              </a:solidFill>
              <a:ea typeface="標楷體" panose="03000509000000000000" pitchFamily="65" charset="-120"/>
            </a:endParaRPr>
          </a:p>
          <a:p>
            <a:pPr defTabSz="914366"/>
            <a:r>
              <a:rPr lang="zh-TW" altLang="en-US" sz="1000" dirty="0">
                <a:solidFill>
                  <a:schemeClr val="tx1"/>
                </a:solidFill>
                <a:ea typeface="標楷體" panose="03000509000000000000" pitchFamily="65" charset="-120"/>
              </a:rPr>
              <a:t>特殊案件接獲</a:t>
            </a:r>
            <a:endParaRPr lang="en-US" altLang="zh-TW" sz="1000" dirty="0">
              <a:solidFill>
                <a:schemeClr val="tx1"/>
              </a:solidFill>
              <a:ea typeface="標楷體" panose="03000509000000000000" pitchFamily="65" charset="-120"/>
            </a:endParaRPr>
          </a:p>
          <a:p>
            <a:pPr defTabSz="914366"/>
            <a:r>
              <a:rPr lang="zh-TW" altLang="en-US" sz="1000" dirty="0">
                <a:solidFill>
                  <a:schemeClr val="tx1"/>
                </a:solidFill>
                <a:ea typeface="標楷體" panose="03000509000000000000" pitchFamily="65" charset="-120"/>
              </a:rPr>
              <a:t>通知即刻辦理</a:t>
            </a:r>
            <a:r>
              <a:rPr lang="en-US" altLang="zh-TW" sz="1000" dirty="0">
                <a:solidFill>
                  <a:schemeClr val="tx1"/>
                </a:solidFill>
                <a:ea typeface="標楷體" panose="03000509000000000000" pitchFamily="65" charset="-120"/>
              </a:rPr>
              <a:t>)</a:t>
            </a:r>
            <a:endParaRPr lang="zh-TW" altLang="en-US" sz="1000" dirty="0">
              <a:solidFill>
                <a:schemeClr val="tx1"/>
              </a:solidFill>
              <a:ea typeface="標楷體" panose="03000509000000000000" pitchFamily="65" charset="-120"/>
            </a:endParaRPr>
          </a:p>
        </p:txBody>
      </p:sp>
      <p:grpSp>
        <p:nvGrpSpPr>
          <p:cNvPr id="32" name="群組 31">
            <a:extLst>
              <a:ext uri="{FF2B5EF4-FFF2-40B4-BE49-F238E27FC236}">
                <a16:creationId xmlns:a16="http://schemas.microsoft.com/office/drawing/2014/main" id="{0B1E094C-C25E-4683-8EFD-4AEC4F5E7F7C}"/>
              </a:ext>
            </a:extLst>
          </p:cNvPr>
          <p:cNvGrpSpPr/>
          <p:nvPr/>
        </p:nvGrpSpPr>
        <p:grpSpPr>
          <a:xfrm>
            <a:off x="1628165" y="3159167"/>
            <a:ext cx="1938375" cy="537079"/>
            <a:chOff x="2617124" y="4313546"/>
            <a:chExt cx="2323570" cy="1040262"/>
          </a:xfrm>
        </p:grpSpPr>
        <p:cxnSp>
          <p:nvCxnSpPr>
            <p:cNvPr id="33" name="直線單箭頭接點 32">
              <a:extLst>
                <a:ext uri="{FF2B5EF4-FFF2-40B4-BE49-F238E27FC236}">
                  <a16:creationId xmlns:a16="http://schemas.microsoft.com/office/drawing/2014/main" id="{4C1203EF-8793-491C-AFF1-62A516BF71DD}"/>
                </a:ext>
              </a:extLst>
            </p:cNvPr>
            <p:cNvCxnSpPr/>
            <p:nvPr/>
          </p:nvCxnSpPr>
          <p:spPr>
            <a:xfrm flipH="1">
              <a:off x="3787014" y="4800443"/>
              <a:ext cx="949" cy="5533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4" name="群組 33">
              <a:extLst>
                <a:ext uri="{FF2B5EF4-FFF2-40B4-BE49-F238E27FC236}">
                  <a16:creationId xmlns:a16="http://schemas.microsoft.com/office/drawing/2014/main" id="{7A8DEEDE-A42C-4306-938C-26A60FFDF0E0}"/>
                </a:ext>
              </a:extLst>
            </p:cNvPr>
            <p:cNvGrpSpPr/>
            <p:nvPr/>
          </p:nvGrpSpPr>
          <p:grpSpPr>
            <a:xfrm>
              <a:off x="2617124" y="4313546"/>
              <a:ext cx="2323570" cy="516227"/>
              <a:chOff x="2617124" y="4313546"/>
              <a:chExt cx="2323570" cy="516227"/>
            </a:xfrm>
          </p:grpSpPr>
          <p:cxnSp>
            <p:nvCxnSpPr>
              <p:cNvPr id="35" name="直線接點 34">
                <a:extLst>
                  <a:ext uri="{FF2B5EF4-FFF2-40B4-BE49-F238E27FC236}">
                    <a16:creationId xmlns:a16="http://schemas.microsoft.com/office/drawing/2014/main" id="{60D7982C-AF86-4B9D-AE5D-7A9EAC29253C}"/>
                  </a:ext>
                </a:extLst>
              </p:cNvPr>
              <p:cNvCxnSpPr>
                <a:cxnSpLocks/>
              </p:cNvCxnSpPr>
              <p:nvPr/>
            </p:nvCxnSpPr>
            <p:spPr>
              <a:xfrm>
                <a:off x="2617124" y="4801112"/>
                <a:ext cx="232357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接點 35">
                <a:extLst>
                  <a:ext uri="{FF2B5EF4-FFF2-40B4-BE49-F238E27FC236}">
                    <a16:creationId xmlns:a16="http://schemas.microsoft.com/office/drawing/2014/main" id="{1928113C-A538-44BF-9A8F-121BA4CD285A}"/>
                  </a:ext>
                </a:extLst>
              </p:cNvPr>
              <p:cNvCxnSpPr>
                <a:cxnSpLocks/>
              </p:cNvCxnSpPr>
              <p:nvPr/>
            </p:nvCxnSpPr>
            <p:spPr>
              <a:xfrm>
                <a:off x="2617124" y="4313546"/>
                <a:ext cx="0" cy="49982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接點 36">
                <a:extLst>
                  <a:ext uri="{FF2B5EF4-FFF2-40B4-BE49-F238E27FC236}">
                    <a16:creationId xmlns:a16="http://schemas.microsoft.com/office/drawing/2014/main" id="{3DF2BACB-4AF8-47C6-9937-3CE910F1AB9D}"/>
                  </a:ext>
                </a:extLst>
              </p:cNvPr>
              <p:cNvCxnSpPr>
                <a:cxnSpLocks/>
              </p:cNvCxnSpPr>
              <p:nvPr/>
            </p:nvCxnSpPr>
            <p:spPr>
              <a:xfrm>
                <a:off x="4940694" y="4329945"/>
                <a:ext cx="0" cy="49982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38" name="矩形: 圓角 37">
            <a:extLst>
              <a:ext uri="{FF2B5EF4-FFF2-40B4-BE49-F238E27FC236}">
                <a16:creationId xmlns:a16="http://schemas.microsoft.com/office/drawing/2014/main" id="{DFF5A670-6AD0-4F43-A581-51E19D50ECCF}"/>
              </a:ext>
            </a:extLst>
          </p:cNvPr>
          <p:cNvSpPr/>
          <p:nvPr/>
        </p:nvSpPr>
        <p:spPr>
          <a:xfrm>
            <a:off x="928133" y="6103243"/>
            <a:ext cx="3381061" cy="577838"/>
          </a:xfrm>
          <a:prstGeom prst="roundRect">
            <a:avLst>
              <a:gd name="adj" fmla="val 4431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kumimoji="1" lang="zh-TW" altLang="en-US" sz="1200" dirty="0">
                <a:solidFill>
                  <a:schemeClr val="tx1"/>
                </a:solidFill>
                <a:ea typeface="標楷體" pitchFamily="65" charset="-120"/>
                <a:cs typeface="Times New Roman" pitchFamily="18" charset="0"/>
              </a:rPr>
              <a:t>至系統登打解</a:t>
            </a:r>
            <a:r>
              <a:rPr kumimoji="1" lang="en-US" altLang="zh-TW" sz="1200" dirty="0">
                <a:solidFill>
                  <a:schemeClr val="tx1"/>
                </a:solidFill>
                <a:ea typeface="標楷體" pitchFamily="65" charset="-120"/>
                <a:cs typeface="Times New Roman" pitchFamily="18" charset="0"/>
              </a:rPr>
              <a:t>(</a:t>
            </a:r>
            <a:r>
              <a:rPr kumimoji="1" lang="zh-TW" altLang="en-US" sz="1200" dirty="0">
                <a:solidFill>
                  <a:schemeClr val="tx1"/>
                </a:solidFill>
                <a:ea typeface="標楷體" pitchFamily="65" charset="-120"/>
                <a:cs typeface="Times New Roman" pitchFamily="18" charset="0"/>
              </a:rPr>
              <a:t>辭</a:t>
            </a:r>
            <a:r>
              <a:rPr kumimoji="1" lang="en-US" altLang="zh-TW" sz="1200" dirty="0">
                <a:solidFill>
                  <a:schemeClr val="tx1"/>
                </a:solidFill>
                <a:ea typeface="標楷體" pitchFamily="65" charset="-120"/>
                <a:cs typeface="Times New Roman" pitchFamily="18" charset="0"/>
              </a:rPr>
              <a:t>)</a:t>
            </a:r>
            <a:r>
              <a:rPr kumimoji="1" lang="zh-TW" altLang="en-US" sz="1200" dirty="0">
                <a:solidFill>
                  <a:schemeClr val="tx1"/>
                </a:solidFill>
                <a:ea typeface="標楷體" pitchFamily="65" charset="-120"/>
                <a:cs typeface="Times New Roman" pitchFamily="18" charset="0"/>
              </a:rPr>
              <a:t>聘日期</a:t>
            </a:r>
            <a:endParaRPr kumimoji="1" lang="en-US" altLang="zh-TW" sz="1200" dirty="0">
              <a:solidFill>
                <a:schemeClr val="tx1"/>
              </a:solidFill>
              <a:ea typeface="標楷體" pitchFamily="65" charset="-120"/>
              <a:cs typeface="Times New Roman" pitchFamily="18" charset="0"/>
            </a:endParaRPr>
          </a:p>
          <a:p>
            <a:pPr lvl="0" algn="ctr" defTabSz="914400" fontAlgn="base">
              <a:spcBef>
                <a:spcPct val="0"/>
              </a:spcBef>
              <a:spcAft>
                <a:spcPct val="0"/>
              </a:spcAft>
            </a:pPr>
            <a:r>
              <a:rPr kumimoji="1" lang="zh-TW" altLang="en-US" sz="1200" dirty="0">
                <a:solidFill>
                  <a:schemeClr val="tx1"/>
                </a:solidFill>
                <a:ea typeface="標楷體" pitchFamily="65" charset="-120"/>
                <a:cs typeface="Times New Roman" pitchFamily="18" charset="0"/>
              </a:rPr>
              <a:t>函復受託單位備查結果</a:t>
            </a:r>
            <a:endParaRPr kumimoji="1" lang="en-US" altLang="zh-TW" sz="1200" dirty="0">
              <a:solidFill>
                <a:schemeClr val="tx1"/>
              </a:solidFill>
              <a:ea typeface="標楷體" pitchFamily="65" charset="-120"/>
              <a:cs typeface="Times New Roman" pitchFamily="18" charset="0"/>
            </a:endParaRPr>
          </a:p>
          <a:p>
            <a:pPr algn="ctr" defTabSz="914400" fontAlgn="base">
              <a:spcBef>
                <a:spcPct val="0"/>
              </a:spcBef>
              <a:spcAft>
                <a:spcPct val="0"/>
              </a:spcAft>
            </a:pPr>
            <a:r>
              <a:rPr kumimoji="1" lang="en-US" altLang="zh-TW" sz="1200" dirty="0">
                <a:solidFill>
                  <a:schemeClr val="tx1"/>
                </a:solidFill>
                <a:ea typeface="標楷體" pitchFamily="65" charset="-120"/>
                <a:cs typeface="Times New Roman" pitchFamily="18" charset="0"/>
              </a:rPr>
              <a:t>(</a:t>
            </a:r>
            <a:r>
              <a:rPr kumimoji="1" lang="zh-TW" altLang="en-US" sz="1200" dirty="0">
                <a:solidFill>
                  <a:schemeClr val="tx1"/>
                </a:solidFill>
                <a:ea typeface="標楷體" pitchFamily="65" charset="-120"/>
                <a:cs typeface="Times New Roman" pitchFamily="18" charset="0"/>
              </a:rPr>
              <a:t>分區需副知醫審及藥材組</a:t>
            </a:r>
            <a:r>
              <a:rPr kumimoji="1" lang="en-US" altLang="zh-TW" sz="1200" dirty="0">
                <a:solidFill>
                  <a:schemeClr val="tx1"/>
                </a:solidFill>
                <a:ea typeface="標楷體" pitchFamily="65" charset="-120"/>
                <a:cs typeface="Times New Roman" pitchFamily="18" charset="0"/>
              </a:rPr>
              <a:t>)</a:t>
            </a:r>
          </a:p>
        </p:txBody>
      </p:sp>
      <p:sp>
        <p:nvSpPr>
          <p:cNvPr id="40" name="文字方塊 39">
            <a:extLst>
              <a:ext uri="{FF2B5EF4-FFF2-40B4-BE49-F238E27FC236}">
                <a16:creationId xmlns:a16="http://schemas.microsoft.com/office/drawing/2014/main" id="{779BCB92-70F3-4D1E-9436-192F9C818DD3}"/>
              </a:ext>
            </a:extLst>
          </p:cNvPr>
          <p:cNvSpPr txBox="1"/>
          <p:nvPr/>
        </p:nvSpPr>
        <p:spPr>
          <a:xfrm>
            <a:off x="441417" y="7098720"/>
            <a:ext cx="5915698" cy="1323439"/>
          </a:xfrm>
          <a:prstGeom prst="rect">
            <a:avLst/>
          </a:prstGeom>
          <a:noFill/>
        </p:spPr>
        <p:txBody>
          <a:bodyPr wrap="square" rtlCol="0">
            <a:spAutoFit/>
          </a:bodyPr>
          <a:lstStyle>
            <a:defPPr>
              <a:defRPr lang="en-US"/>
            </a:defPPr>
            <a:lvl1pPr>
              <a:defRPr sz="1000">
                <a:ea typeface="標楷體" panose="03000509000000000000" pitchFamily="65" charset="-120"/>
              </a:defRPr>
            </a:lvl1pPr>
          </a:lstStyle>
          <a:p>
            <a:r>
              <a:rPr lang="zh-TW" altLang="en-US" dirty="0"/>
              <a:t>備註：</a:t>
            </a:r>
            <a:endParaRPr lang="en-US" altLang="zh-TW" dirty="0"/>
          </a:p>
          <a:p>
            <a:pPr marL="228600" indent="-228600">
              <a:buFont typeface="+mj-lt"/>
              <a:buAutoNum type="arabicPeriod"/>
            </a:pPr>
            <a:r>
              <a:rPr lang="zh-TW" altLang="en-US" dirty="0"/>
              <a:t>受託單位</a:t>
            </a:r>
            <a:r>
              <a:rPr lang="zh-TW" altLang="zh-TW" dirty="0"/>
              <a:t>因業務需要聘</a:t>
            </a:r>
            <a:r>
              <a:rPr lang="zh-TW" altLang="en-US" dirty="0"/>
              <a:t>任</a:t>
            </a:r>
            <a:r>
              <a:rPr lang="zh-TW" altLang="zh-TW" dirty="0"/>
              <a:t>審查醫藥專家</a:t>
            </a:r>
            <a:r>
              <a:rPr lang="zh-TW" altLang="en-US" dirty="0"/>
              <a:t>進行</a:t>
            </a:r>
            <a:r>
              <a:rPr lang="zh-TW" altLang="zh-TW" dirty="0"/>
              <a:t>審畢評量</a:t>
            </a:r>
            <a:r>
              <a:rPr lang="zh-TW" altLang="en-US" dirty="0"/>
              <a:t>作業及研訂降低爭議審議案件機制</a:t>
            </a:r>
            <a:r>
              <a:rPr lang="zh-TW" altLang="zh-TW" dirty="0"/>
              <a:t>等</a:t>
            </a:r>
            <a:r>
              <a:rPr lang="zh-TW" altLang="en-US" dirty="0"/>
              <a:t>履約標的之審查，亦比照審查醫藥專家之流程。</a:t>
            </a:r>
            <a:endParaRPr lang="en-US" altLang="zh-TW" dirty="0"/>
          </a:p>
          <a:p>
            <a:pPr marL="228600" indent="-228600">
              <a:buFont typeface="+mj-lt"/>
              <a:buAutoNum type="arabicPeriod"/>
            </a:pPr>
            <a:r>
              <a:rPr lang="zh-TW" altLang="en-US" dirty="0"/>
              <a:t>依分層負責規定授權本署分區業務組函復受託單位異動名單之增補聘核定結果及解</a:t>
            </a:r>
            <a:r>
              <a:rPr lang="en-US" altLang="zh-TW" dirty="0"/>
              <a:t>(</a:t>
            </a:r>
            <a:r>
              <a:rPr lang="zh-TW" altLang="en-US" dirty="0"/>
              <a:t>辭</a:t>
            </a:r>
            <a:r>
              <a:rPr lang="en-US" altLang="zh-TW" dirty="0"/>
              <a:t>)</a:t>
            </a:r>
            <a:r>
              <a:rPr lang="zh-TW" altLang="en-US" dirty="0"/>
              <a:t>聘備查結果</a:t>
            </a:r>
            <a:r>
              <a:rPr lang="en-US" altLang="zh-TW" dirty="0"/>
              <a:t> </a:t>
            </a:r>
            <a:r>
              <a:rPr lang="zh-TW" altLang="en-US" dirty="0"/>
              <a:t>。</a:t>
            </a:r>
            <a:endParaRPr lang="en-US" altLang="zh-TW" dirty="0"/>
          </a:p>
          <a:p>
            <a:pPr marL="228600" indent="-228600">
              <a:buFont typeface="+mj-lt"/>
              <a:buAutoNum type="arabicPeriod"/>
            </a:pPr>
            <a:r>
              <a:rPr lang="zh-TW" altLang="en-US" dirty="0"/>
              <a:t>若未載明該名專家</a:t>
            </a:r>
            <a:r>
              <a:rPr lang="en-US" altLang="zh-TW" dirty="0"/>
              <a:t>/</a:t>
            </a:r>
            <a:r>
              <a:rPr lang="zh-TW" altLang="en-US" dirty="0"/>
              <a:t>幹部之「解</a:t>
            </a:r>
            <a:r>
              <a:rPr lang="en-US" altLang="zh-TW" dirty="0"/>
              <a:t>(</a:t>
            </a:r>
            <a:r>
              <a:rPr lang="zh-TW" altLang="en-US" dirty="0"/>
              <a:t>辭</a:t>
            </a:r>
            <a:r>
              <a:rPr lang="en-US" altLang="zh-TW" dirty="0"/>
              <a:t>)</a:t>
            </a:r>
            <a:r>
              <a:rPr lang="zh-TW" altLang="en-US" dirty="0"/>
              <a:t>聘日期」，即以受託單位來函之「到達日期」</a:t>
            </a:r>
            <a:r>
              <a:rPr lang="en-US" altLang="zh-TW" dirty="0"/>
              <a:t>(</a:t>
            </a:r>
            <a:r>
              <a:rPr lang="zh-TW" altLang="en-US" dirty="0"/>
              <a:t>本署收文日</a:t>
            </a:r>
            <a:r>
              <a:rPr lang="en-US" altLang="zh-TW" dirty="0"/>
              <a:t>)</a:t>
            </a:r>
            <a:r>
              <a:rPr lang="zh-TW" altLang="en-US" dirty="0"/>
              <a:t>為主。</a:t>
            </a:r>
            <a:endParaRPr lang="en-US" altLang="zh-TW" dirty="0"/>
          </a:p>
          <a:p>
            <a:pPr marL="228600" indent="-228600">
              <a:buFont typeface="+mj-lt"/>
              <a:buAutoNum type="arabicPeriod"/>
            </a:pPr>
            <a:r>
              <a:rPr lang="zh-TW" altLang="en-US" dirty="0"/>
              <a:t>解聘情形：專家</a:t>
            </a:r>
            <a:r>
              <a:rPr lang="en-US" altLang="zh-TW" dirty="0"/>
              <a:t>/</a:t>
            </a:r>
            <a:r>
              <a:rPr lang="zh-TW" altLang="en-US" dirty="0"/>
              <a:t>幹部因違規事項或不符聘任資格；辭聘情形：專家</a:t>
            </a:r>
            <a:r>
              <a:rPr lang="en-US" altLang="zh-TW" dirty="0"/>
              <a:t>/</a:t>
            </a:r>
            <a:r>
              <a:rPr lang="zh-TW" altLang="en-US" dirty="0"/>
              <a:t>幹部因個人因素提報解除職務之意願。</a:t>
            </a:r>
            <a:endParaRPr lang="en-US" altLang="zh-TW" dirty="0"/>
          </a:p>
          <a:p>
            <a:endParaRPr lang="en-US" altLang="zh-TW" dirty="0"/>
          </a:p>
        </p:txBody>
      </p:sp>
      <p:cxnSp>
        <p:nvCxnSpPr>
          <p:cNvPr id="41" name="直線單箭頭接點 40">
            <a:extLst>
              <a:ext uri="{FF2B5EF4-FFF2-40B4-BE49-F238E27FC236}">
                <a16:creationId xmlns:a16="http://schemas.microsoft.com/office/drawing/2014/main" id="{87F0DDF2-8459-4BE9-A762-B097460A6AC2}"/>
              </a:ext>
            </a:extLst>
          </p:cNvPr>
          <p:cNvCxnSpPr>
            <a:cxnSpLocks/>
          </p:cNvCxnSpPr>
          <p:nvPr/>
        </p:nvCxnSpPr>
        <p:spPr>
          <a:xfrm>
            <a:off x="1842837" y="5635243"/>
            <a:ext cx="0" cy="46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矩形: 圓角 41">
            <a:extLst>
              <a:ext uri="{FF2B5EF4-FFF2-40B4-BE49-F238E27FC236}">
                <a16:creationId xmlns:a16="http://schemas.microsoft.com/office/drawing/2014/main" id="{52D02735-CB95-4ECA-9303-58BB360A4593}"/>
              </a:ext>
            </a:extLst>
          </p:cNvPr>
          <p:cNvSpPr/>
          <p:nvPr/>
        </p:nvSpPr>
        <p:spPr>
          <a:xfrm>
            <a:off x="928133" y="2336472"/>
            <a:ext cx="1626761" cy="875476"/>
          </a:xfrm>
          <a:prstGeom prst="roundRect">
            <a:avLst>
              <a:gd name="adj" fmla="val 34345"/>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kumimoji="1" lang="zh-TW" altLang="en-US" sz="1200" dirty="0">
                <a:solidFill>
                  <a:schemeClr val="tx1"/>
                </a:solidFill>
                <a:ea typeface="標楷體" pitchFamily="65" charset="-120"/>
                <a:cs typeface="Times New Roman" pitchFamily="18" charset="0"/>
              </a:rPr>
              <a:t>醫審及藥材組及分區接獲專家</a:t>
            </a:r>
            <a:r>
              <a:rPr kumimoji="1" lang="en-US" altLang="zh-TW" sz="1200" dirty="0">
                <a:solidFill>
                  <a:schemeClr val="tx1"/>
                </a:solidFill>
                <a:ea typeface="標楷體" pitchFamily="65" charset="-120"/>
                <a:cs typeface="Times New Roman" pitchFamily="18" charset="0"/>
              </a:rPr>
              <a:t>(</a:t>
            </a:r>
            <a:r>
              <a:rPr kumimoji="1" lang="zh-TW" altLang="en-US" sz="1200" dirty="0">
                <a:solidFill>
                  <a:schemeClr val="tx1"/>
                </a:solidFill>
                <a:ea typeface="標楷體" pitchFamily="65" charset="-120"/>
                <a:cs typeface="Times New Roman" pitchFamily="18" charset="0"/>
              </a:rPr>
              <a:t>含疾分專員</a:t>
            </a:r>
            <a:r>
              <a:rPr kumimoji="1" lang="en-US" altLang="zh-TW" sz="1200" dirty="0">
                <a:solidFill>
                  <a:schemeClr val="tx1"/>
                </a:solidFill>
                <a:ea typeface="標楷體" pitchFamily="65" charset="-120"/>
                <a:cs typeface="Times New Roman" pitchFamily="18" charset="0"/>
              </a:rPr>
              <a:t>)</a:t>
            </a:r>
            <a:r>
              <a:rPr kumimoji="1" lang="zh-TW" altLang="en-US" sz="1200" dirty="0">
                <a:solidFill>
                  <a:schemeClr val="tx1"/>
                </a:solidFill>
                <a:ea typeface="標楷體" pitchFamily="65" charset="-120"/>
                <a:cs typeface="Times New Roman" pitchFamily="18" charset="0"/>
              </a:rPr>
              <a:t>辭聘意願或不符聘任資格通知</a:t>
            </a:r>
          </a:p>
        </p:txBody>
      </p:sp>
      <p:sp>
        <p:nvSpPr>
          <p:cNvPr id="43" name="矩形: 圓角 42">
            <a:extLst>
              <a:ext uri="{FF2B5EF4-FFF2-40B4-BE49-F238E27FC236}">
                <a16:creationId xmlns:a16="http://schemas.microsoft.com/office/drawing/2014/main" id="{C768FA8C-A4C5-4BF4-96DC-76E4F741E5F3}"/>
              </a:ext>
            </a:extLst>
          </p:cNvPr>
          <p:cNvSpPr/>
          <p:nvPr/>
        </p:nvSpPr>
        <p:spPr>
          <a:xfrm>
            <a:off x="2710968" y="2344865"/>
            <a:ext cx="1598226" cy="875476"/>
          </a:xfrm>
          <a:prstGeom prst="roundRect">
            <a:avLst>
              <a:gd name="adj" fmla="val 34345"/>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kumimoji="1" lang="zh-TW" altLang="en-US" sz="1200" dirty="0">
                <a:solidFill>
                  <a:schemeClr val="tx1"/>
                </a:solidFill>
                <a:ea typeface="標楷體" pitchFamily="65" charset="-120"/>
                <a:cs typeface="Times New Roman" pitchFamily="18" charset="0"/>
              </a:rPr>
              <a:t>審查執行會</a:t>
            </a:r>
            <a:r>
              <a:rPr kumimoji="1" lang="en-US" altLang="zh-TW" sz="1200" dirty="0">
                <a:solidFill>
                  <a:schemeClr val="tx1"/>
                </a:solidFill>
                <a:ea typeface="標楷體" pitchFamily="65" charset="-120"/>
                <a:cs typeface="Times New Roman" pitchFamily="18" charset="0"/>
              </a:rPr>
              <a:t>(</a:t>
            </a:r>
            <a:r>
              <a:rPr kumimoji="1" lang="zh-TW" altLang="en-US" sz="1200" dirty="0">
                <a:solidFill>
                  <a:schemeClr val="tx1"/>
                </a:solidFill>
                <a:ea typeface="標楷體" pitchFamily="65" charset="-120"/>
                <a:cs typeface="Times New Roman" pitchFamily="18" charset="0"/>
              </a:rPr>
              <a:t>受託單位</a:t>
            </a:r>
            <a:r>
              <a:rPr kumimoji="1" lang="en-US" altLang="zh-TW" sz="1200" dirty="0">
                <a:solidFill>
                  <a:schemeClr val="tx1"/>
                </a:solidFill>
                <a:ea typeface="標楷體" pitchFamily="65" charset="-120"/>
                <a:cs typeface="Times New Roman" pitchFamily="18" charset="0"/>
              </a:rPr>
              <a:t>)</a:t>
            </a:r>
            <a:r>
              <a:rPr kumimoji="1" lang="zh-TW" altLang="en-US" sz="1200" dirty="0">
                <a:solidFill>
                  <a:schemeClr val="tx1"/>
                </a:solidFill>
                <a:ea typeface="標楷體" pitchFamily="65" charset="-120"/>
                <a:cs typeface="Times New Roman" pitchFamily="18" charset="0"/>
              </a:rPr>
              <a:t>及分會接獲幹部辭聘意願或不符聘任資格通知</a:t>
            </a:r>
          </a:p>
        </p:txBody>
      </p:sp>
      <p:sp>
        <p:nvSpPr>
          <p:cNvPr id="44" name="矩形 43">
            <a:extLst>
              <a:ext uri="{FF2B5EF4-FFF2-40B4-BE49-F238E27FC236}">
                <a16:creationId xmlns:a16="http://schemas.microsoft.com/office/drawing/2014/main" id="{46E4B1F4-8BB2-4B6C-9CA9-A2168CD223BD}"/>
              </a:ext>
            </a:extLst>
          </p:cNvPr>
          <p:cNvSpPr/>
          <p:nvPr/>
        </p:nvSpPr>
        <p:spPr>
          <a:xfrm>
            <a:off x="1084206" y="1883200"/>
            <a:ext cx="1256418" cy="461665"/>
          </a:xfrm>
          <a:prstGeom prst="rect">
            <a:avLst/>
          </a:prstGeom>
        </p:spPr>
        <p:txBody>
          <a:bodyPr wrap="square">
            <a:spAutoFit/>
          </a:bodyPr>
          <a:lstStyle/>
          <a:p>
            <a:r>
              <a:rPr lang="zh-TW" altLang="en-US" sz="1200" dirty="0">
                <a:ea typeface="標楷體" panose="03000509000000000000" pitchFamily="65" charset="-120"/>
              </a:rPr>
              <a:t>◎審查醫藥專家</a:t>
            </a:r>
            <a:endParaRPr lang="en-US" altLang="zh-TW" sz="1200" dirty="0">
              <a:ea typeface="標楷體" panose="03000509000000000000" pitchFamily="65" charset="-120"/>
            </a:endParaRPr>
          </a:p>
          <a:p>
            <a:r>
              <a:rPr lang="en-US" altLang="zh-TW" sz="1200" dirty="0">
                <a:ea typeface="標楷體" panose="03000509000000000000" pitchFamily="65" charset="-120"/>
              </a:rPr>
              <a:t>    (</a:t>
            </a:r>
            <a:r>
              <a:rPr lang="zh-TW" altLang="en-US" sz="1200" dirty="0">
                <a:ea typeface="標楷體" panose="03000509000000000000" pitchFamily="65" charset="-120"/>
              </a:rPr>
              <a:t>含疾分專員</a:t>
            </a:r>
            <a:r>
              <a:rPr lang="en-US" altLang="zh-TW" sz="1200" dirty="0">
                <a:ea typeface="標楷體" panose="03000509000000000000" pitchFamily="65" charset="-120"/>
              </a:rPr>
              <a:t>)</a:t>
            </a:r>
            <a:endParaRPr lang="zh-TW" altLang="en-US" sz="1200" dirty="0">
              <a:ea typeface="標楷體" panose="03000509000000000000" pitchFamily="65" charset="-120"/>
            </a:endParaRPr>
          </a:p>
        </p:txBody>
      </p:sp>
      <p:sp>
        <p:nvSpPr>
          <p:cNvPr id="45" name="矩形 44">
            <a:extLst>
              <a:ext uri="{FF2B5EF4-FFF2-40B4-BE49-F238E27FC236}">
                <a16:creationId xmlns:a16="http://schemas.microsoft.com/office/drawing/2014/main" id="{0605F6B8-A6ED-49EC-9C92-32890EF2B13F}"/>
              </a:ext>
            </a:extLst>
          </p:cNvPr>
          <p:cNvSpPr/>
          <p:nvPr/>
        </p:nvSpPr>
        <p:spPr>
          <a:xfrm>
            <a:off x="2808991" y="1868404"/>
            <a:ext cx="1442153" cy="461665"/>
          </a:xfrm>
          <a:prstGeom prst="rect">
            <a:avLst/>
          </a:prstGeom>
        </p:spPr>
        <p:txBody>
          <a:bodyPr wrap="square">
            <a:spAutoFit/>
          </a:bodyPr>
          <a:lstStyle/>
          <a:p>
            <a:pPr algn="ctr"/>
            <a:r>
              <a:rPr lang="zh-TW" altLang="en-US" sz="1200" dirty="0">
                <a:ea typeface="標楷體" panose="03000509000000000000" pitchFamily="65" charset="-120"/>
              </a:rPr>
              <a:t>⊕審查執行會</a:t>
            </a:r>
            <a:endParaRPr lang="en-US" altLang="zh-TW" sz="1200" dirty="0">
              <a:ea typeface="標楷體" panose="03000509000000000000" pitchFamily="65" charset="-120"/>
            </a:endParaRPr>
          </a:p>
          <a:p>
            <a:pPr algn="ctr"/>
            <a:r>
              <a:rPr lang="en-US" altLang="zh-TW" sz="1200" dirty="0">
                <a:ea typeface="標楷體" panose="03000509000000000000" pitchFamily="65" charset="-120"/>
              </a:rPr>
              <a:t>   </a:t>
            </a:r>
            <a:r>
              <a:rPr lang="zh-TW" altLang="en-US" sz="1200" dirty="0">
                <a:ea typeface="標楷體" panose="03000509000000000000" pitchFamily="65" charset="-120"/>
              </a:rPr>
              <a:t>及分會幹部</a:t>
            </a:r>
          </a:p>
        </p:txBody>
      </p:sp>
      <p:grpSp>
        <p:nvGrpSpPr>
          <p:cNvPr id="46" name="群組 45">
            <a:extLst>
              <a:ext uri="{FF2B5EF4-FFF2-40B4-BE49-F238E27FC236}">
                <a16:creationId xmlns:a16="http://schemas.microsoft.com/office/drawing/2014/main" id="{550EA819-3A4D-4D30-8222-B61A3C15693E}"/>
              </a:ext>
            </a:extLst>
          </p:cNvPr>
          <p:cNvGrpSpPr/>
          <p:nvPr/>
        </p:nvGrpSpPr>
        <p:grpSpPr>
          <a:xfrm>
            <a:off x="1842838" y="3959734"/>
            <a:ext cx="1580465" cy="740424"/>
            <a:chOff x="422953" y="4139296"/>
            <a:chExt cx="1511968" cy="1419694"/>
          </a:xfrm>
        </p:grpSpPr>
        <p:cxnSp>
          <p:nvCxnSpPr>
            <p:cNvPr id="47" name="接點: 肘形 46">
              <a:extLst>
                <a:ext uri="{FF2B5EF4-FFF2-40B4-BE49-F238E27FC236}">
                  <a16:creationId xmlns:a16="http://schemas.microsoft.com/office/drawing/2014/main" id="{6A482105-EF81-47ED-8BA0-76A071825908}"/>
                </a:ext>
              </a:extLst>
            </p:cNvPr>
            <p:cNvCxnSpPr>
              <a:cxnSpLocks/>
            </p:cNvCxnSpPr>
            <p:nvPr/>
          </p:nvCxnSpPr>
          <p:spPr>
            <a:xfrm rot="10800000" flipV="1">
              <a:off x="422953" y="5079838"/>
              <a:ext cx="777576" cy="479152"/>
            </a:xfrm>
            <a:prstGeom prst="bentConnector3">
              <a:avLst>
                <a:gd name="adj1" fmla="val 100223"/>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接點: 肘形 47">
              <a:extLst>
                <a:ext uri="{FF2B5EF4-FFF2-40B4-BE49-F238E27FC236}">
                  <a16:creationId xmlns:a16="http://schemas.microsoft.com/office/drawing/2014/main" id="{757245EB-A3D8-4093-8B81-8F73AAFE9C53}"/>
                </a:ext>
              </a:extLst>
            </p:cNvPr>
            <p:cNvCxnSpPr>
              <a:cxnSpLocks/>
            </p:cNvCxnSpPr>
            <p:nvPr/>
          </p:nvCxnSpPr>
          <p:spPr>
            <a:xfrm rot="10800000" flipH="1" flipV="1">
              <a:off x="1157345" y="5079838"/>
              <a:ext cx="777576" cy="479152"/>
            </a:xfrm>
            <a:prstGeom prst="bentConnector3">
              <a:avLst>
                <a:gd name="adj1" fmla="val 100223"/>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直線接點 49">
              <a:extLst>
                <a:ext uri="{FF2B5EF4-FFF2-40B4-BE49-F238E27FC236}">
                  <a16:creationId xmlns:a16="http://schemas.microsoft.com/office/drawing/2014/main" id="{67DF37B8-78BF-4ADD-9DAB-E683DDECADDC}"/>
                </a:ext>
              </a:extLst>
            </p:cNvPr>
            <p:cNvCxnSpPr>
              <a:cxnSpLocks/>
            </p:cNvCxnSpPr>
            <p:nvPr/>
          </p:nvCxnSpPr>
          <p:spPr>
            <a:xfrm flipV="1">
              <a:off x="1157345" y="4139296"/>
              <a:ext cx="0" cy="966373"/>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grpSp>
      <p:cxnSp>
        <p:nvCxnSpPr>
          <p:cNvPr id="51" name="直線單箭頭接點 50">
            <a:extLst>
              <a:ext uri="{FF2B5EF4-FFF2-40B4-BE49-F238E27FC236}">
                <a16:creationId xmlns:a16="http://schemas.microsoft.com/office/drawing/2014/main" id="{CA7C69D8-BCDB-41EB-9EBF-25C7A69144DB}"/>
              </a:ext>
            </a:extLst>
          </p:cNvPr>
          <p:cNvCxnSpPr>
            <a:cxnSpLocks/>
          </p:cNvCxnSpPr>
          <p:nvPr/>
        </p:nvCxnSpPr>
        <p:spPr>
          <a:xfrm>
            <a:off x="3423303" y="5635243"/>
            <a:ext cx="0" cy="46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矩形 14">
            <a:extLst>
              <a:ext uri="{FF2B5EF4-FFF2-40B4-BE49-F238E27FC236}">
                <a16:creationId xmlns:a16="http://schemas.microsoft.com/office/drawing/2014/main" id="{815BEABE-4271-4E81-AB26-0F3D9192D55D}"/>
              </a:ext>
            </a:extLst>
          </p:cNvPr>
          <p:cNvSpPr>
            <a:spLocks noChangeArrowheads="1"/>
          </p:cNvSpPr>
          <p:nvPr/>
        </p:nvSpPr>
        <p:spPr bwMode="auto">
          <a:xfrm>
            <a:off x="928133" y="4736240"/>
            <a:ext cx="1932067" cy="1035165"/>
          </a:xfrm>
          <a:prstGeom prst="rect">
            <a:avLst/>
          </a:prstGeom>
          <a:solidFill>
            <a:srgbClr val="FFFFFF"/>
          </a:solidFill>
          <a:ln w="9525">
            <a:solidFill>
              <a:schemeClr val="tx1"/>
            </a:solidFill>
            <a:miter lim="800000"/>
            <a:headEnd/>
            <a:tailEnd/>
          </a:ln>
        </p:spPr>
        <p:txBody>
          <a:bodyPr vert="horz" wrap="square" lIns="77228" tIns="38614" rIns="77228" bIns="38614" numCol="1" anchor="ctr" anchorCtr="0" compatLnSpc="1">
            <a:prstTxWarp prst="textNoShape">
              <a:avLst/>
            </a:prstTxWarp>
          </a:bodyPr>
          <a:lstStyle/>
          <a:p>
            <a:pPr defTabSz="772268" fontAlgn="base">
              <a:spcBef>
                <a:spcPct val="0"/>
              </a:spcBef>
              <a:spcAft>
                <a:spcPct val="0"/>
              </a:spcAft>
            </a:pPr>
            <a:r>
              <a:rPr lang="zh-TW" altLang="en-US" sz="1200" dirty="0">
                <a:ea typeface="標楷體" panose="03000509000000000000" pitchFamily="65" charset="-120"/>
              </a:rPr>
              <a:t>名單上傳系統，</a:t>
            </a:r>
            <a:endParaRPr lang="en-US" altLang="zh-TW" sz="1200" dirty="0">
              <a:ea typeface="標楷體" panose="03000509000000000000" pitchFamily="65" charset="-120"/>
            </a:endParaRPr>
          </a:p>
          <a:p>
            <a:pPr defTabSz="772268" fontAlgn="base">
              <a:spcBef>
                <a:spcPct val="0"/>
              </a:spcBef>
              <a:spcAft>
                <a:spcPct val="0"/>
              </a:spcAft>
            </a:pPr>
            <a:r>
              <a:rPr lang="zh-TW" altLang="en-US" sz="1200" dirty="0">
                <a:ea typeface="標楷體" panose="03000509000000000000" pitchFamily="65" charset="-120"/>
              </a:rPr>
              <a:t>函送</a:t>
            </a:r>
            <a:r>
              <a:rPr kumimoji="1" lang="zh-TW" altLang="en-US" sz="1200" dirty="0">
                <a:ea typeface="標楷體" panose="03000509000000000000" pitchFamily="65" charset="-120"/>
                <a:cs typeface="Times New Roman" pitchFamily="18" charset="0"/>
              </a:rPr>
              <a:t>醫審及藥材組</a:t>
            </a:r>
            <a:r>
              <a:rPr kumimoji="1" lang="zh-TW" altLang="en-US" sz="1200" dirty="0">
                <a:ea typeface="標楷體" panose="03000509000000000000" pitchFamily="65" charset="-120"/>
                <a:cs typeface="新細明體" pitchFamily="18" charset="-120"/>
              </a:rPr>
              <a:t>備查</a:t>
            </a:r>
            <a:endParaRPr kumimoji="1" lang="en-US" altLang="zh-TW" sz="1200" dirty="0">
              <a:ea typeface="標楷體" panose="03000509000000000000" pitchFamily="65" charset="-120"/>
              <a:cs typeface="新細明體" pitchFamily="18" charset="-120"/>
            </a:endParaRPr>
          </a:p>
          <a:p>
            <a:pPr marL="228600" indent="-228600" defTabSz="772268" fontAlgn="base">
              <a:spcBef>
                <a:spcPct val="0"/>
              </a:spcBef>
              <a:spcAft>
                <a:spcPct val="0"/>
              </a:spcAft>
              <a:buFont typeface="+mj-lt"/>
              <a:buAutoNum type="arabicPeriod"/>
            </a:pPr>
            <a:r>
              <a:rPr lang="zh-TW" altLang="en-US" sz="1200" dirty="0">
                <a:ea typeface="標楷體" panose="03000509000000000000" pitchFamily="65" charset="-120"/>
              </a:rPr>
              <a:t>執行審畢評量及研討爭審案件之</a:t>
            </a:r>
            <a:r>
              <a:rPr lang="zh-TW" altLang="zh-TW" sz="1200" dirty="0">
                <a:ea typeface="標楷體" panose="03000509000000000000" pitchFamily="65" charset="-120"/>
              </a:rPr>
              <a:t>審查醫藥專家</a:t>
            </a:r>
            <a:endParaRPr lang="en-US" altLang="zh-TW" sz="1200" dirty="0">
              <a:ea typeface="標楷體" panose="03000509000000000000" pitchFamily="65" charset="-120"/>
            </a:endParaRPr>
          </a:p>
          <a:p>
            <a:pPr marL="228600" indent="-228600" defTabSz="772268" fontAlgn="base">
              <a:spcBef>
                <a:spcPct val="0"/>
              </a:spcBef>
              <a:spcAft>
                <a:spcPct val="0"/>
              </a:spcAft>
              <a:buFont typeface="+mj-lt"/>
              <a:buAutoNum type="arabicPeriod"/>
            </a:pPr>
            <a:r>
              <a:rPr lang="zh-TW" altLang="en-US" sz="1200" dirty="0">
                <a:ea typeface="標楷體" panose="03000509000000000000" pitchFamily="65" charset="-120"/>
              </a:rPr>
              <a:t>審查執行會幹部</a:t>
            </a:r>
            <a:endParaRPr kumimoji="1" lang="en-US" altLang="zh-TW" sz="1200" dirty="0">
              <a:ea typeface="標楷體" panose="03000509000000000000" pitchFamily="65" charset="-120"/>
              <a:cs typeface="新細明體" pitchFamily="18" charset="-120"/>
            </a:endParaRPr>
          </a:p>
        </p:txBody>
      </p:sp>
      <p:sp>
        <p:nvSpPr>
          <p:cNvPr id="55" name="矩形 14">
            <a:extLst>
              <a:ext uri="{FF2B5EF4-FFF2-40B4-BE49-F238E27FC236}">
                <a16:creationId xmlns:a16="http://schemas.microsoft.com/office/drawing/2014/main" id="{A05D723C-EC96-4353-8618-72D6192E8A30}"/>
              </a:ext>
            </a:extLst>
          </p:cNvPr>
          <p:cNvSpPr>
            <a:spLocks noChangeArrowheads="1"/>
          </p:cNvSpPr>
          <p:nvPr/>
        </p:nvSpPr>
        <p:spPr bwMode="auto">
          <a:xfrm>
            <a:off x="2983832" y="4736241"/>
            <a:ext cx="1325362" cy="1035164"/>
          </a:xfrm>
          <a:prstGeom prst="rect">
            <a:avLst/>
          </a:prstGeom>
          <a:solidFill>
            <a:srgbClr val="FFFFFF"/>
          </a:solidFill>
          <a:ln w="9525">
            <a:solidFill>
              <a:schemeClr val="tx1"/>
            </a:solidFill>
            <a:miter lim="800000"/>
            <a:headEnd/>
            <a:tailEnd/>
          </a:ln>
        </p:spPr>
        <p:txBody>
          <a:bodyPr vert="horz" wrap="square" lIns="77228" tIns="38614" rIns="77228" bIns="38614" numCol="1" anchor="ctr" anchorCtr="0" compatLnSpc="1">
            <a:prstTxWarp prst="textNoShape">
              <a:avLst/>
            </a:prstTxWarp>
          </a:bodyPr>
          <a:lstStyle/>
          <a:p>
            <a:pPr defTabSz="772268" fontAlgn="base">
              <a:spcBef>
                <a:spcPct val="0"/>
              </a:spcBef>
              <a:spcAft>
                <a:spcPct val="0"/>
              </a:spcAft>
            </a:pPr>
            <a:r>
              <a:rPr lang="zh-TW" altLang="en-US" sz="1200" dirty="0">
                <a:ea typeface="標楷體" panose="03000509000000000000" pitchFamily="65" charset="-120"/>
              </a:rPr>
              <a:t>名單上傳系統，函送分區</a:t>
            </a:r>
            <a:r>
              <a:rPr kumimoji="1" lang="zh-TW" altLang="en-US" sz="1200" dirty="0">
                <a:ea typeface="標楷體" panose="03000509000000000000" pitchFamily="65" charset="-120"/>
                <a:cs typeface="新細明體" pitchFamily="18" charset="-120"/>
              </a:rPr>
              <a:t>備查</a:t>
            </a:r>
            <a:endParaRPr kumimoji="1" lang="en-US" altLang="zh-TW" sz="1200" dirty="0">
              <a:ea typeface="標楷體" panose="03000509000000000000" pitchFamily="65" charset="-120"/>
              <a:cs typeface="新細明體" pitchFamily="18" charset="-120"/>
            </a:endParaRPr>
          </a:p>
          <a:p>
            <a:pPr marL="228600" indent="-228600" defTabSz="772268" fontAlgn="base">
              <a:spcBef>
                <a:spcPct val="0"/>
              </a:spcBef>
              <a:spcAft>
                <a:spcPct val="0"/>
              </a:spcAft>
              <a:buFont typeface="+mj-lt"/>
              <a:buAutoNum type="arabicPeriod"/>
            </a:pPr>
            <a:r>
              <a:rPr lang="zh-TW" altLang="zh-TW" sz="1200" dirty="0">
                <a:ea typeface="標楷體" panose="03000509000000000000" pitchFamily="65" charset="-120"/>
              </a:rPr>
              <a:t>審查醫藥專家</a:t>
            </a:r>
            <a:r>
              <a:rPr lang="en-US" altLang="zh-TW" sz="1200" dirty="0">
                <a:ea typeface="標楷體" panose="03000509000000000000" pitchFamily="65" charset="-120"/>
              </a:rPr>
              <a:t>(</a:t>
            </a:r>
            <a:r>
              <a:rPr lang="zh-TW" altLang="en-US" sz="1200" dirty="0">
                <a:ea typeface="標楷體" panose="03000509000000000000" pitchFamily="65" charset="-120"/>
              </a:rPr>
              <a:t>含疾分專員</a:t>
            </a:r>
            <a:r>
              <a:rPr lang="en-US" altLang="zh-TW" sz="1200" dirty="0">
                <a:ea typeface="標楷體" panose="03000509000000000000" pitchFamily="65" charset="-120"/>
              </a:rPr>
              <a:t>)</a:t>
            </a:r>
          </a:p>
          <a:p>
            <a:pPr marL="228600" indent="-228600" defTabSz="772268" fontAlgn="base">
              <a:spcBef>
                <a:spcPct val="0"/>
              </a:spcBef>
              <a:spcAft>
                <a:spcPct val="0"/>
              </a:spcAft>
              <a:buFont typeface="+mj-lt"/>
              <a:buAutoNum type="arabicPeriod"/>
            </a:pPr>
            <a:r>
              <a:rPr lang="zh-TW" altLang="en-US" sz="1200" dirty="0">
                <a:ea typeface="標楷體" panose="03000509000000000000" pitchFamily="65" charset="-120"/>
              </a:rPr>
              <a:t>審查分會幹部</a:t>
            </a:r>
            <a:endParaRPr kumimoji="1" lang="en-US" altLang="zh-TW" sz="1200" dirty="0">
              <a:ea typeface="標楷體" panose="03000509000000000000" pitchFamily="65" charset="-120"/>
              <a:cs typeface="新細明體" pitchFamily="18" charset="-120"/>
            </a:endParaRPr>
          </a:p>
        </p:txBody>
      </p:sp>
      <p:sp>
        <p:nvSpPr>
          <p:cNvPr id="39" name="矩形 14">
            <a:extLst>
              <a:ext uri="{FF2B5EF4-FFF2-40B4-BE49-F238E27FC236}">
                <a16:creationId xmlns:a16="http://schemas.microsoft.com/office/drawing/2014/main" id="{347F0F75-7455-4290-8DC7-FA6DD0FD243C}"/>
              </a:ext>
            </a:extLst>
          </p:cNvPr>
          <p:cNvSpPr>
            <a:spLocks noChangeArrowheads="1"/>
          </p:cNvSpPr>
          <p:nvPr/>
        </p:nvSpPr>
        <p:spPr bwMode="auto">
          <a:xfrm>
            <a:off x="1557089" y="3710061"/>
            <a:ext cx="2172487" cy="439454"/>
          </a:xfrm>
          <a:prstGeom prst="rect">
            <a:avLst/>
          </a:prstGeom>
          <a:solidFill>
            <a:schemeClr val="bg1"/>
          </a:solidFill>
          <a:ln w="9525">
            <a:solidFill>
              <a:schemeClr val="tx1"/>
            </a:solidFill>
            <a:miter lim="800000"/>
            <a:headEnd/>
            <a:tailEnd/>
          </a:ln>
        </p:spPr>
        <p:txBody>
          <a:bodyPr vert="horz" wrap="square" lIns="77228" tIns="38614" rIns="77228" bIns="38614" numCol="1" anchor="ctr" anchorCtr="0" compatLnSpc="1">
            <a:prstTxWarp prst="textNoShape">
              <a:avLst/>
            </a:prstTxWarp>
          </a:bodyPr>
          <a:lstStyle/>
          <a:p>
            <a:pPr algn="ctr" defTabSz="772268" fontAlgn="base">
              <a:spcBef>
                <a:spcPct val="0"/>
              </a:spcBef>
              <a:spcAft>
                <a:spcPct val="0"/>
              </a:spcAft>
            </a:pPr>
            <a:r>
              <a:rPr kumimoji="1" lang="zh-TW" altLang="en-US" sz="1200" dirty="0">
                <a:ea typeface="標楷體" panose="03000509000000000000" pitchFamily="65" charset="-120"/>
                <a:cs typeface="Times New Roman" pitchFamily="18" charset="0"/>
              </a:rPr>
              <a:t>提報解</a:t>
            </a:r>
            <a:r>
              <a:rPr kumimoji="1" lang="en-US" altLang="zh-TW" sz="1200" dirty="0">
                <a:ea typeface="標楷體" panose="03000509000000000000" pitchFamily="65" charset="-120"/>
                <a:cs typeface="Times New Roman" pitchFamily="18" charset="0"/>
              </a:rPr>
              <a:t>(</a:t>
            </a:r>
            <a:r>
              <a:rPr kumimoji="1" lang="zh-TW" altLang="en-US" sz="1200" dirty="0">
                <a:ea typeface="標楷體" panose="03000509000000000000" pitchFamily="65" charset="-120"/>
                <a:cs typeface="Times New Roman" pitchFamily="18" charset="0"/>
              </a:rPr>
              <a:t>辭</a:t>
            </a:r>
            <a:r>
              <a:rPr kumimoji="1" lang="en-US" altLang="zh-TW" sz="1200" dirty="0">
                <a:ea typeface="標楷體" panose="03000509000000000000" pitchFamily="65" charset="-120"/>
                <a:cs typeface="Times New Roman" pitchFamily="18" charset="0"/>
              </a:rPr>
              <a:t>)</a:t>
            </a:r>
            <a:r>
              <a:rPr kumimoji="1" lang="zh-TW" altLang="en-US" sz="1200" dirty="0">
                <a:ea typeface="標楷體" panose="03000509000000000000" pitchFamily="65" charset="-120"/>
                <a:cs typeface="Times New Roman" pitchFamily="18" charset="0"/>
              </a:rPr>
              <a:t>聘名單予受託單位副知分區</a:t>
            </a:r>
            <a:endParaRPr kumimoji="1" lang="zh-TW" altLang="zh-TW" sz="1200" dirty="0">
              <a:ea typeface="標楷體" panose="03000509000000000000" pitchFamily="65" charset="-120"/>
              <a:cs typeface="新細明體" pitchFamily="18" charset="-120"/>
            </a:endParaRPr>
          </a:p>
        </p:txBody>
      </p:sp>
      <p:sp>
        <p:nvSpPr>
          <p:cNvPr id="52" name="投影片編號版面配置區 11">
            <a:extLst>
              <a:ext uri="{FF2B5EF4-FFF2-40B4-BE49-F238E27FC236}">
                <a16:creationId xmlns:a16="http://schemas.microsoft.com/office/drawing/2014/main" id="{4A2A323F-D0A0-439A-9969-40A5D3D83908}"/>
              </a:ext>
            </a:extLst>
          </p:cNvPr>
          <p:cNvSpPr>
            <a:spLocks noGrp="1"/>
          </p:cNvSpPr>
          <p:nvPr>
            <p:ph type="sldNum" sz="quarter" idx="12"/>
          </p:nvPr>
        </p:nvSpPr>
        <p:spPr>
          <a:xfrm>
            <a:off x="0" y="9589203"/>
            <a:ext cx="6858000" cy="325587"/>
          </a:xfrm>
        </p:spPr>
        <p:txBody>
          <a:bodyPr/>
          <a:lstStyle/>
          <a:p>
            <a:pPr algn="ctr"/>
            <a:r>
              <a:rPr lang="en-US" altLang="zh-TW" sz="1000" dirty="0">
                <a:solidFill>
                  <a:schemeClr val="tx1"/>
                </a:solidFill>
                <a:latin typeface="Times New Roman" panose="02020603050405020304" pitchFamily="18" charset="0"/>
                <a:cs typeface="Times New Roman" panose="02020603050405020304" pitchFamily="18" charset="0"/>
              </a:rPr>
              <a:t>8/8</a:t>
            </a:r>
            <a:endParaRPr lang="zh-TW" altLang="en-US" sz="1000" dirty="0">
              <a:solidFill>
                <a:schemeClr val="tx1"/>
              </a:solidFill>
              <a:latin typeface="Times New Roman" panose="02020603050405020304" pitchFamily="18" charset="0"/>
              <a:cs typeface="Times New Roman" panose="02020603050405020304" pitchFamily="18" charset="0"/>
            </a:endParaRPr>
          </a:p>
        </p:txBody>
      </p:sp>
      <p:sp>
        <p:nvSpPr>
          <p:cNvPr id="31" name="文字方塊 30">
            <a:extLst>
              <a:ext uri="{FF2B5EF4-FFF2-40B4-BE49-F238E27FC236}">
                <a16:creationId xmlns:a16="http://schemas.microsoft.com/office/drawing/2014/main" id="{77A78832-5678-4943-B279-131F6F67257A}"/>
              </a:ext>
            </a:extLst>
          </p:cNvPr>
          <p:cNvSpPr txBox="1"/>
          <p:nvPr/>
        </p:nvSpPr>
        <p:spPr>
          <a:xfrm>
            <a:off x="5050188" y="879128"/>
            <a:ext cx="1491972" cy="248401"/>
          </a:xfrm>
          <a:prstGeom prst="rect">
            <a:avLst/>
          </a:prstGeom>
          <a:noFill/>
        </p:spPr>
        <p:txBody>
          <a:bodyPr wrap="square" rtlCol="0">
            <a:spAutoFit/>
          </a:bodyPr>
          <a:lstStyle/>
          <a:p>
            <a:pPr defTabSz="914406"/>
            <a:r>
              <a:rPr lang="en-US" altLang="zh-TW" sz="1014" dirty="0">
                <a:solidFill>
                  <a:sysClr val="windowText" lastClr="000000"/>
                </a:solidFill>
                <a:ea typeface="標楷體"/>
              </a:rPr>
              <a:t>112</a:t>
            </a:r>
            <a:r>
              <a:rPr lang="zh-TW" altLang="en-US" sz="1014" dirty="0">
                <a:solidFill>
                  <a:sysClr val="windowText" lastClr="000000"/>
                </a:solidFill>
                <a:ea typeface="標楷體"/>
              </a:rPr>
              <a:t>年</a:t>
            </a:r>
            <a:r>
              <a:rPr lang="en-US" altLang="zh-TW" sz="1014" dirty="0">
                <a:solidFill>
                  <a:sysClr val="windowText" lastClr="000000"/>
                </a:solidFill>
                <a:ea typeface="標楷體"/>
              </a:rPr>
              <a:t>7</a:t>
            </a:r>
            <a:r>
              <a:rPr lang="zh-TW" altLang="en-US" sz="1014" dirty="0">
                <a:solidFill>
                  <a:sysClr val="windowText" lastClr="000000"/>
                </a:solidFill>
                <a:ea typeface="標楷體"/>
              </a:rPr>
              <a:t>月</a:t>
            </a:r>
            <a:r>
              <a:rPr lang="en-US" altLang="zh-TW" sz="1014" dirty="0">
                <a:solidFill>
                  <a:sysClr val="windowText" lastClr="000000"/>
                </a:solidFill>
                <a:ea typeface="標楷體" panose="03000509000000000000" pitchFamily="65" charset="-120"/>
              </a:rPr>
              <a:t>13</a:t>
            </a:r>
            <a:r>
              <a:rPr lang="zh-TW" altLang="en-US" sz="1014" dirty="0">
                <a:solidFill>
                  <a:sysClr val="windowText" lastClr="000000"/>
                </a:solidFill>
                <a:ea typeface="標楷體"/>
              </a:rPr>
              <a:t>日起生效</a:t>
            </a:r>
          </a:p>
        </p:txBody>
      </p:sp>
    </p:spTree>
    <p:extLst>
      <p:ext uri="{BB962C8B-B14F-4D97-AF65-F5344CB8AC3E}">
        <p14:creationId xmlns:p14="http://schemas.microsoft.com/office/powerpoint/2010/main" val="1950166843"/>
      </p:ext>
    </p:extLst>
  </p:cSld>
  <p:clrMapOvr>
    <a:masterClrMapping/>
  </p:clrMapOvr>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1697</TotalTime>
  <Words>2182</Words>
  <Application>Microsoft Office PowerPoint</Application>
  <PresentationFormat>A4 紙張 (210x297 公釐)</PresentationFormat>
  <Paragraphs>338</Paragraphs>
  <Slides>8</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8</vt:i4>
      </vt:variant>
    </vt:vector>
  </HeadingPairs>
  <TitlesOfParts>
    <vt:vector size="15" baseType="lpstr">
      <vt:lpstr>新細明體</vt:lpstr>
      <vt:lpstr>標楷體</vt:lpstr>
      <vt:lpstr>Arial</vt:lpstr>
      <vt:lpstr>Calibri</vt:lpstr>
      <vt:lpstr>Calibri Light</vt:lpstr>
      <vt:lpstr>Times New Roman</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陳韻卉</dc:creator>
  <cp:lastModifiedBy>陳永田</cp:lastModifiedBy>
  <cp:revision>65</cp:revision>
  <cp:lastPrinted>2023-07-25T10:27:33Z</cp:lastPrinted>
  <dcterms:created xsi:type="dcterms:W3CDTF">2022-08-30T11:19:30Z</dcterms:created>
  <dcterms:modified xsi:type="dcterms:W3CDTF">2023-07-25T10:31:07Z</dcterms:modified>
</cp:coreProperties>
</file>